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62" r:id="rId5"/>
    <p:sldId id="270" r:id="rId6"/>
    <p:sldId id="274" r:id="rId7"/>
    <p:sldId id="265" r:id="rId8"/>
    <p:sldId id="272" r:id="rId9"/>
    <p:sldId id="263" r:id="rId10"/>
    <p:sldId id="266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6357" autoAdjust="0"/>
  </p:normalViewPr>
  <p:slideViewPr>
    <p:cSldViewPr snapToGrid="0">
      <p:cViewPr varScale="1">
        <p:scale>
          <a:sx n="114" d="100"/>
          <a:sy n="114" d="100"/>
        </p:scale>
        <p:origin x="3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40F10-1F6B-4C5C-8FEB-575E6972CF1F}" type="datetimeFigureOut">
              <a:rPr lang="en-GB" smtClean="0"/>
              <a:t>29/07/2024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4EF1B-18F2-4F01-9E83-21745C8B24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5937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wales/nhs-wales-performance-framework-2023-2024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gov.wales/health-and-social-care-services-rehabilitation-framework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5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0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0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GB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89DA47-A366-1448-A33D-65CF8FFACA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0564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89DA47-A366-1448-A33D-65CF8FFACA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622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9DA47-A366-1448-A33D-65CF8FFACA9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284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Access – links to </a:t>
            </a:r>
            <a:r>
              <a:rPr lang="en-GB" dirty="0">
                <a:hlinkClick r:id="rId3"/>
              </a:rPr>
              <a:t>NHS Wales performance framework 2023 to 2024 | GOV.WALES</a:t>
            </a:r>
            <a:endParaRPr lang="en-GB" dirty="0"/>
          </a:p>
          <a:p>
            <a:r>
              <a:rPr lang="en-GB" dirty="0"/>
              <a:t>Linked across with SPPC Community Infrastructure Programme – Enhanced Community Care (formerly Virtual Ward) re outcome measures</a:t>
            </a:r>
            <a:r>
              <a:rPr lang="en-GB" baseline="0" dirty="0"/>
              <a:t> and developing </a:t>
            </a:r>
            <a:r>
              <a:rPr lang="en-GB" dirty="0"/>
              <a:t>Data Standards (with DHCW)</a:t>
            </a:r>
          </a:p>
          <a:p>
            <a:r>
              <a:rPr lang="en-GB" dirty="0"/>
              <a:t>Linked across with HCRW and ViH</a:t>
            </a:r>
          </a:p>
          <a:p>
            <a:r>
              <a:rPr lang="en-GB" dirty="0"/>
              <a:t>Linked across with Adferiad</a:t>
            </a:r>
          </a:p>
          <a:p>
            <a:r>
              <a:rPr lang="en-GB" dirty="0">
                <a:hlinkClick r:id="rId4"/>
              </a:rPr>
              <a:t>Health and social care services rehabilitation framework | GOV.WALES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44EF1B-18F2-4F01-9E83-21745C8B24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6014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9DA47-A366-1448-A33D-65CF8FFACA9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477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3856E0-0E81-CC4F-9B2E-4AB96558DC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5CA0-AEAC-3F43-974B-F896474D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708" y="2325932"/>
            <a:ext cx="9144000" cy="2387600"/>
          </a:xfrm>
        </p:spPr>
        <p:txBody>
          <a:bodyPr anchor="b">
            <a:normAutofit/>
          </a:bodyPr>
          <a:lstStyle>
            <a:lvl1pPr algn="l"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18370-12F0-EE44-B0DE-0D737D4E0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708" y="48212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903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C45E37F-5D25-3444-BC73-196E0D2350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30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ctangle&#10;&#10;Description automatically generated">
            <a:extLst>
              <a:ext uri="{FF2B5EF4-FFF2-40B4-BE49-F238E27FC236}">
                <a16:creationId xmlns:a16="http://schemas.microsoft.com/office/drawing/2014/main" id="{096CC9AC-161D-FD4D-AADA-4E2C5DCFB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838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223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87E5F4D-F0C1-C04D-9F41-F5AF46EB18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5503B3F-5BE1-3246-B25A-B9F8AC6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A103A0F-B897-8542-A62D-28B76CA58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143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">
            <a:extLst>
              <a:ext uri="{FF2B5EF4-FFF2-40B4-BE49-F238E27FC236}">
                <a16:creationId xmlns:a16="http://schemas.microsoft.com/office/drawing/2014/main" id="{B20264D2-A319-E141-BF48-BD435F70C1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13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05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4CCE83C4-8F8F-B746-A497-12F79CEA6A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9D0EBB-40C7-3040-8897-CC7A6B635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408245"/>
            <a:ext cx="4232519" cy="10785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363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92584-906C-C94C-878E-94C98C9B1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395E7-0016-B04A-BC56-FA65B42B4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12D69-7BC4-C84F-8858-B6D29D089380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BF4C-A81F-9A4D-9A4D-914723BBB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5ED13-CF17-4144-AC2F-657FB85ED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2DD82-EDB8-4A4B-A06E-BB49D5BE6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2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1B2E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5ABEC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lyw.cymru/fframwaith-perfformiad-gig-cymru-2023-i-202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7AF2161-1F94-6844-9FF3-826716C216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676" y="3689405"/>
            <a:ext cx="11780668" cy="3035860"/>
          </a:xfrm>
        </p:spPr>
        <p:txBody>
          <a:bodyPr>
            <a:normAutofit fontScale="92500" lnSpcReduction="10000"/>
          </a:bodyPr>
          <a:lstStyle/>
          <a:p>
            <a:r>
              <a:rPr lang="en-GB" sz="4400" dirty="0">
                <a:latin typeface="Calibri" panose="020F0502020204030204" pitchFamily="34" charset="0"/>
                <a:ea typeface="Calibri" panose="020F0502020204030204" pitchFamily="34" charset="0"/>
              </a:rPr>
              <a:t>Troi gofal sylfaenol a chymunedol i'r lleoliad arferol ar gyfer GPPIs </a:t>
            </a:r>
            <a:r>
              <a:rPr lang="en-GB" sz="3500" dirty="0">
                <a:solidFill>
                  <a:srgbClr val="FF0000"/>
                </a:solidFill>
              </a:rPr>
              <a:t>		</a:t>
            </a:r>
          </a:p>
          <a:p>
            <a:endParaRPr lang="en-US" sz="2800" dirty="0">
              <a:solidFill>
                <a:srgbClr val="FF0000"/>
              </a:solidFill>
            </a:endParaRPr>
          </a:p>
          <a:p>
            <a:r>
              <a:rPr lang="en-US" sz="3200" dirty="0"/>
              <a:t>Kerrie Phipps</a:t>
            </a:r>
          </a:p>
          <a:p>
            <a:r>
              <a:rPr lang="en-US" sz="2800" dirty="0"/>
              <a:t>Arweinydd Proffesiynau Perthynol i Iechyd Cenedlaethol ar gyfer Gofal Sylfaenol a Gofal yn y Gymuned	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	           		</a:t>
            </a:r>
            <a:r>
              <a:rPr lang="en-US" sz="2800" dirty="0">
                <a:solidFill>
                  <a:srgbClr val="FF0000"/>
                </a:solidFill>
              </a:rPr>
              <a:t>2023</a:t>
            </a:r>
          </a:p>
          <a:p>
            <a:endParaRPr lang="en-US" sz="900" dirty="0"/>
          </a:p>
        </p:txBody>
      </p:sp>
      <p:sp>
        <p:nvSpPr>
          <p:cNvPr id="2" name="Rectangle 1"/>
          <p:cNvSpPr/>
          <p:nvPr/>
        </p:nvSpPr>
        <p:spPr>
          <a:xfrm>
            <a:off x="7919634" y="454638"/>
            <a:ext cx="44635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Sioe Deithiol GPPI</a:t>
            </a:r>
            <a:endParaRPr lang="en-GB" sz="3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712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Diagram&#10;&#10;Description automatically generated">
            <a:extLst>
              <a:ext uri="{FF2B5EF4-FFF2-40B4-BE49-F238E27FC236}">
                <a16:creationId xmlns:a16="http://schemas.microsoft.com/office/drawing/2014/main" id="{BAAE7743-EE7A-4735-8FD9-FD28AB9B34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D638FB96-F932-4BAA-ACDA-E6D3E9BC1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394938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">
              <a:srgbClr val="2E3180"/>
            </a:gs>
            <a:gs pos="37000">
              <a:srgbClr val="28B5CB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410" y="0"/>
            <a:ext cx="972494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E7998E-B038-4B2A-8FCF-4DE98452C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221" y="0"/>
            <a:ext cx="96985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102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8F42AE-6868-624D-9656-F5B7AC904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99" y="449681"/>
            <a:ext cx="10782668" cy="827938"/>
          </a:xfrm>
        </p:spPr>
        <p:txBody>
          <a:bodyPr anchor="ctr">
            <a:normAutofit fontScale="90000"/>
          </a:bodyPr>
          <a:lstStyle/>
          <a:p>
            <a:r>
              <a:rPr lang="en-US" sz="3100" b="1" dirty="0">
                <a:solidFill>
                  <a:srgbClr val="002060"/>
                </a:solidFill>
              </a:rPr>
              <a:t>Y prif feysydd ffocws</a:t>
            </a:r>
            <a:br>
              <a:rPr lang="en-US" sz="3100" b="1" dirty="0">
                <a:solidFill>
                  <a:srgbClr val="002060"/>
                </a:solidFill>
              </a:rPr>
            </a:br>
            <a:endParaRPr lang="en-US" sz="2700" i="1" dirty="0">
              <a:solidFill>
                <a:srgbClr val="5ABEC1"/>
              </a:solidFill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F75B77-03E4-D240-95CF-52D15EB8B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461" y="695325"/>
            <a:ext cx="11502940" cy="5562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 dirty="0">
              <a:solidFill>
                <a:srgbClr val="002060"/>
              </a:solidFill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</a:pP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Gweithlu medrus – gydag anghenion datblygu yn cael eu deall a'u gweithredu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endParaRPr lang="en-GB" sz="2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Deall anghenion ein poblogaeth / gan gynnwys anghydraddoldebau iechyd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endParaRPr lang="en-GB" sz="2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Cyflwyno 'Sut olwg sydd ar dda' / Fframweithiau ac arfer gorau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endParaRPr lang="en-GB" sz="2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Trosi data i wybodaeth; Data gyda phwrpas – i ganolbwyntio sylw ac adnoddau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</a:endParaRPr>
          </a:p>
        </p:txBody>
      </p:sp>
      <p:pic>
        <p:nvPicPr>
          <p:cNvPr id="6" name="Graphic 5" descr="List outline">
            <a:extLst>
              <a:ext uri="{FF2B5EF4-FFF2-40B4-BE49-F238E27FC236}">
                <a16:creationId xmlns:a16="http://schemas.microsoft.com/office/drawing/2014/main" id="{45DE6678-0FC6-5AF0-945C-402210BB1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9920" y="224178"/>
            <a:ext cx="942294" cy="942294"/>
          </a:xfrm>
          <a:prstGeom prst="rect">
            <a:avLst/>
          </a:prstGeom>
        </p:spPr>
      </p:pic>
      <p:pic>
        <p:nvPicPr>
          <p:cNvPr id="8" name="Graphic 7" descr="Care outline">
            <a:extLst>
              <a:ext uri="{FF2B5EF4-FFF2-40B4-BE49-F238E27FC236}">
                <a16:creationId xmlns:a16="http://schemas.microsoft.com/office/drawing/2014/main" id="{C5CB796D-BBE7-8936-B6AD-C20E814502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461" y="3622147"/>
            <a:ext cx="720000" cy="720000"/>
          </a:xfrm>
          <a:prstGeom prst="rect">
            <a:avLst/>
          </a:prstGeom>
        </p:spPr>
      </p:pic>
      <p:pic>
        <p:nvPicPr>
          <p:cNvPr id="16" name="Graphic 15" descr="Mental Health outline">
            <a:extLst>
              <a:ext uri="{FF2B5EF4-FFF2-40B4-BE49-F238E27FC236}">
                <a16:creationId xmlns:a16="http://schemas.microsoft.com/office/drawing/2014/main" id="{5C171C76-323E-0462-E1D8-4335EAD72B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584" y="1438736"/>
            <a:ext cx="720000" cy="720000"/>
          </a:xfrm>
          <a:prstGeom prst="rect">
            <a:avLst/>
          </a:prstGeom>
        </p:spPr>
      </p:pic>
      <p:pic>
        <p:nvPicPr>
          <p:cNvPr id="12" name="Graphic 11" descr="Globe outline">
            <a:extLst>
              <a:ext uri="{FF2B5EF4-FFF2-40B4-BE49-F238E27FC236}">
                <a16:creationId xmlns:a16="http://schemas.microsoft.com/office/drawing/2014/main" id="{2FA57D0E-6888-B127-3B83-D59FB74407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584" y="2598960"/>
            <a:ext cx="720000" cy="720000"/>
          </a:xfrm>
          <a:prstGeom prst="rect">
            <a:avLst/>
          </a:prstGeom>
        </p:spPr>
      </p:pic>
      <p:pic>
        <p:nvPicPr>
          <p:cNvPr id="11" name="Graphic 15" descr="Bar chart with solid fill">
            <a:extLst>
              <a:ext uri="{FF2B5EF4-FFF2-40B4-BE49-F238E27FC236}">
                <a16:creationId xmlns:a16="http://schemas.microsoft.com/office/drawing/2014/main" id="{8A7C7D41-F1D3-178B-E361-B7181F6706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606" y="4645334"/>
            <a:ext cx="807955" cy="8079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4361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98659-CF87-C011-C901-13DC74D4F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" y="266701"/>
            <a:ext cx="11849100" cy="733424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Fframwaith gwerthuso mewn datblygu AHP Buddsoddiad: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89B815-E20B-C649-249A-E9036207B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343025"/>
            <a:ext cx="10966450" cy="428625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Mynediad: Cysylltiadau i </a:t>
            </a:r>
            <a:r>
              <a:rPr lang="en-GB" sz="2400" dirty="0">
                <a:solidFill>
                  <a:schemeClr val="tx1"/>
                </a:solidFill>
                <a:hlinkClick r:id="rId3"/>
              </a:rPr>
              <a:t>Fframwaith perfformiad GIG Cymru 2023 i 2024</a:t>
            </a:r>
            <a:endParaRPr lang="en-GB" sz="2400" b="1" dirty="0">
              <a:solidFill>
                <a:schemeClr val="tx1"/>
              </a:solidFill>
            </a:endParaRPr>
          </a:p>
          <a:p>
            <a:pPr lvl="1"/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Gweithwyr Proffesiynol Perthynol i Iechyd sy'n hygyrch ac ar gael i glystyrau yn ôl troed y Bwrdd Iechyd/Bwrdd Partneriaeth Rhanbarthol</a:t>
            </a:r>
          </a:p>
          <a:p>
            <a:pPr lvl="1"/>
            <a:endParaRPr lang="en-GB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accent5">
                    <a:lumMod val="50000"/>
                  </a:schemeClr>
                </a:solidFill>
              </a:rPr>
              <a:t>GWERTH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y gwerth y mae'r swyddi ychwanegol hyn yn ei gynnig re: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Newid mewn iechyd a lles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+/- cyrhaeddiad nod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+/- profiad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Cost fesul achos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+/- lles y gweithlu</a:t>
            </a:r>
          </a:p>
          <a:p>
            <a:endParaRPr lang="en-GB" sz="2000" dirty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10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273" y="365125"/>
            <a:ext cx="10908527" cy="1325563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br>
              <a:rPr lang="en-GB" dirty="0">
                <a:highlight>
                  <a:srgbClr val="FFFF00"/>
                </a:highlight>
                <a:ea typeface="Calibri" panose="020F0502020204030204" pitchFamily="34" charset="0"/>
              </a:rPr>
            </a:br>
            <a:r>
              <a:rPr lang="en-US" b="1" dirty="0">
                <a:solidFill>
                  <a:srgbClr val="002060"/>
                </a:solidFill>
              </a:rPr>
              <a:t>Y ffordd nesaf:</a:t>
            </a:r>
            <a:br>
              <a:rPr lang="en-GB" dirty="0">
                <a:highlight>
                  <a:srgbClr val="FFFF00"/>
                </a:highlight>
                <a:ea typeface="Calibri" panose="020F0502020204030204" pitchFamily="34" charset="0"/>
              </a:rPr>
            </a:br>
            <a:b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98382"/>
          </a:xfrm>
        </p:spPr>
        <p:txBody>
          <a:bodyPr/>
          <a:lstStyle/>
          <a:p>
            <a:r>
              <a:rPr lang="en-GB" sz="2400" dirty="0"/>
              <a:t>Sut ydych chi'n mynd i drawsnewid eich ymarfer i ganolbwyntio ar anghenion y boblogaeth ac adeiladu gallu cymunedol, a chefnogaeth sydd ei hangen i drawsnewid</a:t>
            </a:r>
          </a:p>
          <a:p>
            <a:r>
              <a:rPr lang="en-GB" sz="2400" dirty="0"/>
              <a:t>Sut ydych chi'n mynegi set sgiliau / model o ddarpariaeth yn glir; Gwerth ac effaith i lywio a chefnogi cynllunio a darparu i ddiwallu anghenion y boblogaeth?</a:t>
            </a:r>
          </a:p>
          <a:p>
            <a:r>
              <a:rPr lang="en-GB" sz="2400" dirty="0"/>
              <a:t>Sut ydych chi'n trosglwyddo data i wybodaeth i ganolbwyntio sylw ac adnoddau a dangos pam ein bod mor bwysig a'r gwahaniaeth a wnawn?</a:t>
            </a:r>
          </a:p>
        </p:txBody>
      </p:sp>
    </p:spTree>
    <p:extLst>
      <p:ext uri="{BB962C8B-B14F-4D97-AF65-F5344CB8AC3E}">
        <p14:creationId xmlns:p14="http://schemas.microsoft.com/office/powerpoint/2010/main" val="745205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019" y="210504"/>
            <a:ext cx="10515600" cy="101026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The next how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170" y="1343770"/>
            <a:ext cx="6315075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39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51F7E-E329-ED40-AD4A-004B20070D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7583" y="5497034"/>
            <a:ext cx="11228026" cy="689272"/>
          </a:xfrm>
        </p:spPr>
        <p:txBody>
          <a:bodyPr>
            <a:normAutofit/>
          </a:bodyPr>
          <a:lstStyle/>
          <a:p>
            <a:pPr algn="r"/>
            <a:r>
              <a:rPr lang="en-GB" sz="4000" b="1" dirty="0">
                <a:solidFill>
                  <a:schemeClr val="bg2">
                    <a:lumMod val="90000"/>
                  </a:schemeClr>
                </a:solidFill>
              </a:rPr>
              <a:t>Kerrie.Phipps@wales.nhs.uk</a:t>
            </a:r>
          </a:p>
        </p:txBody>
      </p:sp>
    </p:spTree>
    <p:extLst>
      <p:ext uri="{BB962C8B-B14F-4D97-AF65-F5344CB8AC3E}">
        <p14:creationId xmlns:p14="http://schemas.microsoft.com/office/powerpoint/2010/main" val="15262966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9|21.3"/>
</p:tagLst>
</file>

<file path=ppt/theme/theme1.xml><?xml version="1.0" encoding="utf-8"?>
<a:theme xmlns:a="http://schemas.openxmlformats.org/drawingml/2006/main" name="1_Office Theme">
  <a:themeElements>
    <a:clrScheme name="SPPC swatch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2D4A"/>
      </a:accent1>
      <a:accent2>
        <a:srgbClr val="C59B67"/>
      </a:accent2>
      <a:accent3>
        <a:srgbClr val="2EB5BE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f1e23f3-31d3-499f-875e-2157d9103ba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B184E6D408124CA45B87FF80A05A6E" ma:contentTypeVersion="18" ma:contentTypeDescription="Create a new document." ma:contentTypeScope="" ma:versionID="ddca6cd9c38c4c43bd8149a8be23ec95">
  <xsd:schema xmlns:xsd="http://www.w3.org/2001/XMLSchema" xmlns:xs="http://www.w3.org/2001/XMLSchema" xmlns:p="http://schemas.microsoft.com/office/2006/metadata/properties" xmlns:ns3="7e5078d1-72cf-43d1-b3ae-69933ea7ae29" xmlns:ns4="7f1e23f3-31d3-499f-875e-2157d9103bac" targetNamespace="http://schemas.microsoft.com/office/2006/metadata/properties" ma:root="true" ma:fieldsID="b5f2ce63aedac2c568c77df8bf3bd06d" ns3:_="" ns4:_="">
    <xsd:import namespace="7e5078d1-72cf-43d1-b3ae-69933ea7ae29"/>
    <xsd:import namespace="7f1e23f3-31d3-499f-875e-2157d9103ba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5078d1-72cf-43d1-b3ae-69933ea7ae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1e23f3-31d3-499f-875e-2157d9103b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EC29F4-D68C-423E-BCC0-99CAA6649C36}">
  <ds:schemaRefs>
    <ds:schemaRef ds:uri="7e5078d1-72cf-43d1-b3ae-69933ea7ae29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f1e23f3-31d3-499f-875e-2157d9103ba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3166F57-18A3-4B6B-8711-741412DA94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23BD24-45F5-4867-8EB2-F9BF745E37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5078d1-72cf-43d1-b3ae-69933ea7ae29"/>
    <ds:schemaRef ds:uri="7f1e23f3-31d3-499f-875e-2157d9103b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332</Words>
  <Application>Microsoft Office PowerPoint</Application>
  <PresentationFormat>Widescreen</PresentationFormat>
  <Paragraphs>47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1_Office Theme</vt:lpstr>
      <vt:lpstr>PowerPoint Presentation</vt:lpstr>
      <vt:lpstr>PowerPoint Presentation</vt:lpstr>
      <vt:lpstr>PowerPoint Presentation</vt:lpstr>
      <vt:lpstr>Y prif feysydd ffocws </vt:lpstr>
      <vt:lpstr>Fframwaith gwerthuso mewn datblygu AHP Buddsoddiad:</vt:lpstr>
      <vt:lpstr> Y ffordd nesaf:  </vt:lpstr>
      <vt:lpstr>The next how</vt:lpstr>
      <vt:lpstr>Kerrie.Phipps@wales.nhs.uk</vt:lpstr>
    </vt:vector>
  </TitlesOfParts>
  <Company>Hywel Dda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Kerrie Phipps (Hywel Dda UHB - Deputy Head of Occupational Therapy)</dc:creator>
  <cp:lastModifiedBy>Montserrat Holloway (NHS Executive)</cp:lastModifiedBy>
  <cp:revision>31</cp:revision>
  <dcterms:created xsi:type="dcterms:W3CDTF">2023-02-27T10:37:03Z</dcterms:created>
  <dcterms:modified xsi:type="dcterms:W3CDTF">2024-07-29T10:48:02Z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0x0101006BB184E6D408124CA45B87FF80A05A6E</vt:lpwstr>
  </property>
</Properties>
</file>