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4" r:id="rId5"/>
    <p:sldId id="268" r:id="rId6"/>
  </p:sldIdLst>
  <p:sldSz cx="12192000" cy="6858000"/>
  <p:notesSz cx="6858000" cy="9144000"/>
  <p:defaultTextStyle>
    <a:defPPr rtl="0">
      <a:defRPr lang="cy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268"/>
    <a:srgbClr val="E9F8E4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becca Williams Howells (Public Health Wales - No. 2 Capital Quarter)" userId="0817a401-6563-49fb-9c29-6aaae8678a16" providerId="ADAL" clId="{173E1EE4-874F-45C1-9E5C-46E213AB6D4D}"/>
    <pc:docChg chg="modSld">
      <pc:chgData name="Rebecca Williams Howells (Public Health Wales - No. 2 Capital Quarter)" userId="0817a401-6563-49fb-9c29-6aaae8678a16" providerId="ADAL" clId="{173E1EE4-874F-45C1-9E5C-46E213AB6D4D}" dt="2025-07-22T09:02:23.970" v="26" actId="1076"/>
      <pc:docMkLst>
        <pc:docMk/>
      </pc:docMkLst>
      <pc:sldChg chg="modSp mod">
        <pc:chgData name="Rebecca Williams Howells (Public Health Wales - No. 2 Capital Quarter)" userId="0817a401-6563-49fb-9c29-6aaae8678a16" providerId="ADAL" clId="{173E1EE4-874F-45C1-9E5C-46E213AB6D4D}" dt="2025-07-22T09:02:03.268" v="25" actId="20577"/>
        <pc:sldMkLst>
          <pc:docMk/>
          <pc:sldMk cId="1010276274" sldId="264"/>
        </pc:sldMkLst>
        <pc:spChg chg="mod">
          <ac:chgData name="Rebecca Williams Howells (Public Health Wales - No. 2 Capital Quarter)" userId="0817a401-6563-49fb-9c29-6aaae8678a16" providerId="ADAL" clId="{173E1EE4-874F-45C1-9E5C-46E213AB6D4D}" dt="2025-07-22T09:02:03.268" v="25" actId="20577"/>
          <ac:spMkLst>
            <pc:docMk/>
            <pc:sldMk cId="1010276274" sldId="264"/>
            <ac:spMk id="30" creationId="{24DB5903-C1A8-16AF-305C-D31F93CA5DD5}"/>
          </ac:spMkLst>
        </pc:spChg>
      </pc:sldChg>
      <pc:sldChg chg="modSp mod">
        <pc:chgData name="Rebecca Williams Howells (Public Health Wales - No. 2 Capital Quarter)" userId="0817a401-6563-49fb-9c29-6aaae8678a16" providerId="ADAL" clId="{173E1EE4-874F-45C1-9E5C-46E213AB6D4D}" dt="2025-07-22T09:02:23.970" v="26" actId="1076"/>
        <pc:sldMkLst>
          <pc:docMk/>
          <pc:sldMk cId="4196474149" sldId="268"/>
        </pc:sldMkLst>
        <pc:picChg chg="mod">
          <ac:chgData name="Rebecca Williams Howells (Public Health Wales - No. 2 Capital Quarter)" userId="0817a401-6563-49fb-9c29-6aaae8678a16" providerId="ADAL" clId="{173E1EE4-874F-45C1-9E5C-46E213AB6D4D}" dt="2025-07-22T09:02:23.970" v="26" actId="1076"/>
          <ac:picMkLst>
            <pc:docMk/>
            <pc:sldMk cId="4196474149" sldId="268"/>
            <ac:picMk id="35" creationId="{E20751D7-CD77-3A92-D524-C8F95FE974B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E2625-AF11-CA8E-C2B3-2F03F9924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5D5F534-E0B5-2BB5-8797-E8B98985D7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cy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AA25E-2BA8-2B63-2231-32B85AAA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FBC66-09B5-F2F9-CE5D-3344ADB0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977BB-CBF4-8E08-C67B-4CDDC6DFB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2FD10-38B7-9078-C8CD-28C5D8E63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75EA97-6031-EF99-FD7B-7B4B58E8E0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B8A67-21DF-0A68-5210-B2167412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DDA90-9A01-054A-E7D5-C7CBFB58C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D6BB8-AB92-A4AD-8ECD-41079DFB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09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D4DC9D-BDB5-FB7A-DB9A-D9506AC667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78441-4804-8AB3-5B03-3AFBEA488D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575AD-27DF-065A-68AF-ECFB89E21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29E171-3D75-D511-E691-CE411F828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F2196-C2E4-D056-BFF3-563D05FF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56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A1C3-B4A4-8416-7AB2-7498BDFDE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2CDC2-D0FD-EB14-0E0D-23FAEE66FA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A1501-8361-E8FD-F3E0-E4ADCDBA4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4D021-23E2-B526-CA96-E33A5A80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5CC78-0793-51D5-7231-84198261D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4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DBCA9-F01F-BC8A-9126-028045FC4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A12AE-170B-03A8-DED8-5298A0D4C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BDA46-776B-3C3C-5FB5-E1A368217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626EE-2DEA-DA6F-ABB5-DFB7D8E4B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8B4A6-29BC-A4D9-697E-21A2802F7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81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24BB5-70DA-EA52-1942-BBEFDE305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5A312-E9DB-9A12-CD5E-A49E0A8EB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13AE67-FB82-D42C-78C6-A6347607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870CE0-8C66-12CE-1272-602DDDD53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324583-AC5C-8157-3798-1A5986BF1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5A4BC-BB04-08D7-72EF-B2F71D0B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818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8282-5E41-038F-35E5-4C4EBC724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50AF8E-7F4A-C48C-5C7D-23C2E33BA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49DF41-345F-BAE7-9F6F-BF2EA5D2F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970405-8CA1-DC48-D87A-52B2B5B41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12E98-60CB-754C-8AA2-A02927A58B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5947B4-BC5B-A91C-9E9F-E48F1DDC0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56762-3DF4-0F8A-21B5-6E7C596D7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F932F8-A0B4-8E32-F231-EB5A7CD12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23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4B07-341D-112B-DC03-26F0B877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D322BA-25A6-1127-780B-8FB0CF34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42E20F-16C8-7F35-1D10-1AB5B92A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BBD89-EC55-0EE8-4FAF-75D8124DF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43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B1B759-00CF-FED3-ADCE-9DDF276F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68179-EEF1-DFFE-F375-99223798A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06FADB-A10A-1DFE-F387-D0AB9DF0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8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FC2B9-9E72-10A4-5A4A-F2DB3F8FF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DD6BE-57AE-C4F5-146D-652792C30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14FA6E-C9CB-5DA3-E76C-AB0F8E2EB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FA7CA8-D08A-8096-EB8C-A0B86D5B7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6E2A6-7660-BCC7-C8A2-E024D1A5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74C871-C84D-154A-57F2-9EF9756F3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96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4DEA-4126-11FB-9695-DE45280D7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65ADFC-7C51-6DAC-EAED-A5C4F2234B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57CDA6-D300-96AF-A447-AAD613AC9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cy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3B8C-158D-A4D3-610B-D6E55F20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05160-EE95-B4E8-DCFC-0D98A0D95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E76487-2F21-5512-C6FA-643C0848F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3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6CC094-100A-D55C-82BB-3C6E1294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08200-55C8-FF61-85F3-DF7FE722C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"/>
              <a:t>Click to edit Master text styles</a:t>
            </a:r>
          </a:p>
          <a:p>
            <a:pPr lvl="1" rtl="0"/>
            <a:r>
              <a:rPr lang="cy"/>
              <a:t>Second level</a:t>
            </a:r>
          </a:p>
          <a:p>
            <a:pPr lvl="2" rtl="0"/>
            <a:r>
              <a:rPr lang="cy"/>
              <a:t>Third level</a:t>
            </a:r>
          </a:p>
          <a:p>
            <a:pPr lvl="3" rtl="0"/>
            <a:r>
              <a:rPr lang="cy"/>
              <a:t>Fourth level</a:t>
            </a:r>
          </a:p>
          <a:p>
            <a:pPr lvl="4" rtl="0"/>
            <a:r>
              <a:rPr lang="cy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97048-FD42-6933-178E-CD54CEA4EA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2436E3C0-9B71-4CED-B466-04E07C66C6C4}" type="datetimeFigureOut">
              <a:rPr lang="en-GB" smtClean="0"/>
              <a:t>22/07/2025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E18EB-2C03-FDAA-B12B-A435C259B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62D40-3140-0E11-8507-8FF20A91F5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 rtl="0"/>
            <a:fld id="{0D498761-72AB-42B5-92B5-A8C06B3A7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97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specsavers.co.uk/stores/haverfordwest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mailto:Emily.annefrost@specsavers.com" TargetMode="External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547" b="1"/>
          <a:stretch/>
        </p:blipFill>
        <p:spPr>
          <a:xfrm>
            <a:off x="-4483" y="6443396"/>
            <a:ext cx="12192000" cy="414603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3" cstate="print"/>
          <a:srcRect l="734" t="-586" r="181" b="93690"/>
          <a:stretch/>
        </p:blipFill>
        <p:spPr>
          <a:xfrm>
            <a:off x="0" y="-71688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98611" y="194042"/>
            <a:ext cx="11985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1400" b="0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Gofal Sylfaenol Gwyrddach Cymru</a:t>
            </a:r>
            <a:r>
              <a:rPr lang="cy" sz="1400" b="0" i="0" u="none" strike="noStrike" cap="none" normalizeH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</a:t>
            </a:r>
            <a:r>
              <a:rPr lang="cy" sz="14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Astudiaeth Achos: </a:t>
            </a:r>
            <a:r>
              <a:rPr lang="cy" sz="1400" b="0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PRACTIS OPTOMETREG        </a:t>
            </a:r>
            <a:endParaRPr lang="en-GB" sz="14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13447" y="714560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6" y="804514"/>
            <a:ext cx="6109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2000" b="0" i="0" u="none" strike="noStrike" cap="none" normalizeH="0">
                <a:ln>
                  <a:noFill/>
                </a:ln>
                <a:solidFill>
                  <a:srgbClr val="00683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Optegwyr Specsavers, Hwlffordd</a:t>
            </a:r>
            <a:r>
              <a:rPr lang="cy" sz="2000" b="0" i="0" u="none" strike="noStrike" cap="none" normalizeH="0">
                <a:ln>
                  <a:noFill/>
                </a:ln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7" name="Image 22">
            <a:extLst>
              <a:ext uri="{FF2B5EF4-FFF2-40B4-BE49-F238E27FC236}">
                <a16:creationId xmlns:a16="http://schemas.microsoft.com/office/drawing/2014/main" id="{3FB2C705-5A90-4964-85D6-4CE2CF557D1D}"/>
              </a:ext>
            </a:extLst>
          </p:cNvPr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235" y="6444803"/>
            <a:ext cx="1000125" cy="381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 descr="Public Health Wales - The National Joint Registry">
            <a:extLst>
              <a:ext uri="{FF2B5EF4-FFF2-40B4-BE49-F238E27FC236}">
                <a16:creationId xmlns:a16="http://schemas.microsoft.com/office/drawing/2014/main" id="{2971BCA5-F33B-5484-B634-5AE5C4001C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77350" y="1204624"/>
            <a:ext cx="2914650" cy="5141857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rtl="0"/>
            <a:endParaRPr lang="en-GB"/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2686DB4E-E008-8B93-6A33-7B2B7FB52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765" y="1357397"/>
            <a:ext cx="4608213" cy="4838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YR HYN A WNAETHOM</a:t>
            </a:r>
            <a:endParaRPr kumimoji="0" lang="en-US" altLang="en-US" sz="14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algn="just" rtl="0">
              <a:spcBef>
                <a:spcPts val="1200"/>
              </a:spcBef>
            </a:pP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Daeth ein </a:t>
            </a:r>
            <a:r>
              <a:rPr lang="cy" sz="1200" kern="1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cyfranogiad yng</a:t>
            </a: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Nghynllun Gofal Sylfaenol Gwyrddach Cymru ar yr amser perffaith gan iddo gyd-daro ag adleoli ein siop i safle newydd. Rhoddodd hyn y cyfle inni wreiddio cynaliadwyedd amgylcheddol ym mhob agwedd ar y busnes. </a:t>
            </a:r>
          </a:p>
          <a:p>
            <a:pPr algn="just" rtl="0">
              <a:spcBef>
                <a:spcPts val="1200"/>
              </a:spcBef>
            </a:pPr>
            <a:r>
              <a:rPr lang="cy" sz="1200" kern="100">
                <a:latin typeface="Calibri"/>
                <a:ea typeface="Calibri"/>
                <a:cs typeface="Calibri"/>
              </a:rPr>
              <a:t>Yn 2024 fe wnaethon ni</a:t>
            </a:r>
            <a:r>
              <a:rPr lang="cy" sz="1200" kern="100">
                <a:effectLst/>
                <a:latin typeface="Calibri"/>
                <a:ea typeface="Calibri"/>
                <a:cs typeface="Calibri"/>
              </a:rPr>
              <a:t> gwblhau</a:t>
            </a:r>
            <a:r>
              <a:rPr lang="cy" sz="1200" kern="100">
                <a:latin typeface="Calibri"/>
                <a:ea typeface="Calibri"/>
                <a:cs typeface="Calibri"/>
              </a:rPr>
              <a:t> 43 o gamau gweithredu.</a:t>
            </a:r>
            <a:r>
              <a:rPr lang="cy" sz="1200" kern="100">
                <a:effectLst/>
                <a:latin typeface="Calibri"/>
                <a:ea typeface="Calibri"/>
                <a:cs typeface="Calibri"/>
              </a:rPr>
              <a:t> Roedd rhai camau gweithredu yn fach fel ailgylchu batris</a:t>
            </a:r>
            <a:r>
              <a:rPr lang="cy" sz="1200" kern="100">
                <a:latin typeface="Calibri"/>
                <a:ea typeface="Calibri"/>
                <a:cs typeface="Calibri"/>
              </a:rPr>
              <a:t> ac roedd rhai yn</a:t>
            </a:r>
            <a:r>
              <a:rPr lang="cy" sz="1200" kern="100">
                <a:effectLst/>
                <a:latin typeface="Calibri"/>
                <a:ea typeface="Calibri"/>
                <a:cs typeface="Calibri"/>
              </a:rPr>
              <a:t> rhai mwy yn ymwneud â dyluniad ein hadeiladau a darparu ystafelloedd ymgynghori sydd â chyfarpar ergonomegol. Rydym wedi gosod goleuadau sy'n cael eu rheoli gan synwyryddion ac sy'n effeithlon o ran ynni, wedi newid ein prosesau gweinyddol i system ddi-bapur </a:t>
            </a:r>
            <a:r>
              <a:rPr lang="cy" sz="1200" kern="100">
                <a:latin typeface="Calibri"/>
                <a:ea typeface="Calibri"/>
                <a:cs typeface="Calibri"/>
              </a:rPr>
              <a:t>ac wedi gwneud ymdrech enfawr ar iechyd a llesiant staff. </a:t>
            </a:r>
            <a:endParaRPr lang="en-GB" sz="1200" kern="100">
              <a:effectLst/>
              <a:latin typeface="Calibri"/>
              <a:ea typeface="Calibri"/>
              <a:cs typeface="Calibri"/>
            </a:endParaRPr>
          </a:p>
          <a:p>
            <a:pPr algn="just" rtl="0">
              <a:spcBef>
                <a:spcPts val="1200"/>
              </a:spcBef>
            </a:pP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Roedd gwybod bod gwobr i'w hennill </a:t>
            </a:r>
            <a:r>
              <a:rPr lang="cy" sz="1200" kern="1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 gellid ei</a:t>
            </a: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hychwanegu at ein casgliad a arddangosir yn y siop yn ein hysgogi a'n bywiogi i weithio fel tîm. Fe wnaethon ni ddarparu amser wedi'i neilltuo i un aelod o staff arwain y gwaith hwn. Agorodd y Cynllun ein meddyliau, ehangu ein persbectif ar beth yw cynaliadwyedd amgylcheddol a gwneud inni sylweddoli nad oes un ffordd yn unig. Heb gael rhestr mor gynhwysfawr o gamau gweithredu, ni fyddem byth wedi meddwl y byddem wedi gwneud rhai o'r newidiadau a wnaethom.</a:t>
            </a:r>
          </a:p>
          <a:p>
            <a:pPr algn="just" rtl="0">
              <a:spcBef>
                <a:spcPts val="1200"/>
              </a:spcBef>
            </a:pP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 wnaethon ni wynebu heriau ar hyd y ffordd, a oedd i’w ddisgwyl </a:t>
            </a:r>
            <a:r>
              <a:rPr lang="cy" sz="1200" kern="1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ystyried</a:t>
            </a: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lefel y newid a ddisgwylid gan staff ac o safbwynt corfforaethol. Fodd bynnag, gyda dyfalbarhad a pharodrwydd i gyfaddawdu, fe lwyddon ni i ennill y wobr</a:t>
            </a:r>
            <a:r>
              <a:rPr lang="cy" sz="1200" b="1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Aur </a:t>
            </a: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yn ein blwyddyn gyntaf! 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7220F72-3A33-3CDF-A14E-8FD11723B2FD}"/>
              </a:ext>
            </a:extLst>
          </p:cNvPr>
          <p:cNvSpPr txBox="1"/>
          <p:nvPr/>
        </p:nvSpPr>
        <p:spPr>
          <a:xfrm>
            <a:off x="9277350" y="5105543"/>
            <a:ext cx="2888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GAEL RHAGOR O WYBODAETH, EWCH I: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>
                <a:effectLst/>
                <a:latin typeface="Calibri" panose="020F0502020204030204" pitchFamily="34" charset="0"/>
                <a:ea typeface="Aptos" panose="020B0004020202020204" pitchFamily="34" charset="0"/>
                <a:hlinkClick r:id="rId6"/>
              </a:rPr>
              <a:t>https://www.specsavers.co.uk/stores/haverfordwest</a:t>
            </a:r>
            <a:endParaRPr lang="en-GB" sz="1200">
              <a:effectLst/>
              <a:latin typeface="Calibri" panose="020F0502020204030204" pitchFamily="34" charset="0"/>
              <a:ea typeface="Aptos" panose="020B00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9B64DB50-8F3B-E895-5935-7477A745F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5630" y="1357396"/>
            <a:ext cx="4087944" cy="247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YR HYN YR YDYM FWYAF BALCH OHONO</a:t>
            </a:r>
            <a:endParaRPr kumimoji="0" lang="en-US" altLang="en-US" sz="14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Rydym yn falch iawn o'n hymdrech grŵp ar draws llawer o gamau gweithredu sydd wedi arwain at ostyngiad </a:t>
            </a:r>
            <a:r>
              <a:rPr lang="cy" sz="120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yn y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gwastraff a gynhyrchwn, bwyta'n iachach yn y gwaith, </a:t>
            </a:r>
            <a:r>
              <a:rPr lang="cy" sz="120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 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chymryd rhan mewn mwy o weithgarwch corfforol </a:t>
            </a:r>
            <a:r>
              <a:rPr lang="cy" sz="120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sy'n arwain at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weithlu iachach a hapusach. Roedd ychydig o aelodau allweddol o staff yn arwain trwy esiampl ac yn rhoi anogaeth i eraill a oedd yn allweddol yn y newid hwn.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Rydym yn gwerthfawrogi gweithio mewn adeilad mor wych gyda llawer o le a golau naturiol. Mae ein cleifion yn mwynhau eistedd yn yr ardaloedd aros yn edmygu'r golygfeydd cyn eu hapwyntiad.</a:t>
            </a:r>
            <a:endParaRPr kumimoji="0" lang="en-US" altLang="en-US" sz="1200" b="0" i="0" u="none" strike="noStrike" cap="none" normalizeH="0" baseline="0">
              <a:ln>
                <a:noFill/>
              </a:ln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100" b="0" i="0" u="none" strike="noStrike" cap="none" normalizeH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 </a:t>
            </a:r>
            <a:endParaRPr kumimoji="0" lang="en-US" altLang="en-US" sz="11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box 737">
            <a:extLst>
              <a:ext uri="{FF2B5EF4-FFF2-40B4-BE49-F238E27FC236}">
                <a16:creationId xmlns:a16="http://schemas.microsoft.com/office/drawing/2014/main" id="{24DB5903-C1A8-16AF-305C-D31F93CA5DD5}"/>
              </a:ext>
            </a:extLst>
          </p:cNvPr>
          <p:cNvSpPr txBox="1">
            <a:spLocks/>
          </p:cNvSpPr>
          <p:nvPr/>
        </p:nvSpPr>
        <p:spPr>
          <a:xfrm>
            <a:off x="9373238" y="2271335"/>
            <a:ext cx="2722874" cy="1017260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>
            <a:noAutofit/>
          </a:bodyPr>
          <a:lstStyle/>
          <a:p>
            <a:pPr algn="ctr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DERBYNIODD SPECSAVERS HWLFORDD </a:t>
            </a:r>
            <a:r>
              <a:rPr lang="cy" sz="1500" b="1" kern="100" dirty="0">
                <a:solidFill>
                  <a:schemeClr val="bg1"/>
                </a:solidFill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WOBR AUR GOFAL SYLFAENOL GWYRDDACH </a:t>
            </a:r>
            <a:r>
              <a:rPr lang="cy" sz="1500" b="1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CYMRU YN 2024 </a:t>
            </a:r>
            <a:endParaRPr lang="en-GB" sz="1100" b="1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Picture 2" descr="Specsavers Logo PNG vector in SVG, PDF, AI, CDR format">
            <a:extLst>
              <a:ext uri="{FF2B5EF4-FFF2-40B4-BE49-F238E27FC236}">
                <a16:creationId xmlns:a16="http://schemas.microsoft.com/office/drawing/2014/main" id="{7D5C374C-D9DA-CCA7-0585-33C34C3CAD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04" b="26826"/>
          <a:stretch/>
        </p:blipFill>
        <p:spPr bwMode="auto">
          <a:xfrm>
            <a:off x="9739927" y="1264172"/>
            <a:ext cx="1989495" cy="9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0" y="1210814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77536191-0888-1B78-77D5-09434D578F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73238" y="3399107"/>
            <a:ext cx="2728662" cy="15547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6D30F7-73AA-3A61-D7F5-BCECC02459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36443" y="3979969"/>
            <a:ext cx="3366317" cy="23529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Image 19">
            <a:extLst>
              <a:ext uri="{FF2B5EF4-FFF2-40B4-BE49-F238E27FC236}">
                <a16:creationId xmlns:a16="http://schemas.microsoft.com/office/drawing/2014/main" id="{57390BA4-83A9-9947-D7E7-D2F3510BF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887" y="1513234"/>
            <a:ext cx="4676775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276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C86FE40-1228-90FB-5533-83EA8FAC8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547" b="1"/>
          <a:stretch/>
        </p:blipFill>
        <p:spPr>
          <a:xfrm>
            <a:off x="-4483" y="6457479"/>
            <a:ext cx="12192000" cy="390631"/>
          </a:xfrm>
          <a:prstGeom prst="rect">
            <a:avLst/>
          </a:prstGeom>
          <a:solidFill>
            <a:srgbClr val="016268"/>
          </a:solidFill>
        </p:spPr>
      </p:pic>
      <p:pic>
        <p:nvPicPr>
          <p:cNvPr id="2" name="Image 703">
            <a:extLst>
              <a:ext uri="{FF2B5EF4-FFF2-40B4-BE49-F238E27FC236}">
                <a16:creationId xmlns:a16="http://schemas.microsoft.com/office/drawing/2014/main" id="{4091377F-8146-8F1D-60EA-A86C2FB2943E}"/>
              </a:ext>
            </a:extLst>
          </p:cNvPr>
          <p:cNvPicPr/>
          <p:nvPr/>
        </p:nvPicPr>
        <p:blipFill rotWithShape="1">
          <a:blip r:embed="rId3" cstate="print"/>
          <a:srcRect l="734" t="-586" r="181" b="93690"/>
          <a:stretch/>
        </p:blipFill>
        <p:spPr>
          <a:xfrm>
            <a:off x="-3660" y="-61067"/>
            <a:ext cx="12213590" cy="783089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AEFCB-6918-0909-193A-C4B7A9A3438B}"/>
              </a:ext>
            </a:extLst>
          </p:cNvPr>
          <p:cNvSpPr txBox="1"/>
          <p:nvPr/>
        </p:nvSpPr>
        <p:spPr>
          <a:xfrm>
            <a:off x="110229" y="269629"/>
            <a:ext cx="11985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Gofal Sylfaenol Gwyrddach Cymru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</a:t>
            </a:r>
            <a:r>
              <a:rPr lang="cy" sz="1400" b="1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Astudiaeth Achos: </a:t>
            </a:r>
            <a:r>
              <a:rPr lang="cy" sz="1400" b="0" i="0" u="none" strike="noStrike" cap="none" normalizeH="0" dirty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PRACTIS OPTOMETREG        </a:t>
            </a: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E744CE2-D174-91C5-6406-DD9E2E464FF2}"/>
              </a:ext>
            </a:extLst>
          </p:cNvPr>
          <p:cNvCxnSpPr/>
          <p:nvPr/>
        </p:nvCxnSpPr>
        <p:spPr>
          <a:xfrm>
            <a:off x="-17930" y="740024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FB051D-75D8-06F6-C14F-888CF7CFFE55}"/>
              </a:ext>
            </a:extLst>
          </p:cNvPr>
          <p:cNvCxnSpPr/>
          <p:nvPr/>
        </p:nvCxnSpPr>
        <p:spPr>
          <a:xfrm>
            <a:off x="0" y="1233011"/>
            <a:ext cx="1220993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562A412-A7CF-4B73-5AC7-5A19EC3B326A}"/>
              </a:ext>
            </a:extLst>
          </p:cNvPr>
          <p:cNvSpPr txBox="1"/>
          <p:nvPr/>
        </p:nvSpPr>
        <p:spPr>
          <a:xfrm>
            <a:off x="125506" y="832901"/>
            <a:ext cx="61094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2000" b="0" i="0" u="none" strike="noStrike" cap="none" normalizeH="0">
                <a:ln>
                  <a:noFill/>
                </a:ln>
                <a:solidFill>
                  <a:srgbClr val="00683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Optegwyr Specsavers, Hwlffordd</a:t>
            </a:r>
            <a:r>
              <a:rPr lang="cy" sz="2000" b="0" i="0" u="none" strike="noStrike" cap="none" normalizeH="0">
                <a:ln>
                  <a:noFill/>
                </a:ln>
                <a:solidFill>
                  <a:srgbClr val="0070C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Graphic 763">
            <a:extLst>
              <a:ext uri="{FF2B5EF4-FFF2-40B4-BE49-F238E27FC236}">
                <a16:creationId xmlns:a16="http://schemas.microsoft.com/office/drawing/2014/main" id="{BD15A07D-27E3-1BF0-6DBE-AB29AA58869E}"/>
              </a:ext>
            </a:extLst>
          </p:cNvPr>
          <p:cNvSpPr/>
          <p:nvPr/>
        </p:nvSpPr>
        <p:spPr>
          <a:xfrm>
            <a:off x="9261280" y="1251013"/>
            <a:ext cx="2948649" cy="5097465"/>
          </a:xfrm>
          <a:custGeom>
            <a:avLst/>
            <a:gdLst/>
            <a:ahLst/>
            <a:cxnLst/>
            <a:rect l="l" t="t" r="r" b="b"/>
            <a:pathLst>
              <a:path w="3856354" h="9290050">
                <a:moveTo>
                  <a:pt x="3856190" y="0"/>
                </a:moveTo>
                <a:lnTo>
                  <a:pt x="0" y="0"/>
                </a:lnTo>
                <a:lnTo>
                  <a:pt x="0" y="9289592"/>
                </a:lnTo>
                <a:lnTo>
                  <a:pt x="3856190" y="9289592"/>
                </a:lnTo>
                <a:lnTo>
                  <a:pt x="3856190" y="0"/>
                </a:lnTo>
                <a:close/>
              </a:path>
            </a:pathLst>
          </a:custGeom>
          <a:solidFill>
            <a:srgbClr val="E9F8E4"/>
          </a:solidFill>
          <a:ln>
            <a:noFill/>
          </a:ln>
        </p:spPr>
        <p:txBody>
          <a:bodyPr wrap="square" lIns="0" tIns="0" rIns="0" bIns="0" rtlCol="0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b="1">
              <a:solidFill>
                <a:srgbClr val="016268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0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MANYLION CYSWLLT</a:t>
            </a:r>
            <a:endParaRPr kumimoji="0" lang="en-US" altLang="en-US" sz="1200" b="0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Wayne Jones </a:t>
            </a: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  <a:hlinkClick r:id="rId4"/>
              </a:rPr>
              <a:t>Wayne.Jones</a:t>
            </a: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  <a:hlinkClick r:id="rId4"/>
              </a:rPr>
              <a:t>@specsavers.com</a:t>
            </a:r>
            <a:endParaRPr lang="en-US" alt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(</a:t>
            </a:r>
            <a:r>
              <a:rPr lang="cy" sz="1200"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Optometrydd</a:t>
            </a: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a Chyfarwyddwr Manwerthu)</a:t>
            </a:r>
          </a:p>
          <a:p>
            <a:pPr marL="179388"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0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742B0E85-51CD-3D68-AB2C-A47519E0F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95" y="1378256"/>
            <a:ext cx="4926053" cy="492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PA WAHANIAETH WNAETH HWN? </a:t>
            </a:r>
            <a:endParaRPr lang="en-US" altLang="en-US" sz="1400" b="1">
              <a:solidFill>
                <a:srgbClr val="016268"/>
              </a:solidFill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Amgylcheddol</a:t>
            </a: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r>
              <a:rPr lang="cy" sz="120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Cyn symud i'n hadeilad newydd fe wnaethon ni ddefnyddio teclyn ar-lein am ddim i fesur ein hôl troed carbon. Eleni, byddwn yn ailadrodd yr ymarfer i benderfynu pa arbedion a wnaed o ganlyniad i'n holl newidiadau. Yn ogystal â hyn, rydym yn gobeithio plannu planhigion y mae gwenyn yn eu caru y tu allan a darparu safleoedd nythu i elyrch a hwyaid.</a:t>
            </a: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Ariannol </a:t>
            </a:r>
            <a:endParaRPr kumimoji="0" lang="en-US" altLang="en-US" sz="1200" b="1" i="0" u="none" strike="noStrike" cap="none" normalizeH="0" baseline="0">
              <a:ln>
                <a:noFill/>
              </a:ln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r>
              <a:rPr lang="cy" sz="1200" kern="10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Bu gwelliant bach ond amlwg yn ein helw gweithredol ers ymuno â'r Cynllun, ac rydym yn priodoli hynny i ddefnyddio llai o ynni.</a:t>
            </a:r>
            <a:endParaRPr lang="en-GB" sz="12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Clinigol </a:t>
            </a: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r>
              <a:rPr lang="cy" sz="1200" b="0" i="0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Mae ein hadeiladau sydd newydd gael eu dylunio yn golygu y gall cleifion fwynhau golygfa o'r afon a'r castell cyfagos wrth aros am eu hapwyntiad. O ystyried bod llawer yn cyrraedd yn teimlo'n orbryderus, rydym yn aml yn derbyn adborth cadarnhaol ynglŷn â pha mor dawel a chysurlon mae'r ardal aros yn teimlo.</a:t>
            </a: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algn="just" defTabSz="914400" rtl="0" eaLnBrk="0" fontAlgn="base" latinLnBrk="0" hangingPunct="0">
              <a:buClrTx/>
              <a:buSzTx/>
              <a:buFontTx/>
              <a:buNone/>
              <a:tabLst/>
            </a:pPr>
            <a:r>
              <a:rPr lang="cy" sz="1200" b="1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Cymdeithasol</a:t>
            </a:r>
            <a:r>
              <a:rPr lang="cy" sz="1200" b="0" i="0" u="none" strike="noStrike" cap="none" normalizeH="0">
                <a:ln>
                  <a:noFill/>
                </a:ln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</a:t>
            </a:r>
          </a:p>
          <a:p>
            <a:pPr algn="just" rtl="0"/>
            <a:r>
              <a:rPr lang="cy" sz="1200" kern="10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Roedd gennym ddiddordeb arbennig yn y manteision iechyd a llesiant yr oedd y Cynllun yn eu cynnig i staff. Mae mentrau newydd fel ein 'clwb bwyta dydd Sul', a newidiadau syml fel cerdded i'r gwaith wedi gwella morâl a chynhyrchiant staff. Rydym hefyd yn dîm cystadleuol iawn, felly fe wnaeth y nod o weithio i ennill y wobr ein helpu ni i weithio gyda'n gilydd ar yr agenda hon.</a:t>
            </a:r>
            <a:endParaRPr lang="en-GB" sz="12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A2177A-4B85-7124-B97C-A0CFD3458F40}"/>
              </a:ext>
            </a:extLst>
          </p:cNvPr>
          <p:cNvSpPr txBox="1"/>
          <p:nvPr/>
        </p:nvSpPr>
        <p:spPr>
          <a:xfrm>
            <a:off x="7362914" y="3661291"/>
            <a:ext cx="1696472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y" sz="1600" i="1" kern="0">
                <a:solidFill>
                  <a:srgbClr val="01626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“Newidiadau llai yw’r rhai gorau… </a:t>
            </a:r>
            <a:r>
              <a:rPr lang="cy" sz="1600" i="1" kern="0">
                <a:solidFill>
                  <a:srgbClr val="016268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maen nhw’n newidiadau mor fach fel ei bod hi’n hawdd i bobl addasu iddyn nhw ac mae’n dod yn normal felly mae pobl yn glynu atynt”</a:t>
            </a:r>
            <a:endParaRPr lang="en-GB" sz="1600" i="1" kern="100">
              <a:solidFill>
                <a:srgbClr val="016268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 Box 18">
            <a:extLst>
              <a:ext uri="{FF2B5EF4-FFF2-40B4-BE49-F238E27FC236}">
                <a16:creationId xmlns:a16="http://schemas.microsoft.com/office/drawing/2014/main" id="{0FAE87B0-46F4-B2CA-9E35-32F980AB4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6943" y="1379002"/>
            <a:ext cx="3792443" cy="20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y" sz="1400" b="1" i="0" u="none" strike="noStrike" cap="none" normalizeH="0">
                <a:ln>
                  <a:noFill/>
                </a:ln>
                <a:solidFill>
                  <a:srgbClr val="016268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BETH</a:t>
            </a:r>
            <a:r>
              <a:rPr lang="cy" sz="1400" b="1">
                <a:solidFill>
                  <a:srgbClr val="016268"/>
                </a:solidFill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 NESAF?</a:t>
            </a:r>
            <a:endParaRPr kumimoji="0" lang="en-US" altLang="en-US" sz="1400" b="1" i="0" u="none" strike="noStrike" cap="none" normalizeH="0" baseline="0">
              <a:ln>
                <a:noFill/>
              </a:ln>
              <a:solidFill>
                <a:srgbClr val="016268"/>
              </a:solidFill>
              <a:effectLst/>
            </a:endParaRPr>
          </a:p>
          <a:p>
            <a:pPr algn="just" rtl="0">
              <a:spcBef>
                <a:spcPts val="1200"/>
              </a:spcBef>
            </a:pP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Dros y flwyddyn nesaf mae gennym gynlluniau cyffrous iawn ar gyfer ardal awyr agored sydd ddim yn cael ei defnyddio nac yn cael sylw ar hyn o bryd, wrth ymyl y siop ac ar hyd yr afon. </a:t>
            </a:r>
            <a:r>
              <a:rPr lang="cy" sz="1200" kern="1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Rydym</a:t>
            </a: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yn gobeithio trawsnewid y gofod cyhoeddus hwn yn ardd iechyd meddwl a llesiant ar gyfer y gymuned leol. </a:t>
            </a:r>
          </a:p>
          <a:p>
            <a:pPr algn="just" rtl="0">
              <a:spcBef>
                <a:spcPts val="1200"/>
              </a:spcBef>
            </a:pP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Rydym yn gweithio gyda'r Cyngor i gymryd cyfrifoldeb am y tir a byddwn yn cael ein cefnogi </a:t>
            </a:r>
            <a:r>
              <a:rPr lang="cy" sz="1200" kern="1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gan</a:t>
            </a:r>
            <a:r>
              <a:rPr lang="cy" sz="12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 trydydd sector ac ysgolion lleol i wireddu'r weledigaeth hon.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box 737">
            <a:extLst>
              <a:ext uri="{FF2B5EF4-FFF2-40B4-BE49-F238E27FC236}">
                <a16:creationId xmlns:a16="http://schemas.microsoft.com/office/drawing/2014/main" id="{772E6000-C2D9-56E2-E14F-35081E2EFA08}"/>
              </a:ext>
            </a:extLst>
          </p:cNvPr>
          <p:cNvSpPr txBox="1">
            <a:spLocks/>
          </p:cNvSpPr>
          <p:nvPr/>
        </p:nvSpPr>
        <p:spPr>
          <a:xfrm>
            <a:off x="9355014" y="1371032"/>
            <a:ext cx="2769751" cy="2887203"/>
          </a:xfrm>
          <a:prstGeom prst="rect">
            <a:avLst/>
          </a:prstGeom>
          <a:solidFill>
            <a:srgbClr val="016268"/>
          </a:solidFill>
        </p:spPr>
        <p:txBody>
          <a:bodyPr wrap="square" lIns="0" tIns="0" rIns="0" bIns="0" rtlCol="0">
            <a:noAutofit/>
          </a:bodyPr>
          <a:lstStyle/>
          <a:p>
            <a:pPr marL="109220" rtl="0">
              <a:lnSpc>
                <a:spcPct val="107000"/>
              </a:lnSpc>
              <a:spcBef>
                <a:spcPts val="480"/>
              </a:spcBef>
              <a:spcAft>
                <a:spcPts val="800"/>
              </a:spcAft>
            </a:pPr>
            <a:r>
              <a:rPr lang="cy" sz="1500" kern="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AWGRYMIADAU</a:t>
            </a:r>
            <a:r>
              <a:rPr lang="cy" sz="1500" kern="100" spc="15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cy" sz="1500" kern="100" spc="-20">
                <a:solidFill>
                  <a:srgbClr val="FFFFFF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GWYCH</a:t>
            </a:r>
            <a:endParaRPr lang="en-GB" sz="11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Gwnewch yr hyn a allwch chi – mae hyd yn oed newidiadau bach yn well na dim byd</a:t>
            </a:r>
            <a:endParaRPr lang="en-GB" sz="11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600">
              <a:solidFill>
                <a:srgbClr val="FFFFFF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Byddwch yn greadigol - trafodwch syniadau gyda chydweithwyr ac ystyriwch yr holl bosibiliadau cyn penderfynu beth sydd fwyaf cyflawnadwy</a:t>
            </a:r>
            <a:r>
              <a:rPr lang="cy" sz="1100"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600">
              <a:solidFill>
                <a:srgbClr val="FFFFFF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Defnyddiwch eich amser yn ddoeth a pheidiwch â gadael pethau tan y funud olaf</a:t>
            </a:r>
            <a:endParaRPr lang="en-GB" sz="1100">
              <a:solidFill>
                <a:srgbClr val="FFFFFF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60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Rhowch gynnig ar gymysgedd o gamau haws ac anoddach</a:t>
            </a: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600">
              <a:solidFill>
                <a:srgbClr val="FFFFFF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  <a:p>
            <a:pPr marL="268288" lvl="0" indent="-179388" rtl="0">
              <a:lnSpc>
                <a:spcPct val="110000"/>
              </a:lnSpc>
              <a:spcBef>
                <a:spcPts val="245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y" sz="1100">
                <a:solidFill>
                  <a:srgbClr val="FFFFFF"/>
                </a:solidFill>
                <a:effectLst/>
                <a:latin typeface="Calibri" panose="020F0502020204030204" pitchFamily="34" charset="0"/>
                <a:ea typeface="Arial" panose="020B0604020202020204" pitchFamily="34" charset="0"/>
              </a:rPr>
              <a:t>Brwydrwch dros yr hyn rydych chi'n credu ynddo a pheidiwch â chymryd na fel ateb!</a:t>
            </a:r>
            <a:endParaRPr lang="en-GB" sz="110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35" name="Image 22">
            <a:extLst>
              <a:ext uri="{FF2B5EF4-FFF2-40B4-BE49-F238E27FC236}">
                <a16:creationId xmlns:a16="http://schemas.microsoft.com/office/drawing/2014/main" id="{E20751D7-CD77-3A92-D524-C8F95FE974BD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235" y="6435008"/>
            <a:ext cx="1000125" cy="3810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6" name="Picture 35" descr="Public Health Wales - The National Joint Registry">
            <a:extLst>
              <a:ext uri="{FF2B5EF4-FFF2-40B4-BE49-F238E27FC236}">
                <a16:creationId xmlns:a16="http://schemas.microsoft.com/office/drawing/2014/main" id="{05A3A2C5-FDA5-12CC-7814-1FBCE33BC54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5" t="21132" r="16633" b="18287"/>
          <a:stretch/>
        </p:blipFill>
        <p:spPr bwMode="auto">
          <a:xfrm>
            <a:off x="10953190" y="6393033"/>
            <a:ext cx="1171575" cy="409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0AAD365-F018-730B-AC5B-230AA85E4EA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866" r="3470" b="3144"/>
          <a:stretch/>
        </p:blipFill>
        <p:spPr>
          <a:xfrm>
            <a:off x="9439920" y="4746100"/>
            <a:ext cx="1667351" cy="9901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Image 19">
            <a:extLst>
              <a:ext uri="{FF2B5EF4-FFF2-40B4-BE49-F238E27FC236}">
                <a16:creationId xmlns:a16="http://schemas.microsoft.com/office/drawing/2014/main" id="{ADBDCE2A-F17E-BFA9-4944-FE7C68330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5" y="1738583"/>
            <a:ext cx="4676775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ECAFD54-CD63-5D0F-6A8B-7780BC264BC1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3439" r="9730" b="11582"/>
          <a:stretch/>
        </p:blipFill>
        <p:spPr>
          <a:xfrm>
            <a:off x="5356822" y="3772290"/>
            <a:ext cx="1883843" cy="20863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96474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EF0D0A79E04A4CA437FAEBBC5C41B3" ma:contentTypeVersion="24" ma:contentTypeDescription="Create a new document." ma:contentTypeScope="" ma:versionID="d67888ac875101f98bd2c7851337bab1">
  <xsd:schema xmlns:xsd="http://www.w3.org/2001/XMLSchema" xmlns:xs="http://www.w3.org/2001/XMLSchema" xmlns:p="http://schemas.microsoft.com/office/2006/metadata/properties" xmlns:ns2="2e920aae-e81d-44c3-9bf1-a4827f32e6ee" xmlns:ns3="4167e674-6a9f-4892-8806-05d2e97a6b2a" targetNamespace="http://schemas.microsoft.com/office/2006/metadata/properties" ma:root="true" ma:fieldsID="5e7de1ae6e1bcf51f41a1b52b464aeea" ns2:_="" ns3:_="">
    <xsd:import namespace="2e920aae-e81d-44c3-9bf1-a4827f32e6ee"/>
    <xsd:import namespace="4167e674-6a9f-4892-8806-05d2e97a6b2a"/>
    <xsd:element name="properties">
      <xsd:complexType>
        <xsd:sequence>
          <xsd:element name="documentManagement">
            <xsd:complexType>
              <xsd:all>
                <xsd:element ref="ns2:Workstream" minOccurs="0"/>
                <xsd:element ref="ns2:Programmesandprojects" minOccurs="0"/>
                <xsd:element ref="ns2:Groupormeeting" minOccurs="0"/>
                <xsd:element ref="ns2:DocumentType" minOccurs="0"/>
                <xsd:element ref="ns2:Year" minOccurs="0"/>
                <xsd:element ref="ns2:Month" minOccurs="0"/>
                <xsd:element ref="ns2:DataAnalysis" minOccurs="0"/>
                <xsd:element ref="ns2:BusinessFunction" minOccurs="0"/>
                <xsd:element ref="ns2:Meetingtype" minOccurs="0"/>
                <xsd:element ref="ns2:Archive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HealthBoard" minOccurs="0"/>
                <xsd:element ref="ns2:Projec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920aae-e81d-44c3-9bf1-a4827f32e6ee" elementFormDefault="qualified">
    <xsd:import namespace="http://schemas.microsoft.com/office/2006/documentManagement/types"/>
    <xsd:import namespace="http://schemas.microsoft.com/office/infopath/2007/PartnerControls"/>
    <xsd:element name="Workstream" ma:index="8" nillable="true" ma:displayName="Workstream" ma:format="Dropdown" ma:internalName="Workstream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Dental Public Health"/>
                    <xsd:enumeration value="Business Support"/>
                    <xsd:enumeration value="Environmentally Sustainable Health and Care"/>
                    <xsd:enumeration value="Healthcare Public Health"/>
                    <xsd:enumeration value="Inequalities and Inequity"/>
                    <xsd:enumeration value="Prevention in Health and Care"/>
                    <xsd:enumeration value="Transformation of Primary Care"/>
                    <xsd:enumeration value="QI"/>
                    <xsd:enumeration value="Research &amp; Evaluation"/>
                  </xsd:restriction>
                </xsd:simpleType>
              </xsd:element>
            </xsd:sequence>
          </xsd:extension>
        </xsd:complexContent>
      </xsd:complexType>
    </xsd:element>
    <xsd:element name="Programmesandprojects" ma:index="9" nillable="true" ma:displayName="Programmes and projects" ma:format="Dropdown" ma:internalName="Programmesandproject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dio Vascular Disease"/>
                    <xsd:enumeration value="Diabetes"/>
                    <xsd:enumeration value="MSK"/>
                    <xsd:enumeration value="Prevention-Based Health and Care"/>
                    <xsd:enumeration value="Social Prescribing"/>
                    <xsd:enumeration value="Supporting Healthy Behaviours"/>
                    <xsd:enumeration value="Women's Health"/>
                    <xsd:enumeration value="Designed to Smile"/>
                    <xsd:enumeration value="Antimicrobial prescribing"/>
                    <xsd:enumeration value="Child General Anaesthesia"/>
                    <xsd:enumeration value="Dental Epidemiology Programme"/>
                    <xsd:enumeration value="Dental Quality &amp; safety"/>
                    <xsd:enumeration value="Dental Services Innovation and Quality"/>
                    <xsd:enumeration value="Gwen am Byth"/>
                    <xsd:enumeration value="Oral Cancer"/>
                    <xsd:enumeration value="Oral Health Improvement"/>
                    <xsd:enumeration value="Oral Health Intelligence: Other"/>
                    <xsd:enumeration value="Other Dental"/>
                    <xsd:enumeration value="Population Indicators"/>
                    <xsd:enumeration value="QAS"/>
                    <xsd:enumeration value="SAIL analysis"/>
                    <xsd:enumeration value="Website Development"/>
                    <xsd:enumeration value="Health Equity"/>
                    <xsd:enumeration value="Health Inequalities"/>
                    <xsd:enumeration value="Inclusion Health"/>
                    <xsd:enumeration value="Safer Surgeries"/>
                    <xsd:enumeration value="Criminal Justice"/>
                    <xsd:enumeration value="Homelessness"/>
                    <xsd:enumeration value="Refugees &amp; Asylum Seekers"/>
                    <xsd:enumeration value="Gypsy and traveller"/>
                    <xsd:enumeration value="Community by Design"/>
                    <xsd:enumeration value="Public Health approach to Primary Care 2035"/>
                    <xsd:enumeration value="Population Health Management"/>
                    <xsd:enumeration value="Population Healthcare based planning"/>
                    <xsd:enumeration value="Value Based Healthcare"/>
                    <xsd:enumeration value="Clusters"/>
                    <xsd:enumeration value="GMS QI"/>
                    <xsd:enumeration value="PCMW"/>
                    <xsd:enumeration value="Primary Care Workforce"/>
                    <xsd:enumeration value="Primary Care One"/>
                    <xsd:enumeration value="Vision 2035"/>
                    <xsd:enumeration value="Research"/>
                    <xsd:enumeration value="Evaluation"/>
                    <xsd:enumeration value="Greener Primary Care Wales"/>
                    <xsd:enumeration value="Inhalers"/>
                    <xsd:enumeration value="Climate Change Other"/>
                    <xsd:enumeration value="IMTP"/>
                  </xsd:restriction>
                </xsd:simpleType>
              </xsd:element>
            </xsd:sequence>
          </xsd:extension>
        </xsd:complexContent>
      </xsd:complexType>
    </xsd:element>
    <xsd:element name="Groupormeeting" ma:index="10" nillable="true" ma:displayName="Group or meeting" ma:format="Dropdown" ma:internalName="Groupormeeting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BET"/>
                    <xsd:enumeration value="CDSON"/>
                    <xsd:enumeration value="D2S National Steering Commite"/>
                    <xsd:enumeration value="D2S Op Managers' Meeting"/>
                    <xsd:enumeration value="Dental T&amp;F Groups"/>
                    <xsd:enumeration value="DPH consultant"/>
                    <xsd:enumeration value="DPH-CDO"/>
                    <xsd:enumeration value="DSOG"/>
                    <xsd:enumeration value="Other Dental"/>
                    <xsd:enumeration value="WS1"/>
                    <xsd:enumeration value="WS2"/>
                    <xsd:enumeration value="WS3"/>
                    <xsd:enumeration value="WS4"/>
                    <xsd:enumeration value="GAB National Advisory Group"/>
                    <xsd:enumeration value="DsPH Peer Group"/>
                    <xsd:enumeration value="HOPC"/>
                    <xsd:enumeration value="HWB DLT"/>
                    <xsd:enumeration value="HWB EDLT"/>
                    <xsd:enumeration value="National Primary Care Board"/>
                    <xsd:enumeration value="OMD CPH meeting"/>
                    <xsd:enumeration value="PCD Divisional Meetings"/>
                    <xsd:enumeration value="PCG"/>
                    <xsd:enumeration value="PHW Duty of Quality"/>
                    <xsd:enumeration value="PHW IG forum"/>
                    <xsd:enumeration value="PHW Leadership Forum"/>
                    <xsd:enumeration value="PHW R&amp;E Group"/>
                    <xsd:enumeration value="Primary Care Interests Group"/>
                    <xsd:enumeration value="SPPC"/>
                  </xsd:restriction>
                </xsd:simpleType>
              </xsd:element>
            </xsd:sequence>
          </xsd:extension>
        </xsd:complexContent>
      </xsd:complexType>
    </xsd:element>
    <xsd:element name="DocumentType" ma:index="11" nillable="true" ma:displayName="Document Type" ma:format="Dropdown" ma:internalName="Document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tion List"/>
                    <xsd:enumeration value="Agenda"/>
                    <xsd:enumeration value="Background Paper / Evidence"/>
                    <xsd:enumeration value="Education"/>
                    <xsd:enumeration value="email"/>
                    <xsd:enumeration value="Form / Sway / Video / Image"/>
                    <xsd:enumeration value="Framework"/>
                    <xsd:enumeration value="Funding / Business case"/>
                    <xsd:enumeration value="Gantt Chart / Timeline"/>
                    <xsd:enumeration value="Informal Notes"/>
                    <xsd:enumeration value="Job Description"/>
                    <xsd:enumeration value="Letter"/>
                    <xsd:enumeration value="Logic model"/>
                    <xsd:enumeration value="Minutes/notes"/>
                    <xsd:enumeration value="PCD external paper"/>
                    <xsd:enumeration value="Policy / Protocol"/>
                    <xsd:enumeration value="Presentation"/>
                    <xsd:enumeration value="Procedure document"/>
                    <xsd:enumeration value="Programme Comms"/>
                    <xsd:enumeration value="Project Plan"/>
                    <xsd:enumeration value="Published Papers"/>
                    <xsd:enumeration value="RAID / Risk log"/>
                    <xsd:enumeration value="Report"/>
                    <xsd:enumeration value="Strategy"/>
                    <xsd:enumeration value="Template"/>
                    <xsd:enumeration value="Terms of Reference"/>
                    <xsd:enumeration value="Toolkit"/>
                    <xsd:enumeration value="Training document"/>
                    <xsd:enumeration value="Welsh version"/>
                    <xsd:enumeration value="Also in Welsh"/>
                    <xsd:enumeration value="Poster"/>
                    <xsd:enumeration value="Case Studies"/>
                    <xsd:enumeration value="Evidence review"/>
                    <xsd:enumeration value="Research proposal"/>
                    <xsd:enumeration value="Questionnaire"/>
                    <xsd:enumeration value="Evaluation plan"/>
                    <xsd:enumeration value="Evaluation report"/>
                  </xsd:restriction>
                </xsd:simpleType>
              </xsd:element>
            </xsd:sequence>
          </xsd:extension>
        </xsd:complexContent>
      </xsd:complexType>
    </xsd:element>
    <xsd:element name="Year" ma:index="12" nillable="true" ma:displayName="Year" ma:description="Financial/planning year" ma:format="Dropdown" ma:internalName="Year">
      <xsd:simpleType>
        <xsd:restriction base="dms:Choice">
          <xsd:enumeration value="2023/24"/>
          <xsd:enumeration value="2024/25"/>
          <xsd:enumeration value="2025/26"/>
          <xsd:enumeration value="2026/27"/>
          <xsd:enumeration value="2027/28"/>
          <xsd:enumeration value="Pre 2023/24"/>
        </xsd:restriction>
      </xsd:simpleType>
    </xsd:element>
    <xsd:element name="Month" ma:index="13" nillable="true" ma:displayName="Month" ma:format="Dropdown" ma:internalName="Month">
      <xsd:simpleType>
        <xsd:restriction base="dms:Choice">
          <xsd:enumeration value="January"/>
          <xsd:enumeration value="February"/>
          <xsd:enumeration value="March"/>
          <xsd:enumeration value="April"/>
          <xsd:enumeration value="May"/>
          <xsd:enumeration value="June"/>
          <xsd:enumeration value="July"/>
          <xsd:enumeration value="August"/>
          <xsd:enumeration value="September"/>
          <xsd:enumeration value="October"/>
          <xsd:enumeration value="November"/>
          <xsd:enumeration value="December"/>
        </xsd:restriction>
      </xsd:simpleType>
    </xsd:element>
    <xsd:element name="DataAnalysis" ma:index="14" nillable="true" ma:displayName="Data Analysis" ma:format="Dropdown" ma:internalName="DataAnalysis">
      <xsd:simpleType>
        <xsd:restriction base="dms:Choice">
          <xsd:enumeration value="Analysis Plan"/>
          <xsd:enumeration value="Data - Cleaned"/>
          <xsd:enumeration value="Data - Other"/>
          <xsd:enumeration value="Data - Raw"/>
          <xsd:enumeration value="Data dictionary"/>
          <xsd:enumeration value="Draft Analysis"/>
          <xsd:enumeration value="Output - Chart"/>
          <xsd:enumeration value="Output - Dashboard"/>
          <xsd:enumeration value="Output - Infographic"/>
          <xsd:enumeration value="Output - Map"/>
          <xsd:enumeration value="Output - Other"/>
          <xsd:enumeration value="Output - Table"/>
          <xsd:enumeration value="Script"/>
        </xsd:restriction>
      </xsd:simpleType>
    </xsd:element>
    <xsd:element name="BusinessFunction" ma:index="15" nillable="true" ma:displayName="Business Function" ma:format="Dropdown" ma:internalName="BusinessFunct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perating Procedures"/>
                    <xsd:enumeration value="Communications"/>
                    <xsd:enumeration value="Resources"/>
                    <xsd:enumeration value="Emergency Planning"/>
                    <xsd:enumeration value="Finance &amp; Procurement"/>
                    <xsd:enumeration value="Planning and performance"/>
                    <xsd:enumeration value="PH30"/>
                    <xsd:enumeration value="PH31"/>
                    <xsd:enumeration value="PH32"/>
                    <xsd:enumeration value="PH35"/>
                    <xsd:enumeration value="PH53"/>
                    <xsd:enumeration value="Invoice"/>
                    <xsd:enumeration value="Quote"/>
                    <xsd:enumeration value="STA"/>
                    <xsd:enumeration value="Grants"/>
                    <xsd:enumeration value="People"/>
                    <xsd:enumeration value="SharePoint"/>
                  </xsd:restriction>
                </xsd:simpleType>
              </xsd:element>
            </xsd:sequence>
          </xsd:extension>
        </xsd:complexContent>
      </xsd:complexType>
    </xsd:element>
    <xsd:element name="Meetingtype" ma:index="16" nillable="true" ma:displayName="Meeting type" ma:format="Dropdown" ma:internalName="Meeting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onfrences and other events"/>
                    <xsd:enumeration value="Co-ordinating Group"/>
                    <xsd:enumeration value="Implementation Group"/>
                    <xsd:enumeration value="Insight Group"/>
                    <xsd:enumeration value="Leadership Group"/>
                    <xsd:enumeration value="Networks"/>
                    <xsd:enumeration value="Programme Board"/>
                    <xsd:enumeration value="Reference Group"/>
                    <xsd:enumeration value="Stakeholder Group"/>
                    <xsd:enumeration value="Steering Group"/>
                    <xsd:enumeration value="Strategy Group"/>
                    <xsd:enumeration value="T and F Group"/>
                    <xsd:enumeration value="Team Meeting"/>
                    <xsd:enumeration value="Communications / Engagement"/>
                  </xsd:restriction>
                </xsd:simpleType>
              </xsd:element>
            </xsd:sequence>
          </xsd:extension>
        </xsd:complexContent>
      </xsd:complexType>
    </xsd:element>
    <xsd:element name="Archive" ma:index="17" nillable="true" ma:displayName="Archive" ma:default="0" ma:description="To mark a file for archiving please select yes" ma:format="Dropdown" ma:internalName="Archive">
      <xsd:simpleType>
        <xsd:restriction base="dms:Boolean"/>
      </xsd:simpleType>
    </xsd:element>
    <xsd:element name="MediaServiceMetadata" ma:index="1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cefaef41-70dc-4075-804e-d4e4dbdaee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9" nillable="true" ma:displayName="MediaLengthInSeconds" ma:hidden="true" ma:internalName="MediaLengthInSeconds" ma:readOnly="true">
      <xsd:simpleType>
        <xsd:restriction base="dms:Unknown"/>
      </xsd:simpleType>
    </xsd:element>
    <xsd:element name="HealthBoard" ma:index="30" nillable="true" ma:displayName="Health Board" ma:format="Dropdown" ma:internalName="HealthBoard">
      <xsd:simpleType>
        <xsd:restriction base="dms:Choice">
          <xsd:enumeration value="ABUHB"/>
          <xsd:enumeration value="BCUHB"/>
          <xsd:enumeration value="C&amp;V UHB"/>
          <xsd:enumeration value="CTMUHB"/>
          <xsd:enumeration value="HDUHN"/>
          <xsd:enumeration value="PTB"/>
          <xsd:enumeration value="SBUHB"/>
          <xsd:enumeration value="Choice 8"/>
        </xsd:restriction>
      </xsd:simpleType>
    </xsd:element>
    <xsd:element name="Project" ma:index="31" nillable="true" ma:displayName="Project" ma:format="Dropdown" ma:internalName="Project">
      <xsd:simpleType>
        <xsd:restriction base="dms:Choice">
          <xsd:enumeration value="WH Health &amp; Wellbeing After Pregnancy"/>
          <xsd:enumeration value="WH Contraception After Pregnancy"/>
          <xsd:enumeration value="WH Weight Management After Pregnancy"/>
          <xsd:enumeration value="SP Core Data Set"/>
          <xsd:enumeration value="SP Competence Framework"/>
          <xsd:enumeration value="SP Quality Standards for Community Assets"/>
          <xsd:enumeration value="SP Outcomes Framework"/>
          <xsd:enumeration value="SP Financial WB Scoping Review"/>
          <xsd:enumeration value="SP Warm Wales Evaluation"/>
          <xsd:enumeration value="SP CAMHS"/>
          <xsd:enumeration value="SP NFfSP"/>
          <xsd:enumeration value="SP Financial Wellbeing"/>
          <xsd:enumeration value="SP CYP"/>
          <xsd:enumeration value="HI Health Inequalities Action Plan"/>
          <xsd:enumeration value="CVD Prevention Strategic Plan"/>
          <xsd:enumeration value="CVD QI Project - Hypertension"/>
          <xsd:enumeration value="CVD Commissioned Research"/>
          <xsd:enumeration value="CVD Prevention Implementation"/>
          <xsd:enumeration value="IH Safer Surgeries"/>
          <xsd:enumeration value="IH Criminal Justice"/>
          <xsd:enumeration value="IH Homelessness"/>
          <xsd:enumeration value="IH Refugees &amp; Asylum Seekers"/>
          <xsd:enumeration value="IH Gypsy and traveller"/>
          <xsd:enumeration value="PCMW Self Reflection"/>
          <xsd:enumeration value="PCMW Peer Review"/>
          <xsd:enumeration value="PCMW Key Indicators"/>
          <xsd:enumeration value="PCMW System Working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67e674-6a9f-4892-8806-05d2e97a6b2a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8e8a41ad-8522-457e-916e-ff2a16022778}" ma:internalName="TaxCatchAll" ma:showField="CatchAllData" ma:web="4167e674-6a9f-4892-8806-05d2e97a6b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920aae-e81d-44c3-9bf1-a4827f32e6ee">
      <Terms xmlns="http://schemas.microsoft.com/office/infopath/2007/PartnerControls"/>
    </lcf76f155ced4ddcb4097134ff3c332f>
    <TaxCatchAll xmlns="4167e674-6a9f-4892-8806-05d2e97a6b2a" xsi:nil="true"/>
    <Meetingtype xmlns="2e920aae-e81d-44c3-9bf1-a4827f32e6ee"/>
    <BusinessFunction xmlns="2e920aae-e81d-44c3-9bf1-a4827f32e6ee"/>
    <DataAnalysis xmlns="2e920aae-e81d-44c3-9bf1-a4827f32e6ee" xsi:nil="true"/>
    <Year xmlns="2e920aae-e81d-44c3-9bf1-a4827f32e6ee">2025/26</Year>
    <Groupormeeting xmlns="2e920aae-e81d-44c3-9bf1-a4827f32e6ee" xsi:nil="true"/>
    <HealthBoard xmlns="2e920aae-e81d-44c3-9bf1-a4827f32e6ee" xsi:nil="true"/>
    <Workstream xmlns="2e920aae-e81d-44c3-9bf1-a4827f32e6ee">
      <Value>Environmentally Sustainable Health and Care</Value>
    </Workstream>
    <Archive xmlns="2e920aae-e81d-44c3-9bf1-a4827f32e6ee">false</Archive>
    <Month xmlns="2e920aae-e81d-44c3-9bf1-a4827f32e6ee" xsi:nil="true"/>
    <Programmesandprojects xmlns="2e920aae-e81d-44c3-9bf1-a4827f32e6ee">
      <Value xmlns="2e920aae-e81d-44c3-9bf1-a4827f32e6ee">Greener Primary Care Wales</Value>
    </Programmesandprojects>
    <DocumentType xmlns="2e920aae-e81d-44c3-9bf1-a4827f32e6ee">
      <Value>Case Studies</Value>
    </DocumentType>
    <Project xmlns="2e920aae-e81d-44c3-9bf1-a4827f32e6ee" xsi:nil="true"/>
  </documentManagement>
</p:properties>
</file>

<file path=customXml/itemProps1.xml><?xml version="1.0" encoding="utf-8"?>
<ds:datastoreItem xmlns:ds="http://schemas.openxmlformats.org/officeDocument/2006/customXml" ds:itemID="{95E7304B-5F31-410A-B854-4F4365E963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920aae-e81d-44c3-9bf1-a4827f32e6ee"/>
    <ds:schemaRef ds:uri="4167e674-6a9f-4892-8806-05d2e97a6b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5405A0-6921-4B72-B37D-A548EE7A12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1B2610-F200-4D5B-B3AA-01A4E1214398}">
  <ds:schemaRefs>
    <ds:schemaRef ds:uri="http://purl.org/dc/elements/1.1/"/>
    <ds:schemaRef ds:uri="4167e674-6a9f-4892-8806-05d2e97a6b2a"/>
    <ds:schemaRef ds:uri="http://schemas.microsoft.com/office/2006/metadata/properties"/>
    <ds:schemaRef ds:uri="2e920aae-e81d-44c3-9bf1-a4827f32e6e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890</Words>
  <Application>Microsoft Office PowerPoint</Application>
  <PresentationFormat>Widescreen</PresentationFormat>
  <Paragraphs>75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Sian Evans (Public Health Wales - No. 2 Capital Quarter)</dc:creator>
  <cp:lastModifiedBy>Rebecca Williams Howells (Public Health Wales - No. 2 Capital Quarter)</cp:lastModifiedBy>
  <cp:revision>5</cp:revision>
  <dcterms:created xsi:type="dcterms:W3CDTF">2025-05-28T09:18:40Z</dcterms:created>
  <dcterms:modified xsi:type="dcterms:W3CDTF">2025-07-22T09:02:31Z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0x0101003AEF0D0A79E04A4CA437FAEBBC5C41B3</vt:lpwstr>
  </property>
  <property fmtid="{D5CDD505-2E9C-101B-9397-08002B2CF9AE}" pid="3" name="MediaServiceImageTags">
    <vt:lpwstr/>
  </property>
</Properties>
</file>