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4" r:id="rId5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00CC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2F722E-EA3F-4351-B14C-130041989ED1}" v="3" dt="2026-01-14T12:10:59.537"/>
    <p1510:client id="{98D73446-9279-9C2D-A8D3-0C0D4E238CA7}" v="1" dt="2026-01-14T12:09:28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224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86DF18C-A568-448C-A97F-35092A0E0397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17A5406-D647-4E32-A3D1-1397D4BFF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016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17A5406-D647-4E32-A3D1-1397D4BFFC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665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23/02/2026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547" b="1"/>
          <a:stretch/>
        </p:blipFill>
        <p:spPr>
          <a:xfrm>
            <a:off x="-4483" y="6346481"/>
            <a:ext cx="12192000" cy="501630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4" cstate="print"/>
          <a:srcRect l="734" t="-586" r="181" b="93690"/>
          <a:stretch/>
        </p:blipFill>
        <p:spPr>
          <a:xfrm>
            <a:off x="11617" y="-55435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25506" y="391543"/>
            <a:ext cx="11985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Gofal Sylfaenol Gwyrddach Cymru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Astudiaeth Achos: </a:t>
            </a:r>
            <a:r>
              <a:rPr lang="cy" sz="1400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PRACTIS 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DEINTYDDOL       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0" y="75081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40287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5" y="811385"/>
            <a:ext cx="7197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 dirty="0">
                <a:solidFill>
                  <a:srgbClr val="0068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Greenacre Orthodontics, Bwrdd Iechyd Prifysgol Betsi Cadwaladr 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" name="Image 22">
            <a:extLst>
              <a:ext uri="{FF2B5EF4-FFF2-40B4-BE49-F238E27FC236}">
                <a16:creationId xmlns:a16="http://schemas.microsoft.com/office/drawing/2014/main" id="{3FB2C705-5A90-4964-85D6-4CE2CF557D1D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45" y="6410885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60488" y="1260349"/>
            <a:ext cx="2949442" cy="5087181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rtl="0"/>
            <a:endParaRPr lang="en-GB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799" y="1297747"/>
            <a:ext cx="4591705" cy="499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A WNAETHOM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lvl="0" algn="just" rtl="0" eaLnBrk="0" fontAlgn="base" hangingPunct="0">
              <a:spcAft>
                <a:spcPct val="0"/>
              </a:spcAft>
            </a:pPr>
            <a:r>
              <a:rPr lang="cy" sz="1200" b="0" i="0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Roeddem </a:t>
            </a: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</a:t>
            </a:r>
            <a:r>
              <a:rPr lang="cy" sz="1200" b="0" i="0" u="none" strike="no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falch iawn o </a:t>
            </a: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ennill</a:t>
            </a:r>
            <a:r>
              <a:rPr lang="cy" sz="1200" b="0" i="0" u="none" strike="no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Gwobr Aur Cynllun Gofal Sylfaenol Gwyrddach Cymru </a:t>
            </a: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 </a:t>
            </a:r>
            <a:r>
              <a:rPr lang="cy" sz="1200" b="0" i="0" u="none" strike="no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yr ail flwyddyn yn olynol yn 2024. </a:t>
            </a: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Mae’r gwobrau’n </a:t>
            </a:r>
            <a:r>
              <a:rPr lang="cy" sz="1200" b="0" i="0" u="none" strike="noStrik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cydnabod ein hymrwymiad diysgog i gynaliadwyedd mewn gofal iechyd</a:t>
            </a:r>
            <a:r>
              <a:rPr lang="cy" sz="1200" b="0" i="0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Mae hyn yn adlewyrchu ein cred y gall gofal iechyd a chynaliadwyedd fynd law yn llaw, gan sicrhau gofal o’r safon uchaf a gwneud cyfraniad ystyrlon tuag at blaned fwy gwyrdd.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 ogystal ag ennill ein Gwobr Aur, cawsom hefyd yr anrhydedd o ennill Gwobr Arbennig Arwr Amgylcheddol 2024 gan SOS UK Green Impact. Mae hyn yn dyst i waith caled ac ymroddiad ein tîm wrth iddynt anelu at greu dyfodol mwy cynaliadwy.</a:t>
            </a:r>
          </a:p>
          <a:p>
            <a:pPr algn="just" rt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cy" sz="1400" b="1" dirty="0">
                <a:solidFill>
                  <a:srgbClr val="0162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SUT Y GWNAETHOM HYN?</a:t>
            </a:r>
          </a:p>
          <a:p>
            <a:pPr algn="just" rtl="0">
              <a:buNone/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wedi ymgorffori cynaliadwyedd yn ein prosesau clinigol a gweinyddol bob dydd. Roedd hyn yn cynnwys lleihau’r defnydd o eitemau untro pan fo'n ddiogel ac yn briodol gwneud hynny, gwella ffrydiau ailgylchu, optimeiddio defnydd ynni yn y practis, ac ennyn diddordeb y tîm cyfan trwy drefnu trafodaethau a hyfforddiant rheolaidd ar gynaliadwyedd. Gwnaethom hefyd adolygu ein dewisiadau caffael, gan ffafrio cyflenwyr ag enw da yn amgylcheddol a dewis cynhyrchion ag effaith carbon is.</a:t>
            </a:r>
          </a:p>
          <a:p>
            <a:pPr rtl="0">
              <a:buNone/>
            </a:pP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 rtl="0">
              <a:buNone/>
            </a:pPr>
            <a:r>
              <a:rPr lang="cy" sz="1300" i="1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“Nid ystyriaeth ddewisol yw cynaliadwyedd; mae’n hollbwysig o safbwynt proffesiynol a moesegol. Mae ein rôl yn ymestyn y tu hwnt i’r gadair driniaeth a rhaid cydnabod a mynd i’r afael â chanlyniadau amgylcheddol ein practis”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20F72-3A33-3CDF-A14E-8FD11723B2FD}"/>
              </a:ext>
            </a:extLst>
          </p:cNvPr>
          <p:cNvSpPr txBox="1"/>
          <p:nvPr/>
        </p:nvSpPr>
        <p:spPr>
          <a:xfrm>
            <a:off x="9340298" y="3583245"/>
            <a:ext cx="2888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GAEL RHAGOR O WYBODAETH, EWCH I:</a:t>
            </a:r>
            <a:endParaRPr lang="en-US" altLang="en-US" sz="12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https://www.greenacreortho.co.uk/</a:t>
            </a:r>
          </a:p>
        </p:txBody>
      </p:sp>
      <p:pic>
        <p:nvPicPr>
          <p:cNvPr id="29" name="Image 19">
            <a:extLst>
              <a:ext uri="{FF2B5EF4-FFF2-40B4-BE49-F238E27FC236}">
                <a16:creationId xmlns:a16="http://schemas.microsoft.com/office/drawing/2014/main" id="{A662069A-81A3-533E-50E5-506627C77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6" y="1211495"/>
            <a:ext cx="4788219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C0EA9043-F8F0-0F46-0E63-7261008B8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3038" y="1296479"/>
            <a:ext cx="4431309" cy="493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PA </a:t>
            </a:r>
            <a:r>
              <a:rPr lang="cy" sz="1400" b="1" dirty="0">
                <a:solidFill>
                  <a:srgbClr val="01626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WAHANIAETH WNAETH HYN?</a:t>
            </a:r>
          </a:p>
          <a:p>
            <a:pPr rtl="0">
              <a:buNone/>
            </a:pPr>
            <a:r>
              <a:rPr lang="cy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Amgylcheddol</a:t>
            </a:r>
          </a:p>
          <a:p>
            <a:pPr rtl="0">
              <a:buNone/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wedi </a:t>
            </a: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cyflwyno system gwahanu gwastraff sydd wedi cynyddu cyfraddau ailgylchu’n sylweddol.</a:t>
            </a:r>
          </a:p>
          <a:p>
            <a:pPr rtl="0">
              <a:buNone/>
            </a:pP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rtl="0">
              <a:buNone/>
            </a:pPr>
            <a:r>
              <a:rPr lang="cy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Ariannol</a:t>
            </a:r>
          </a:p>
          <a:p>
            <a:pPr rtl="0">
              <a:buNone/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</a:t>
            </a: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wedi lleihau ein defnydd ynni trwy newid i oleuadau LED, gosod systemau sy’n diffodd yn awtomatig, a monitro effeithlonrwydd offer.</a:t>
            </a:r>
          </a:p>
          <a:p>
            <a:pPr rtl="0">
              <a:buNone/>
            </a:pP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rtl="0">
              <a:buNone/>
            </a:pPr>
            <a:r>
              <a:rPr lang="cy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Clinigol</a:t>
            </a:r>
          </a:p>
          <a:p>
            <a:pPr rtl="0">
              <a:buNone/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wedi rhoi llifau gwaith digidol (ffurflenni digidol, gohebiaeth electronig, cynllunio triniaeth yn ddigidol) mwy effeithlon ar waith er mwyn lleihau defnydd papur a chostau postio.</a:t>
            </a: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rtl="0">
              <a:buNone/>
            </a:pP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rtl="0">
              <a:buNone/>
            </a:pPr>
            <a:r>
              <a:rPr lang="cy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Cymdeithasol</a:t>
            </a:r>
          </a:p>
          <a:p>
            <a:pPr rtl="0">
              <a:buNone/>
            </a:pPr>
            <a:r>
              <a:rPr lang="c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 staff a chleifion yn cael eu h</a:t>
            </a:r>
            <a:r>
              <a:rPr lang="cy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annog i ddefnyddio dulliau teithio llesol. Rydym yn cynnig ardal storio beiciau, yn hyrwyddo trafnidiaeth gyhoeddus ac yn cynnig amserlennu hyblyg.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737">
            <a:extLst>
              <a:ext uri="{FF2B5EF4-FFF2-40B4-BE49-F238E27FC236}">
                <a16:creationId xmlns:a16="http://schemas.microsoft.com/office/drawing/2014/main" id="{EF03DA07-D2B0-015A-1B93-0BED30EBB2CE}"/>
              </a:ext>
            </a:extLst>
          </p:cNvPr>
          <p:cNvSpPr txBox="1">
            <a:spLocks/>
          </p:cNvSpPr>
          <p:nvPr/>
        </p:nvSpPr>
        <p:spPr>
          <a:xfrm>
            <a:off x="9326235" y="1945058"/>
            <a:ext cx="2821913" cy="1662907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marL="109220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kern="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AWGRYMIADAU</a:t>
            </a:r>
            <a:r>
              <a:rPr lang="cy" sz="1500" kern="100" spc="15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y" sz="1500" kern="100" spc="-2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GWYCH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bob amser yn hapus i gynnig cyngor ac arweiniad - gadewch i ni ddod at ein gilydd i greu dyfodol iachach a mwy gwyrdd.</a:t>
            </a:r>
            <a:endParaRPr lang="en-US" sz="1100" dirty="0">
              <a:solidFill>
                <a:schemeClr val="bg1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Arial" panose="020B0604020202020204" pitchFamily="34" charset="0"/>
            </a:endParaRPr>
          </a:p>
          <a:p>
            <a:pPr marL="88900" lvl="0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</a:pPr>
            <a:endParaRPr lang="en-GB" sz="600" dirty="0">
              <a:effectLst/>
              <a:highlight>
                <a:srgbClr val="FFFF00"/>
              </a:highlight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Nid yw cynaliadwyedd ym maes orthodonteg yn golygu un cam mawr, ond yn hytrach cyfres o gamau cynyddol.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84A686-8095-1756-5E07-DB075E613A45}"/>
              </a:ext>
            </a:extLst>
          </p:cNvPr>
          <p:cNvSpPr txBox="1"/>
          <p:nvPr/>
        </p:nvSpPr>
        <p:spPr>
          <a:xfrm>
            <a:off x="9148207" y="3836567"/>
            <a:ext cx="297342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MANYLION CYSWLLT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Owaise Sharif a Kelly Hughes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0" rtl="0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cy" sz="1200" dirty="0">
                <a:latin typeface="Calibri" panose="020F0502020204030204" pitchFamily="34" charset="0"/>
                <a:cs typeface="Calibri" panose="020F0502020204030204" pitchFamily="34" charset="0"/>
              </a:rPr>
              <a:t>info@greenacreortho.co.uk</a:t>
            </a:r>
            <a:endParaRPr lang="en-US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rtl="0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cy" sz="1200" dirty="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(Arweinydd Cynaliadwyedd a Hyrwyddwr Cynaliadwyedd) </a:t>
            </a:r>
            <a:endParaRPr lang="en-US" altLang="en-US" sz="1200" dirty="0"/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43EAF3-92BE-EDD1-CF7C-83EF0C0B6D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38968" y="4462694"/>
            <a:ext cx="1637071" cy="10844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3A99A9B-32CB-2938-1C48-3F80FD9EAF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02977" y="1372530"/>
            <a:ext cx="2464464" cy="5033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FBE3146-D99F-4B4A-531B-31B0E60BE5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1" b="26872"/>
          <a:stretch>
            <a:fillRect/>
          </a:stretch>
        </p:blipFill>
        <p:spPr bwMode="auto">
          <a:xfrm>
            <a:off x="4773038" y="4924973"/>
            <a:ext cx="1176570" cy="136141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0A9000A-492C-5CAF-F63F-428313BE3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9" t="24240" r="18718" b="33724"/>
          <a:stretch>
            <a:fillRect/>
          </a:stretch>
        </p:blipFill>
        <p:spPr bwMode="auto">
          <a:xfrm>
            <a:off x="6259517" y="4856317"/>
            <a:ext cx="1176570" cy="14987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4335CF-0BCD-44F5-3E62-880804B826C2}"/>
              </a:ext>
            </a:extLst>
          </p:cNvPr>
          <p:cNvSpPr txBox="1"/>
          <p:nvPr/>
        </p:nvSpPr>
        <p:spPr>
          <a:xfrm>
            <a:off x="7524390" y="4798051"/>
            <a:ext cx="15355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400" i="1" dirty="0">
                <a:solidFill>
                  <a:srgbClr val="01626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“Mae’r daith yn gofyn am greadigrwydd a chydweithio, ond mae’n daith werth chweil”</a:t>
            </a:r>
          </a:p>
        </p:txBody>
      </p:sp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 xsi:nil="true"/>
    <BusinessFunction xmlns="2e920aae-e81d-44c3-9bf1-a4827f32e6ee" xsi:nil="true"/>
    <DataAnalysis xmlns="2e920aae-e81d-44c3-9bf1-a4827f32e6ee" xsi:nil="true"/>
    <Year xmlns="2e920aae-e81d-44c3-9bf1-a4827f32e6ee" xsi:nil="true"/>
    <Groupormeeting xmlns="2e920aae-e81d-44c3-9bf1-a4827f32e6ee" xsi:nil="true"/>
    <HealthBoard xmlns="2e920aae-e81d-44c3-9bf1-a4827f32e6ee" xsi:nil="true"/>
    <Workstream xmlns="2e920aae-e81d-44c3-9bf1-a4827f32e6ee" xsi:nil="true"/>
    <Project xmlns="2e920aae-e81d-44c3-9bf1-a4827f32e6ee" xsi:nil="true"/>
    <Archive xmlns="2e920aae-e81d-44c3-9bf1-a4827f32e6ee">false</Archive>
    <Month xmlns="2e920aae-e81d-44c3-9bf1-a4827f32e6ee" xsi:nil="true"/>
    <Programmesandprojects xmlns="2e920aae-e81d-44c3-9bf1-a4827f32e6ee" xsi:nil="true"/>
    <DocumentType xmlns="2e920aae-e81d-44c3-9bf1-a4827f32e6e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7" ma:contentTypeDescription="Create a new document." ma:contentTypeScope="" ma:versionID="8ea3f3b8601372b32e1e4cb06f732afa">
  <xsd:schema xmlns:xsd="http://www.w3.org/2001/XMLSchema" xmlns:xs="http://www.w3.org/2001/XMLSchema" xmlns:p="http://schemas.microsoft.com/office/2006/metadata/properties" xmlns:ns1="http://schemas.microsoft.com/sharepoint/v3" xmlns:ns2="2e920aae-e81d-44c3-9bf1-a4827f32e6ee" xmlns:ns3="4167e674-6a9f-4892-8806-05d2e97a6b2a" targetNamespace="http://schemas.microsoft.com/office/2006/metadata/properties" ma:root="true" ma:fieldsID="56a1543f6290946e4aca17ed04ab3223" ns1:_="" ns2:_="" ns3:_="">
    <xsd:import namespace="http://schemas.microsoft.com/sharepoint/v3"/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  <xsd:element ref="ns1:_ip_UnifiedCompliancePolicyProperties" minOccurs="0"/>
                <xsd:element ref="ns1:_ip_UnifiedCompliancePolicyUIAc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3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3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simpleType>
        <xsd:restriction base="dms:Choice">
          <xsd:enumeration value="Dental Public Health"/>
          <xsd:enumeration value="Business Support"/>
          <xsd:enumeration value="Environmentally Sustainable Health and Care"/>
          <xsd:enumeration value="Healthcare Public Health"/>
          <xsd:enumeration value="Inequalities and Inequity"/>
          <xsd:enumeration value="Prevention in Health and Care"/>
          <xsd:enumeration value="Transformation of Primary Care"/>
          <xsd:enumeration value="QI"/>
          <xsd:enumeration value="Research &amp; Evaluation"/>
        </xsd:restriction>
      </xsd:simple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ntimicrobial prescribing"/>
                    <xsd:enumeration value="Cardio Vascular Disease"/>
                    <xsd:enumeration value="Child General Anaesthesia"/>
                    <xsd:enumeration value="Climate Change Other"/>
                    <xsd:enumeration value="Clusters"/>
                    <xsd:enumeration value="Community by Design"/>
                    <xsd:enumeration value="Delivering Integrated Services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Designed to Smile"/>
                    <xsd:enumeration value="Diabetes"/>
                    <xsd:enumeration value="Evaluation"/>
                    <xsd:enumeration value="GMS QI"/>
                    <xsd:enumeration value="Greener Primary Care Wales"/>
                    <xsd:enumeration value="Gwen am Byth"/>
                    <xsd:enumeration value="Health Equity"/>
                    <xsd:enumeration value="Health Inequalities"/>
                    <xsd:enumeration value="Inclusion Health"/>
                    <xsd:enumeration value="Inhalers"/>
                    <xsd:enumeration value="IMTP"/>
                    <xsd:enumeration value="MECC"/>
                    <xsd:enumeration value="MSK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CMW"/>
                    <xsd:enumeration value="Population Healthcare based planning"/>
                    <xsd:enumeration value="Population Health Enablers"/>
                    <xsd:enumeration value="Population Health Management"/>
                    <xsd:enumeration value="Population Indicators"/>
                    <xsd:enumeration value="Prevention-Based Health and Care"/>
                    <xsd:enumeration value="Primary Care One"/>
                    <xsd:enumeration value="Primary Care Workforce"/>
                    <xsd:enumeration value="Public Health approach to Primary Care 2035"/>
                    <xsd:enumeration value="QAS"/>
                    <xsd:enumeration value="Research"/>
                    <xsd:enumeration value="SAIL analysis"/>
                    <xsd:enumeration value="Social Prescribing"/>
                    <xsd:enumeration value="Supporting Healthy Behaviours"/>
                    <xsd:enumeration value="Value Based Healthcare"/>
                    <xsd:enumeration value="Website Development"/>
                    <xsd:enumeration value="Women's Health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PH Peer Group"/>
                    <xsd:enumeration value="DSOG"/>
                    <xsd:enumeration value="GAB National Advisory Group"/>
                    <xsd:enumeration value="HOPC"/>
                    <xsd:enumeration value="HWB DLT"/>
                    <xsd:enumeration value="HWB EDLT"/>
                    <xsd:enumeration value="KRIC"/>
                    <xsd:enumeration value="National Primary Care Board"/>
                    <xsd:enumeration value="OMD CPH meeting"/>
                    <xsd:enumeration value="Other Dental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actitioner Peer Group"/>
                    <xsd:enumeration value="Primary Care Interests Group"/>
                    <xsd:enumeration value="QSIC"/>
                    <xsd:enumeration value="SPPC"/>
                    <xsd:enumeration value="WS1"/>
                    <xsd:enumeration value="WS2"/>
                    <xsd:enumeration value="WS3"/>
                    <xsd:enumeration value="WS4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Also in Welsh"/>
                    <xsd:enumeration value="Background Paper / Evidence"/>
                    <xsd:enumeration value="Contract/Agreement"/>
                    <xsd:enumeration value="Case Studies"/>
                    <xsd:enumeration value="Education"/>
                    <xsd:enumeration value="email"/>
                    <xsd:enumeration value="Evaluation plan"/>
                    <xsd:enumeration value="Evaluation report"/>
                    <xsd:enumeration value="Evidence review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mpact Assessment"/>
                    <xsd:enumeration value="Infographic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oster"/>
                    <xsd:enumeration value="Presentation"/>
                    <xsd:enumeration value="Procedure document"/>
                    <xsd:enumeration value="Programme Comms"/>
                    <xsd:enumeration value="Project Governance"/>
                    <xsd:enumeration value="Project Plan"/>
                    <xsd:enumeration value="Published Papers"/>
                    <xsd:enumeration value="Questionnaire"/>
                    <xsd:enumeration value="RAID / Risk log"/>
                    <xsd:enumeration value="Report"/>
                    <xsd:enumeration value="Research proposal"/>
                    <xsd:enumeration value="Strategy"/>
                    <xsd:enumeration value="Template"/>
                    <xsd:enumeration value="Tender/Spec"/>
                    <xsd:enumeration value="Terms of Reference"/>
                    <xsd:enumeration value="Toolkit"/>
                    <xsd:enumeration value="Training document"/>
                    <xsd:enumeration value="Welsh version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simpleType>
        <xsd:restriction base="dms:Choice">
          <xsd:enumeration value="Communications"/>
          <xsd:enumeration value="Emergency Planning"/>
          <xsd:enumeration value="Finance &amp; Procurement"/>
          <xsd:enumeration value="Grants"/>
          <xsd:enumeration value="Invoice"/>
          <xsd:enumeration value="Operating Procedures"/>
          <xsd:enumeration value="People"/>
          <xsd:enumeration value="Planning and performance"/>
          <xsd:enumeration value="PH30"/>
          <xsd:enumeration value="PH31"/>
          <xsd:enumeration value="PH32"/>
          <xsd:enumeration value="PH35"/>
          <xsd:enumeration value="PH53"/>
          <xsd:enumeration value="Quote"/>
          <xsd:enumeration value="Resources"/>
          <xsd:enumeration value="SharePoint"/>
          <xsd:enumeration value="STA"/>
        </xsd:restriction>
      </xsd:simple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munications / Engagement"/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B"/>
          <xsd:enumeration value="PTB"/>
          <xsd:enumeration value="SBUHB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CVD Commissioned Research"/>
          <xsd:enumeration value="CVD Prevention Implementation"/>
          <xsd:enumeration value="CVD Prevention Strategic Plan"/>
          <xsd:enumeration value="CVD QI Project - Hypertension"/>
          <xsd:enumeration value="Dietetics"/>
          <xsd:enumeration value="HI Health Inequalities Action Plan"/>
          <xsd:enumeration value="IH Criminal Justice"/>
          <xsd:enumeration value="IH Gypsy and traveller"/>
          <xsd:enumeration value="IH Homelessness"/>
          <xsd:enumeration value="IH Refugees &amp; Asylum Seekers"/>
          <xsd:enumeration value="IH Safer Surgeries"/>
          <xsd:enumeration value="PCMW Key Indicators"/>
          <xsd:enumeration value="PCMW Peer Review"/>
          <xsd:enumeration value="PCMW Self Reflection"/>
          <xsd:enumeration value="PCMW System Working"/>
          <xsd:enumeration value="SP CAMHS"/>
          <xsd:enumeration value="SP Competence Framework"/>
          <xsd:enumeration value="SP Core Data Set"/>
          <xsd:enumeration value="SP CYP"/>
          <xsd:enumeration value="SP Financial Wellbeing"/>
          <xsd:enumeration value="SP Financial WB Scoping Review"/>
          <xsd:enumeration value="SP NFfSP"/>
          <xsd:enumeration value="SP Outcomes Framework"/>
          <xsd:enumeration value="SP Quality Standards for Community Assets"/>
          <xsd:enumeration value="SP Warm Wales Evaluation"/>
          <xsd:enumeration value="WH Health &amp; Wellbeing After Pregnancy"/>
          <xsd:enumeration value="WH Contraception After Pregnancy"/>
          <xsd:enumeration value="WH Weight Management After Pregnancy"/>
        </xsd:restriction>
      </xsd:simpleType>
    </xsd:element>
    <xsd:element name="MediaServiceBillingMetadata" ma:index="3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5FD833-4165-42C8-B741-E2B083F44150}">
  <ds:schemaRefs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sharepoint/v3"/>
    <ds:schemaRef ds:uri="http://purl.org/dc/dcmitype/"/>
    <ds:schemaRef ds:uri="2e920aae-e81d-44c3-9bf1-a4827f32e6e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4167e674-6a9f-4892-8806-05d2e97a6b2a"/>
    <ds:schemaRef ds:uri="http://purl.org/dc/terms/"/>
    <ds:schemaRef ds:uri="0f48412d-ddfc-4aa8-a215-3f71bcac9f89"/>
    <ds:schemaRef ds:uri="b13e4bc7-c5cb-421c-81ff-b3dfe25311ab"/>
  </ds:schemaRefs>
</ds:datastoreItem>
</file>

<file path=customXml/itemProps2.xml><?xml version="1.0" encoding="utf-8"?>
<ds:datastoreItem xmlns:ds="http://schemas.openxmlformats.org/officeDocument/2006/customXml" ds:itemID="{DC215C51-8FD7-43FD-A064-8C3444845688}"/>
</file>

<file path=customXml/itemProps3.xml><?xml version="1.0" encoding="utf-8"?>
<ds:datastoreItem xmlns:ds="http://schemas.openxmlformats.org/officeDocument/2006/customXml" ds:itemID="{41A47664-6E2E-442E-BD91-46A31EDF76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473</Words>
  <Application>Microsoft Office PowerPoint</Application>
  <PresentationFormat>Widescreen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Angharad Wooldridge (Public Health Wales - No. 2 Capital Quarter)</cp:lastModifiedBy>
  <cp:revision>3</cp:revision>
  <dcterms:created xsi:type="dcterms:W3CDTF">2025-05-28T09:18:40Z</dcterms:created>
  <dcterms:modified xsi:type="dcterms:W3CDTF">2026-02-23T15:24:30Z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