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4" r:id="rId5"/>
    <p:sldId id="268" r:id="rId6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C21B07-2D25-457D-CA4B-9685BAE8F1E9}" name="Sian Evans (Public Health Wales - No. 2 Capital Quarter)" initials="SE" userId="S::Sian.Evans14@wales.nhs.uk::475bccbc-5ce5-4a1e-bb20-e63baa5a2044" providerId="AD"/>
  <p188:author id="{5C671043-7D24-9E0F-5138-8A7E24C10EC0}" name="Sian Evans (Public Health Wales - No. 2 Capital Quarter)" initials="SQ" userId="S::sian.evans14@wales.nhs.uk::475bccbc-5ce5-4a1e-bb20-e63baa5a2044" providerId="AD"/>
  <p188:author id="{BFE57855-7586-4E5E-3BB6-1C0855B4B9C7}" name="Angharad Wooldridge (Public Health Wales - No. 2 Capital Quarter)" initials="AQ" userId="S::angharad.wooldridge@wales.nhs.uk::6a141fa5-9814-4292-9ac2-98e7659999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5F20E5-66BE-4566-B314-629F1A25957C}" v="3" dt="2025-09-25T08:18:09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33"/>
    <p:restoredTop sz="94695"/>
  </p:normalViewPr>
  <p:slideViewPr>
    <p:cSldViewPr snapToGrid="0">
      <p:cViewPr varScale="1">
        <p:scale>
          <a:sx n="101" d="100"/>
          <a:sy n="101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5FDEA3E-1E2E-2D4F-84E4-C6A548AD8229}" type="datetimeFigureOut">
              <a:rPr lang="en-US" smtClean="0"/>
              <a:t>12/17/2025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8BE1EB-DD5E-1E44-9366-1DC6D2DBE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0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28BE1EB-DD5E-1E44-9366-1DC6D2DBE9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4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17/12/2025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hyperlink" Target="https://hafaniechyd.gig.cymru/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ofalsylfaenolun.gig.cymru/pynciau/gofal-sylfaenol-gwyrddach/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3.png"/><Relationship Id="rId10" Type="http://schemas.openxmlformats.org/officeDocument/2006/relationships/image" Target="../media/image6.jpg"/><Relationship Id="rId4" Type="http://schemas.openxmlformats.org/officeDocument/2006/relationships/image" Target="../media/image2.png"/><Relationship Id="rId9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3.png"/><Relationship Id="rId4" Type="http://schemas.openxmlformats.org/officeDocument/2006/relationships/hyperlink" Target="mailto:anna.mackenzie@wales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547" b="1"/>
          <a:stretch/>
        </p:blipFill>
        <p:spPr>
          <a:xfrm>
            <a:off x="-4483" y="6346481"/>
            <a:ext cx="12192000" cy="501630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4" cstate="print"/>
          <a:srcRect l="734" t="-586" r="181" b="93690"/>
          <a:stretch/>
        </p:blipFill>
        <p:spPr>
          <a:xfrm>
            <a:off x="-3660" y="-55044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25506" y="391543"/>
            <a:ext cx="119858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Gofal Sylfaenol Gwyrddach Cymru</a:t>
            </a:r>
            <a:r>
              <a:rPr lang="cy" sz="14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                                                                                                                                                             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Astudiaeth Achos: </a:t>
            </a:r>
            <a:r>
              <a:rPr lang="cy" sz="1400" dirty="0">
                <a:solidFill>
                  <a:srgbClr val="016268"/>
                </a:solidFill>
                <a:latin typeface="Calibri"/>
                <a:ea typeface="Calibri"/>
                <a:cs typeface="Calibri"/>
              </a:rPr>
              <a:t>PRACTIS 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CYFFREDINOL        </a:t>
            </a:r>
            <a:endParaRPr lang="en-GB" sz="1400" dirty="0">
              <a:latin typeface="Calibri"/>
              <a:ea typeface="Calibri"/>
              <a:cs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4483" y="73120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05865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05755"/>
            <a:ext cx="990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>
                <a:solidFill>
                  <a:srgbClr val="01626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Meddygfa Hafan Iechyd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, Bwrdd Iechyd Prifysgol Betsi Cadwaladr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</p:txBody>
      </p:sp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77350" y="1235091"/>
            <a:ext cx="2914650" cy="5111390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rtl="0"/>
            <a:endParaRPr lang="en-GB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67" y="1417735"/>
            <a:ext cx="447939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YR HYN A WNAETHOM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Clywais am Gynllun </a:t>
            </a: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  <a:hlinkClick r:id="rId6"/>
              </a:rPr>
              <a:t>Gofal Sylfaenol Gwyrddach Cymru </a:t>
            </a: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drwy fy ngwaith fel Arweinydd Hinsawdd a Chynaliadwyedd, Cangen Gogledd Cymru o Goleg Brenhinol yr Ymarferwyr Cyffredinol. I ddechrau roeddwn eisiau helpu fy nghydweithwyr ym Meddygfa Hafan Iechyd i gydnabod yr argyfwng hinsawdd ac i ddechrau siarad amdano yn y gwaith. Unwaith roedd pawb yn y practis yn ymwybodol o'r broblem, roedd yn wych cymryd rhan yn y Cynllun gan ei fod wedi rhoi rhywbeth pwrpasol inni ei wneud yn ei chylch. Roedd yn ddefnyddiol cael ein harwain gan y fframwaith i weithredu yn hytrach na gorfod meddwl am fentrau newydd ein hunain.</a:t>
            </a:r>
            <a:endParaRPr lang="en-US" altLang="en-US" sz="12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Mae tîm cyfan y practis cyffredinol wedi bod yn gefnogol i'n cyfranogiad yn y Cynllun. Mae fy nghydweithwyr anghlinigol wedi bod yn arbennig o allweddol wrth fy helpu i newid ein cyflenwr papur, darparu ystadegau o'n system TG, ac uwchlwytho gwybodaeth i’r sgrin yn ein hystafell aros a’n gwefan.</a:t>
            </a:r>
            <a:endParaRPr lang="en-US" altLang="en-US" sz="12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Ein prif ffocws hyd yn hyn fu targedu ymddygiad gwastraffus. Fe ddechreuon ni gyda'n defnydd o ynni a nwyddau traul e.e. papur. Rydym wedi datblygu Polisi Arbed Ynni sy'n cynnwys camau gweithredu syml fel sicrhau bod yr holl oleuadau a chyfrifiaduron yn cael eu diffodd ar ddiwedd y dydd a diffodd y gwres canolog am 5 mis bob blwyddyn, rhwng 1 Ebrill ac 1 Medi. </a:t>
            </a:r>
            <a:endParaRPr lang="en-US" altLang="en-US" sz="12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20F72-3A33-3CDF-A14E-8FD11723B2FD}"/>
              </a:ext>
            </a:extLst>
          </p:cNvPr>
          <p:cNvSpPr txBox="1"/>
          <p:nvPr/>
        </p:nvSpPr>
        <p:spPr>
          <a:xfrm>
            <a:off x="9319835" y="5777475"/>
            <a:ext cx="2888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GAEL RHAGOR O WYBODAETH, EWCH I: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https://hafaniechyd.gig.cymru/</a:t>
            </a:r>
            <a:r>
              <a:rPr lang="cy" sz="12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64DB50-8F3B-E895-5935-7477A745F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6174" y="1417735"/>
            <a:ext cx="4440494" cy="249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YR HYN YR YDYM FWYAF BALCH OHONO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Rydym yn falch iawn ein bod wedi ennill digon o bwyntiau </a:t>
            </a:r>
            <a:r>
              <a:rPr lang="cy" sz="1200" dirty="0">
                <a:solidFill>
                  <a:srgbClr val="016268"/>
                </a:solidFill>
                <a:latin typeface="Calibri"/>
                <a:ea typeface="Calibri"/>
                <a:cs typeface="Calibri"/>
              </a:rPr>
              <a:t>i fod yn gymwys ar gyfer gwobr Arian ar ôl cymryd rhan yn y Cynllun am y 6 mis diwethaf yn unig (Chwefror – Awst 2025)! Rydym wedi llwyddo er gwaethaf prysurdeb ein practis a phrinder staff. Rwy'n credu y dylai'r tîm cyfan deimlo'n falch o'r cyflawniad hwn. Mae gennym hefyd gynllun da ar waith i</a:t>
            </a:r>
            <a:r>
              <a:rPr lang="cy" sz="12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cy" sz="1200" dirty="0">
                <a:solidFill>
                  <a:srgbClr val="016268"/>
                </a:solidFill>
                <a:latin typeface="Calibri"/>
                <a:ea typeface="Calibri"/>
                <a:cs typeface="Calibri"/>
              </a:rPr>
              <a:t>weithredu camau pellach i gyrraedd y wobr Aur yn ystod y 12 mis nesaf.</a:t>
            </a:r>
            <a:endParaRPr lang="en-US" altLang="en-US" sz="18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24DB5903-C1A8-16AF-305C-D31F93CA5DD5}"/>
              </a:ext>
            </a:extLst>
          </p:cNvPr>
          <p:cNvSpPr txBox="1">
            <a:spLocks/>
          </p:cNvSpPr>
          <p:nvPr/>
        </p:nvSpPr>
        <p:spPr>
          <a:xfrm>
            <a:off x="9370757" y="2250227"/>
            <a:ext cx="2754007" cy="999187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MEDDYGFA HAFAN IE</a:t>
            </a:r>
            <a:r>
              <a:rPr lang="cy" sz="1500" b="1" kern="100" dirty="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CHYD</a:t>
            </a: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YN GWEITHIO TUAG AT </a:t>
            </a:r>
            <a:r>
              <a:rPr lang="cy" sz="1500" b="1" kern="100" dirty="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WOBR ARIAN CYNLLUN GOFAL SYLFAENOL GWYRDDACH CYMRU </a:t>
            </a: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YN 2025/26 </a:t>
            </a:r>
            <a:endParaRPr lang="en-GB" sz="11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880C8E-9FC4-FF4F-60EE-F6C560F2EB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08" y="3249414"/>
            <a:ext cx="2234992" cy="1909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94D33E-F9B8-F8A4-16FE-4D83E642F1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9291" y="4964498"/>
            <a:ext cx="2914651" cy="12728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63D9F6F-330C-84E2-9A76-91A5F3DB19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899" y="3542264"/>
            <a:ext cx="2758726" cy="20690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FA9BB42-4FF4-9E02-C2CA-C32F4A0214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206" y="1391763"/>
            <a:ext cx="2500873" cy="6453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E8B452-CEFE-3D6B-F839-71410803E2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70" y="6237385"/>
            <a:ext cx="1723612" cy="7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346481"/>
            <a:ext cx="12192000" cy="501630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-37659" y="-61067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25506" y="391543"/>
            <a:ext cx="119858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Gofal Sylfaenol Gwyrddach Cymru</a:t>
            </a:r>
            <a:r>
              <a:rPr lang="cy" sz="14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                                                                                                                 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Astudiaeth Achos: </a:t>
            </a:r>
            <a:r>
              <a:rPr lang="cy" sz="140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PRACTIS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 CYFFREDINOL        </a:t>
            </a:r>
            <a:endParaRPr lang="en-GB" sz="1400" dirty="0">
              <a:latin typeface="Calibri"/>
              <a:ea typeface="Calibri"/>
              <a:cs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17930" y="722022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16069" y="1233011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5" y="832901"/>
            <a:ext cx="8700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2000">
                <a:solidFill>
                  <a:srgbClr val="01626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Meddygfa Hafan Iechyd, Bwrdd Iechyd Prifysgol Betsi Cadwaladr</a:t>
            </a:r>
            <a:r>
              <a:rPr lang="cy" sz="2000">
                <a:solidFill>
                  <a:srgbClr val="016268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GB" altLang="en-US" sz="2000" dirty="0">
              <a:solidFill>
                <a:srgbClr val="016268"/>
              </a:solidFill>
            </a:endParaRPr>
          </a:p>
        </p:txBody>
      </p:sp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61280" y="1250989"/>
            <a:ext cx="2930719" cy="5095490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 dirty="0">
              <a:solidFill>
                <a:srgbClr val="0162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MANYLION CYSWLLT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Dr Anna Mackenzie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anna.mackenzie@wales.nhs.uk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(Meddyg Teulu ac Arweinydd Hinsawdd a Chynaliadwyedd, Cangen Gogledd Cymru o Goleg Brenhinol yr Ymarferwyr Cyffredinol)</a:t>
            </a: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742B0E85-51CD-3D68-AB2C-A47519E0F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05" y="1297415"/>
            <a:ext cx="5673919" cy="490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PA WAHANIAETH WNAETH HWN? 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Amgylcheddol</a:t>
            </a:r>
            <a:endParaRPr lang="en-US" altLang="en-US" sz="1200" b="1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dirty="0">
                <a:solidFill>
                  <a:srgbClr val="016268"/>
                </a:solidFill>
                <a:latin typeface="Calibri"/>
                <a:ea typeface="Aptos" panose="020B0004020202020204" pitchFamily="34" charset="0"/>
                <a:cs typeface="Calibri"/>
              </a:rPr>
              <a:t>Dros yr ychydig fisoedd nesaf, bydd yn ddiddorol cymharu ein defnydd o ynni â'r un adeg y llynedd pan nad oedd gennym ein Polisi Arbed Ynni ar waith. Rwy'n hyderus y byddwn yn gweld gostyngiad sylweddol yn ein defnydd o ynni o ganlyniad i’r newidiadau bach ond cyson rydym wedi'u mabwysiadu.</a:t>
            </a:r>
            <a:endParaRPr lang="en-US" altLang="en-US" sz="120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Ariannol </a:t>
            </a:r>
            <a:endParaRPr lang="en-US" altLang="en-US" sz="1200" b="1" dirty="0"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Cawsom ein cymell i leihau ein defnydd o bapur yn y practis ar ôl sylwi bod papur wedi'i ailgylchu gan ein cyflenwr yn ddrytach na phapur heb ei ailgylchu. Mae'r newid hwn wedi arwain at ddefnyddio 25% yn llai o bapur mewn dim ond 5 mis, sy'n golygu ein bod hefyd wedi arbed arian.</a:t>
            </a:r>
            <a:endParaRPr lang="en-US" altLang="en-US" sz="12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Clinigol </a:t>
            </a:r>
            <a:endParaRPr lang="en-US" altLang="en-US" sz="1200" b="1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dirty="0">
                <a:solidFill>
                  <a:srgbClr val="016268"/>
                </a:solidFill>
                <a:latin typeface="Calibri"/>
                <a:cs typeface="Calibri"/>
              </a:rPr>
              <a:t>Drwy gymryd rhan yn y prosiect gwella ansawdd lleol ar fewnanadlwyr gwyrdd, rydym yn gobeithio gwella rheolaeth asthma ein cleifion. Byddwn yn cynnal adolygiadau asthma wedi'u targedu o gleifion sy'n gofyn am fwy na 10 mewnanadlydd gweithydd beta byr-weithredol (SABA) yn flynyddol - sy’n arwydd o asthma sydd wedi'i reoli'n wael. Drwy symud y cleifion hyn i drefn therapi cynnal a lleddfu (MART) rydym yn gobeithio y bydd yn annog gwell cydymffurfiaeth ac felly llai o waethygiadau. </a:t>
            </a:r>
            <a:endParaRPr lang="en-US" altLang="en-US" sz="12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Cymdeithasol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Fel tîm rydym wedi mwynhau gweithio gyda'n gilydd ar brosiect anghlinigol sydd o fudd i ni fel staff, ein cleifion, a'n cymuned ehangach. Mae wedi bod yn wych defnyddio'r cymysgedd o sgiliau yn y tîm ehangach ac rwy'n siŵr na fyddem wedi symud ymlaen mor gyflym ar y Cynllun heb y dull tîm hwn.</a:t>
            </a:r>
            <a:endParaRPr lang="en-US" altLang="en-US" sz="12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A2177A-4B85-7124-B97C-A0CFD3458F40}"/>
              </a:ext>
            </a:extLst>
          </p:cNvPr>
          <p:cNvSpPr txBox="1"/>
          <p:nvPr/>
        </p:nvSpPr>
        <p:spPr>
          <a:xfrm>
            <a:off x="5912343" y="4236895"/>
            <a:ext cx="310903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500" i="1" kern="0" dirty="0">
                <a:solidFill>
                  <a:srgbClr val="01626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“Mae gan fy arferion dyddiol yn y gwaith ôl troed carbon enfawr ac mae hynny am gael effaith ar fy nghleifion. Roeddwn i eisiau ffordd o wneud yr hyn roeddwn i'n ei wneud fel unigolyn ar raddfa ychydig yn fwy.”</a:t>
            </a: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0FAE87B0-46F4-B2CA-9E35-32F980AB4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850" y="1336763"/>
            <a:ext cx="3236017" cy="249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BETH</a:t>
            </a:r>
            <a:r>
              <a:rPr lang="cy" sz="1400" b="1" dirty="0">
                <a:solidFill>
                  <a:srgbClr val="016268"/>
                </a:solidFill>
                <a:latin typeface="Calibri"/>
                <a:ea typeface="Aptos" panose="020B0004020202020204" pitchFamily="34" charset="0"/>
                <a:cs typeface="Calibri"/>
              </a:rPr>
              <a:t>  NESAF?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kern="100" dirty="0"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Yn ystod y saith mis nesaf byddwn yn parhau i gymryd rhan yng </a:t>
            </a:r>
            <a:r>
              <a:rPr lang="cy" sz="1200" kern="100" dirty="0">
                <a:solidFill>
                  <a:srgbClr val="016268"/>
                </a:solidFill>
                <a:latin typeface="Calibri"/>
                <a:ea typeface="Calibri"/>
                <a:cs typeface="Calibri"/>
              </a:rPr>
              <a:t>Ngwasanaeth Effeithiolrwydd Clinigol Gwell Lleol (LECES) y bwrdd iechyd, yn gweithio'n benodol ar y prosiect gwella ansawdd mewnanadlwyr gwyrdd. Ein nod yw cynyddu canran y mewnanadlwyr powdr sych (DPIs) sy’n cael eu rhagnodi tra’n lleihau nifer y mewnanadlwyr dos mesuredig dan wasgedd (MDIs) sy’n cael eu rhagnodi. </a:t>
            </a: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b="0" i="0" u="none" strike="noStrike" kern="100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Byddwn hefyd yn parhau i weithio drwy'r </a:t>
            </a:r>
            <a:r>
              <a:rPr lang="cy" sz="1200" kern="100" dirty="0">
                <a:solidFill>
                  <a:srgbClr val="016268"/>
                </a:solidFill>
                <a:latin typeface="Calibri"/>
                <a:ea typeface="Calibri"/>
                <a:cs typeface="Calibri"/>
              </a:rPr>
              <a:t>fframwaith</a:t>
            </a:r>
            <a:r>
              <a:rPr lang="cy" sz="1200" b="0" i="0" u="none" strike="noStrike" kern="100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. Rydym yn anelu at ennill gwobr Aur yn ein harchwiliad cyntaf!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772E6000-C2D9-56E2-E14F-35081E2EFA08}"/>
              </a:ext>
            </a:extLst>
          </p:cNvPr>
          <p:cNvSpPr txBox="1">
            <a:spLocks/>
          </p:cNvSpPr>
          <p:nvPr/>
        </p:nvSpPr>
        <p:spPr>
          <a:xfrm>
            <a:off x="9352198" y="1410948"/>
            <a:ext cx="2759120" cy="1792257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 anchor="t">
            <a:noAutofit/>
          </a:bodyPr>
          <a:lstStyle/>
          <a:p>
            <a:pPr marL="109220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kern="100">
                <a:solidFill>
                  <a:srgbClr val="FFFFFF"/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AWGRYMIADAU</a:t>
            </a:r>
            <a:r>
              <a:rPr lang="cy" sz="1500" kern="100" spc="15">
                <a:solidFill>
                  <a:srgbClr val="FFFFFF"/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 </a:t>
            </a:r>
            <a:r>
              <a:rPr lang="cy" sz="1500" kern="100" spc="-20">
                <a:solidFill>
                  <a:srgbClr val="FFFFFF"/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 GWYCH</a:t>
            </a:r>
            <a:endParaRPr lang="en-GB" sz="1100" kern="100" dirty="0">
              <a:effectLst/>
              <a:latin typeface="Calibri"/>
              <a:ea typeface="Aptos" panose="020B0004020202020204" pitchFamily="34" charset="0"/>
              <a:cs typeface="Times New Roman"/>
            </a:endParaRPr>
          </a:p>
          <a:p>
            <a:pPr marL="267970" lvl="0" indent="-179070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Darllenwch drwy'r holl gamau gweithredu ar y </a:t>
            </a:r>
            <a:r>
              <a:rPr lang="cy" sz="11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fframwaith</a:t>
            </a:r>
            <a:r>
              <a:rPr lang="cy" sz="110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i ddechrau i weld pa rai rydych chi eisoes yn eu gwneud.</a:t>
            </a:r>
          </a:p>
          <a:p>
            <a:pPr marL="267970" lvl="0" indent="-179070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Casglwch y dystiolaeth a rhoi </a:t>
            </a:r>
            <a:r>
              <a:rPr lang="cy" sz="11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tic </a:t>
            </a:r>
            <a:r>
              <a:rPr lang="cy" sz="110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yn y blwch ar unwaith - mae'n llawer haws ysgogi'ch hun unwaith y mae rhai camau gweithredu wedi’u cwblhau.</a:t>
            </a:r>
          </a:p>
        </p:txBody>
      </p:sp>
      <p:pic>
        <p:nvPicPr>
          <p:cNvPr id="36" name="Picture 35" descr="Public Health Wales - The National Joint Registry">
            <a:extLst>
              <a:ext uri="{FF2B5EF4-FFF2-40B4-BE49-F238E27FC236}">
                <a16:creationId xmlns:a16="http://schemas.microsoft.com/office/drawing/2014/main" id="{05A3A2C5-FDA5-12CC-7814-1FBCE33BC54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E5F3B0-0399-8480-0BBB-D943A0421F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8270" y="3247759"/>
            <a:ext cx="2897127" cy="20472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4A1D76-1D86-6861-BC28-E7AF82B3F9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70" y="6237385"/>
            <a:ext cx="1723612" cy="7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47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 xsi:nil="true"/>
    <BusinessFunction xmlns="2e920aae-e81d-44c3-9bf1-a4827f32e6ee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Workstream xmlns="2e920aae-e81d-44c3-9bf1-a4827f32e6ee">Environmentally Sustainable Health and Care</Workstream>
    <Project xmlns="2e920aae-e81d-44c3-9bf1-a4827f32e6ee" xsi:nil="true"/>
    <Archive xmlns="2e920aae-e81d-44c3-9bf1-a4827f32e6ee">false</Archive>
    <Month xmlns="2e920aae-e81d-44c3-9bf1-a4827f32e6ee" xsi:nil="true"/>
    <Programmesandprojects xmlns="2e920aae-e81d-44c3-9bf1-a4827f32e6ee">
      <Value>Greener Primary Care Wales</Value>
    </Programmesandprojects>
    <DocumentType xmlns="2e920aae-e81d-44c3-9bf1-a4827f32e6ee">
      <Value>Case Studies</Value>
      <Value>Welsh version</Value>
    </DocumentTyp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7" ma:contentTypeDescription="Create a new document." ma:contentTypeScope="" ma:versionID="6846d3f66d8c76013fbe49ee2665ac35">
  <xsd:schema xmlns:xsd="http://www.w3.org/2001/XMLSchema" xmlns:xs="http://www.w3.org/2001/XMLSchema" xmlns:p="http://schemas.microsoft.com/office/2006/metadata/properties" xmlns:ns1="http://schemas.microsoft.com/sharepoint/v3" xmlns:ns2="2e920aae-e81d-44c3-9bf1-a4827f32e6ee" xmlns:ns3="4167e674-6a9f-4892-8806-05d2e97a6b2a" targetNamespace="http://schemas.microsoft.com/office/2006/metadata/properties" ma:root="true" ma:fieldsID="9369550adfb471d916254d70bab99540" ns1:_="" ns2:_="" ns3:_="">
    <xsd:import namespace="http://schemas.microsoft.com/sharepoint/v3"/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simpleType>
        <xsd:restriction base="dms:Choice">
          <xsd:enumeration value="Dental Public Health"/>
          <xsd:enumeration value="Business Support"/>
          <xsd:enumeration value="Environmentally Sustainable Health and Care"/>
          <xsd:enumeration value="Healthcare Public Health"/>
          <xsd:enumeration value="Inequalities and Inequity"/>
          <xsd:enumeration value="Prevention in Health and Care"/>
          <xsd:enumeration value="Transformation of Primary Care"/>
          <xsd:enumeration value="QI"/>
          <xsd:enumeration value="Research &amp; Evaluation"/>
        </xsd:restriction>
      </xsd:simple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Population Health Enablers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  <xsd:enumeration value="Delivering Integrated Services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Practitioner Peer Group"/>
                    <xsd:enumeration value="SPPC"/>
                    <xsd:enumeration value="KRIC"/>
                    <xsd:enumeration value="QSI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  <xsd:enumeration value="Infographic"/>
                    <xsd:enumeration value="Impact Assessment"/>
                    <xsd:enumeration value="Tender/Spec"/>
                    <xsd:enumeration value="Contract/Agreement"/>
                    <xsd:enumeration value="Project Governance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simpleType>
        <xsd:restriction base="dms:Choice">
          <xsd:enumeration value="Operating Procedures"/>
          <xsd:enumeration value="Communications"/>
          <xsd:enumeration value="Resources"/>
          <xsd:enumeration value="Emergency Planning"/>
          <xsd:enumeration value="Finance &amp; Procurement"/>
          <xsd:enumeration value="Planning and performance"/>
          <xsd:enumeration value="PH30"/>
          <xsd:enumeration value="PH31"/>
          <xsd:enumeration value="PH32"/>
          <xsd:enumeration value="PH35"/>
          <xsd:enumeration value="PH53"/>
          <xsd:enumeration value="Invoice"/>
          <xsd:enumeration value="Quote"/>
          <xsd:enumeration value="STA"/>
          <xsd:enumeration value="Grants"/>
          <xsd:enumeration value="People"/>
          <xsd:enumeration value="SharePoint"/>
        </xsd:restriction>
      </xsd:simple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  <xsd:element name="MediaServiceBillingMetadata" ma:index="3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D8A7C-E48F-4196-A726-FD924FB1B444}">
  <ds:schemaRefs>
    <ds:schemaRef ds:uri="http://purl.org/dc/dcmitype/"/>
    <ds:schemaRef ds:uri="2e920aae-e81d-44c3-9bf1-a4827f32e6ee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4167e674-6a9f-4892-8806-05d2e97a6b2a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sharepoint/v3"/>
    <ds:schemaRef ds:uri="0f48412d-ddfc-4aa8-a215-3f71bcac9f89"/>
    <ds:schemaRef ds:uri="b13e4bc7-c5cb-421c-81ff-b3dfe25311ab"/>
  </ds:schemaRefs>
</ds:datastoreItem>
</file>

<file path=customXml/itemProps2.xml><?xml version="1.0" encoding="utf-8"?>
<ds:datastoreItem xmlns:ds="http://schemas.openxmlformats.org/officeDocument/2006/customXml" ds:itemID="{B61121D5-D07D-4243-B24A-E7CC34177B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20CC15-8068-43AD-94DC-B5857F6DF4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880</Words>
  <Application>Microsoft Office PowerPoint</Application>
  <PresentationFormat>Widescreen</PresentationFormat>
  <Paragraphs>66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Angharad Wooldridge (Public Health Wales - No. 2 Capital Quarter)</cp:lastModifiedBy>
  <cp:revision>6</cp:revision>
  <dcterms:created xsi:type="dcterms:W3CDTF">2025-05-28T09:18:40Z</dcterms:created>
  <dcterms:modified xsi:type="dcterms:W3CDTF">2025-12-17T14:37:13Z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