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4" r:id="rId5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C21B07-2D25-457D-CA4B-9685BAE8F1E9}" name="Sian Evans (Public Health Wales - No. 2 Capital Quarter)" initials="SE" userId="S::Sian.Evans14@wales.nhs.uk::475bccbc-5ce5-4a1e-bb20-e63baa5a2044" providerId="AD"/>
  <p188:author id="{BFE57855-7586-4E5E-3BB6-1C0855B4B9C7}" name="Angharad Wooldridge (Public Health Wales - No. 2 Capital Quarter)" initials="AQ" userId="S::angharad.wooldridge@wales.nhs.uk::6a141fa5-9814-4292-9ac2-98e76599992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268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581C7E-BE24-4BE1-8D84-1369A1A0316C}" v="3" dt="2025-11-24T12:56:58.8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672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E2625-AF11-CA8E-C2B3-2F03F9924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D5F534-E0B5-2BB5-8797-E8B98985D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AA25E-2BA8-2B63-2231-32B85AAA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FBC66-09B5-F2F9-CE5D-3344ADB0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977BB-CBF4-8E08-C67B-4CDDC6DFB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2FD10-38B7-9078-C8CD-28C5D8E63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75EA97-6031-EF99-FD7B-7B4B58E8E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B8A67-21DF-0A68-5210-B2167412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DDA90-9A01-054A-E7D5-C7CBFB58C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D6BB8-AB92-A4AD-8ECD-41079DFB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9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D4DC9D-BDB5-FB7A-DB9A-D9506AC667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E78441-4804-8AB3-5B03-3AFBEA488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575AD-27DF-065A-68AF-ECFB89E21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9E171-3D75-D511-E691-CE411F828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F2196-C2E4-D056-BFF3-563D05FF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6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A1C3-B4A4-8416-7AB2-7498BDFDE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2CDC2-D0FD-EB14-0E0D-23FAEE66F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A1501-8361-E8FD-F3E0-E4ADCDBA4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4D021-23E2-B526-CA96-E33A5A80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5CC78-0793-51D5-7231-84198261D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4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DBCA9-F01F-BC8A-9126-028045FC4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A12AE-170B-03A8-DED8-5298A0D4C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BDA46-776B-3C3C-5FB5-E1A368217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626EE-2DEA-DA6F-ABB5-DFB7D8E4B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B4A6-29BC-A4D9-697E-21A2802F7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81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24BB5-70DA-EA52-1942-BBEFDE305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5A312-E9DB-9A12-CD5E-A49E0A8EB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13AE67-FB82-D42C-78C6-A6347607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70CE0-8C66-12CE-1272-602DDDD53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24583-AC5C-8157-3798-1A5986BF1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5A4BC-BB04-08D7-72EF-B2F71D0B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1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8282-5E41-038F-35E5-4C4EBC724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0AF8E-7F4A-C48C-5C7D-23C2E33BA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49DF41-345F-BAE7-9F6F-BF2EA5D2F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970405-8CA1-DC48-D87A-52B2B5B41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12E98-60CB-754C-8AA2-A02927A58B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5947B4-BC5B-A91C-9E9F-E48F1DDC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D56762-3DF4-0F8A-21B5-6E7C596D7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F932F8-A0B4-8E32-F231-EB5A7CD12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23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4B07-341D-112B-DC03-26F0B877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D322BA-25A6-1127-780B-8FB0CF34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2E20F-16C8-7F35-1D10-1AB5B92A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BBD89-EC55-0EE8-4FAF-75D8124DF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3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B1B759-00CF-FED3-ADCE-9DDF276F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68179-EEF1-DFFE-F375-99223798A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06FADB-A10A-1DFE-F387-D0AB9DF03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8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FC2B9-9E72-10A4-5A4A-F2DB3F8F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DD6BE-57AE-C4F5-146D-652792C30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14FA6E-C9CB-5DA3-E76C-AB0F8E2EB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A7CA8-D08A-8096-EB8C-A0B86D5B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6E2A6-7660-BCC7-C8A2-E024D1A5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4C871-C84D-154A-57F2-9EF9756F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09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4DEA-4126-11FB-9695-DE45280D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65ADFC-7C51-6DAC-EAED-A5C4F2234B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7CDA6-D300-96AF-A447-AAD613AC9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43B8C-158D-A4D3-610B-D6E55F20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05160-EE95-B4E8-DCFC-0D98A0D95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E76487-2F21-5512-C6FA-643C0848F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83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6CC094-100A-D55C-82BB-3C6E1294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08200-55C8-FF61-85F3-DF7FE722C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97048-FD42-6933-178E-CD54CEA4EA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2436E3C0-9B71-4CED-B466-04E07C66C6C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E18EB-2C03-FDAA-B12B-A435C259B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62D40-3140-0E11-8507-8FF20A91F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9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s://footprint.wwf.org.uk/#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eesustainability.co.uk/learn-carbon-literacy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6FE40-1228-90FB-5533-83EA8FAC88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547" b="1"/>
          <a:stretch/>
        </p:blipFill>
        <p:spPr>
          <a:xfrm>
            <a:off x="-4483" y="6346481"/>
            <a:ext cx="12192000" cy="501630"/>
          </a:xfrm>
          <a:prstGeom prst="rect">
            <a:avLst/>
          </a:prstGeom>
          <a:solidFill>
            <a:srgbClr val="016268"/>
          </a:solidFill>
        </p:spPr>
      </p:pic>
      <p:pic>
        <p:nvPicPr>
          <p:cNvPr id="2" name="Image 703">
            <a:extLst>
              <a:ext uri="{FF2B5EF4-FFF2-40B4-BE49-F238E27FC236}">
                <a16:creationId xmlns:a16="http://schemas.microsoft.com/office/drawing/2014/main" id="{4091377F-8146-8F1D-60EA-A86C2FB2943E}"/>
              </a:ext>
            </a:extLst>
          </p:cNvPr>
          <p:cNvPicPr/>
          <p:nvPr/>
        </p:nvPicPr>
        <p:blipFill rotWithShape="1">
          <a:blip r:embed="rId3" cstate="print"/>
          <a:srcRect l="734" t="-586" r="181" b="93690"/>
          <a:stretch/>
        </p:blipFill>
        <p:spPr>
          <a:xfrm>
            <a:off x="-3660" y="-55044"/>
            <a:ext cx="12213590" cy="783089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AEFCB-6918-0909-193A-C4B7A9A3438B}"/>
              </a:ext>
            </a:extLst>
          </p:cNvPr>
          <p:cNvSpPr txBox="1"/>
          <p:nvPr/>
        </p:nvSpPr>
        <p:spPr>
          <a:xfrm>
            <a:off x="125506" y="391543"/>
            <a:ext cx="1198581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Gofal Sylfaenol Gwyrddach Cymru </a:t>
            </a:r>
            <a:r>
              <a:rPr lang="cy" sz="14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                                                                                                                              </a:t>
            </a: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                    Astudiaeth Achos: </a:t>
            </a:r>
            <a:r>
              <a:rPr lang="cy" sz="140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FFERYLLFEYDD</a:t>
            </a: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cy" sz="140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CYMUNEDOL        </a:t>
            </a:r>
            <a:endParaRPr lang="en-GB" sz="1400" dirty="0">
              <a:solidFill>
                <a:srgbClr val="016268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744CE2-D174-91C5-6406-DD9E2E464FF2}"/>
              </a:ext>
            </a:extLst>
          </p:cNvPr>
          <p:cNvCxnSpPr/>
          <p:nvPr/>
        </p:nvCxnSpPr>
        <p:spPr>
          <a:xfrm>
            <a:off x="-4483" y="699320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FB051D-75D8-06F6-C14F-888CF7CFFE55}"/>
              </a:ext>
            </a:extLst>
          </p:cNvPr>
          <p:cNvCxnSpPr/>
          <p:nvPr/>
        </p:nvCxnSpPr>
        <p:spPr>
          <a:xfrm>
            <a:off x="0" y="1205865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62A412-A7CF-4B73-5AC7-5A19EC3B326A}"/>
              </a:ext>
            </a:extLst>
          </p:cNvPr>
          <p:cNvSpPr txBox="1"/>
          <p:nvPr/>
        </p:nvSpPr>
        <p:spPr>
          <a:xfrm>
            <a:off x="125506" y="732820"/>
            <a:ext cx="6109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200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Boots Tŷ Glas, Caerdydd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Image 22">
            <a:extLst>
              <a:ext uri="{FF2B5EF4-FFF2-40B4-BE49-F238E27FC236}">
                <a16:creationId xmlns:a16="http://schemas.microsoft.com/office/drawing/2014/main" id="{3FB2C705-5A90-4964-85D6-4CE2CF557D1D}"/>
              </a:ext>
            </a:extLst>
          </p:cNvPr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45" y="6410885"/>
            <a:ext cx="1000125" cy="381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 descr="Public Health Wales - The National Joint Registry">
            <a:extLst>
              <a:ext uri="{FF2B5EF4-FFF2-40B4-BE49-F238E27FC236}">
                <a16:creationId xmlns:a16="http://schemas.microsoft.com/office/drawing/2014/main" id="{2971BCA5-F33B-5484-B634-5AE5C4001C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5" t="21132" r="16633" b="18287"/>
          <a:stretch/>
        </p:blipFill>
        <p:spPr bwMode="auto">
          <a:xfrm>
            <a:off x="10953190" y="6393033"/>
            <a:ext cx="1171575" cy="40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Graphic 763">
            <a:extLst>
              <a:ext uri="{FF2B5EF4-FFF2-40B4-BE49-F238E27FC236}">
                <a16:creationId xmlns:a16="http://schemas.microsoft.com/office/drawing/2014/main" id="{BD15A07D-27E3-1BF0-6DBE-AB29AA58869E}"/>
              </a:ext>
            </a:extLst>
          </p:cNvPr>
          <p:cNvSpPr/>
          <p:nvPr/>
        </p:nvSpPr>
        <p:spPr>
          <a:xfrm>
            <a:off x="9295280" y="1216627"/>
            <a:ext cx="2914650" cy="5129853"/>
          </a:xfrm>
          <a:custGeom>
            <a:avLst/>
            <a:gdLst/>
            <a:ahLst/>
            <a:cxnLst/>
            <a:rect l="l" t="t" r="r" b="b"/>
            <a:pathLst>
              <a:path w="3856354" h="9290050">
                <a:moveTo>
                  <a:pt x="3856190" y="0"/>
                </a:moveTo>
                <a:lnTo>
                  <a:pt x="0" y="0"/>
                </a:lnTo>
                <a:lnTo>
                  <a:pt x="0" y="9289592"/>
                </a:lnTo>
                <a:lnTo>
                  <a:pt x="3856190" y="9289592"/>
                </a:lnTo>
                <a:lnTo>
                  <a:pt x="3856190" y="0"/>
                </a:lnTo>
                <a:close/>
              </a:path>
            </a:pathLst>
          </a:custGeom>
          <a:solidFill>
            <a:srgbClr val="E9F8E4"/>
          </a:solidFill>
          <a:ln>
            <a:noFill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i="1" kern="0" dirty="0">
              <a:solidFill>
                <a:srgbClr val="01626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2686DB4E-E008-8B93-6A33-7B2B7FB52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089" y="1269685"/>
            <a:ext cx="4165786" cy="229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Aptos" panose="020B0004020202020204" pitchFamily="34" charset="0"/>
                <a:cs typeface="Calibri"/>
              </a:rPr>
              <a:t>YR HYN A WNAETHOM</a:t>
            </a: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Ym mis Ionawr 2022, cawsom wybod bod Boots Tŷ Glas wedi llwyddo yn ei gais i gymryd rhan ym mheilot Gofal Sylfaenol Gwyrddach Cymru. Roedden ni’n teimlo’n gyffrous wrth ddechrau arni, a’r hyn a wnaethom yn y lle cyntaf oedd dewis camau gweithredu a fyddai’n sicrhau cefnogaeth ein staff, a fyddai’n cefnogi dull o weithio fel tîm i ymdrin â’r agenda hon ac a fyddai, yn y pen draw, yn ein galluogi i ddylanwadu ar ein cydweithwyr gofal sylfaenol a’n cleifion. </a:t>
            </a: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100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Gan mai fferyllfa gymunedol yw hon â nifer fawr o staff, daeth yn amlwg yn fuan y byddai hyrwyddo ein cyfranogiad yn y Cynllun yn dasg enfawr i un person - byddai cyfathrebu'n allweddol. Dechreuon ni feddwl am gyfathrebu â'r tîm, â'n cyflogwyr ac â'n cwsmeriaid. Byddai angen i'r tri chwarae eu rhan. </a:t>
            </a: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100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12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9B64DB50-8F3B-E895-5935-7477A745F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9353" y="1292130"/>
            <a:ext cx="4800761" cy="491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cy" sz="1400" b="1" dirty="0">
                <a:solidFill>
                  <a:srgbClr val="016268"/>
                </a:solidFill>
                <a:latin typeface="Calibri"/>
                <a:ea typeface="Aptos" panose="020B0004020202020204" pitchFamily="34" charset="0"/>
                <a:cs typeface="Calibri"/>
              </a:rPr>
              <a:t>PA WAHANIAETH WNAETH HWN? </a:t>
            </a:r>
            <a:endParaRPr lang="en-US" altLang="en-US" sz="1400" b="1" dirty="0">
              <a:solidFill>
                <a:srgbClr val="016268"/>
              </a:solidFill>
              <a:latin typeface="Calibri"/>
              <a:cs typeface="Calibri"/>
            </a:endParaRPr>
          </a:p>
          <a:p>
            <a:pPr lvl="0" algn="just" rtl="0" eaLnBrk="0" fontAlgn="base" hangingPunct="0">
              <a:spcAft>
                <a:spcPct val="0"/>
              </a:spcAft>
            </a:pP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Mae holl aelodau tîm y fferyllfa yn ymwybodol bellach ein bod yn cymryd rhan yng Nghynllun Gofal Sylfaenol Gwyrddach Cymru, a gofynnir iddynt gwblhau </a:t>
            </a:r>
            <a:r>
              <a:rPr lang="cy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Modiwl 1</a:t>
            </a:r>
            <a:r>
              <a:rPr lang="cy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hyfforddiant ar-lein Llythrennedd Carbon ar gyfer gweithwyr Gofal Iechyd, SEE Sustainability. Mae hwn yn adnodd dysgu ar-lein am ddim. Mae'r tîm ehangach hefyd yn cael ei annog i ystyried ei ôl-troed carbon personol drwy ddefnyddio </a:t>
            </a:r>
            <a:r>
              <a:rPr lang="cy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cyfrifiannell carbon Cronfa Bywyd Gwyllt y Byd (WWF) ar-lein</a:t>
            </a:r>
            <a:r>
              <a:rPr lang="cy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lvl="0" algn="just" rtl="0" eaLnBrk="0" fontAlgn="base" hangingPunct="0">
              <a:spcAft>
                <a:spcPct val="0"/>
              </a:spcAft>
            </a:pP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Aft>
                <a:spcPct val="0"/>
              </a:spcAft>
            </a:pP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Prin iawn oedd y sgyrsiau a gafwyd am newid hinsawdd a'i effeithiau cyn i ni gymryd rhan yn y Cynllun. Ni fyddai aelodau'r tîm yn cael eu hannog i siarad am newid hinsawdd, ac nid oedd y sianeli ar gyfer ailgylchu a lleihau gwastraff yn cael eu defnyddio'n ddigonol. Ond, drwy annog ffocws tîm 'gwyrddach', cyfathrebu a rhannu syniadau, a dathlu llwyddiannau rydym wedi dechrau newid hyn. </a:t>
            </a:r>
          </a:p>
          <a:p>
            <a:pPr lvl="0" algn="just" rtl="0" eaLnBrk="0" fontAlgn="base" hangingPunct="0">
              <a:spcAft>
                <a:spcPct val="0"/>
              </a:spcAft>
            </a:pPr>
            <a:endParaRPr lang="en-GB" sz="1100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Aft>
                <a:spcPct val="0"/>
              </a:spcAft>
            </a:pP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Mae’r grŵp WhatsApp® 'Tŷ Glas Gwyrddach' wedi bod yn ddefnyddiol i gael y  tîm ehangach i gymryd rhan yn y fenter hon. Mae’n ddefnyddiol iawn pan fo staff yn gweithio oriau gwahanol neu ddiwrnodau gwahanol. Mae'n rhoi lle diogel inni aros mewn cysylltiad, rhannu syniadau a gweithio fel tîm.</a:t>
            </a:r>
            <a:endParaRPr lang="en-GB" altLang="en-US" sz="1100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/>
          </a:p>
          <a:p>
            <a:pPr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400" b="1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GORESGYN HERIAU</a:t>
            </a:r>
          </a:p>
          <a:p>
            <a:pPr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Mae llawer o fanteision yn gysylltiedig â gweithio i gwmni mawr ond nid yw hyn yn dod heb ei heriau. Roedd angen cefnogaeth y Swyddfa Gymorth i uwchlwytho tystiolaeth i'r fframwaith ac un o'r rhwystrau mwyaf wrth weithio i sefydliad mawr oedd gwybod â phwy y dylid siarad. Fodd bynnag, ar ôl i’r Swyddfa Gymorth ein harwain at greu cyswllt â'r tîm Llywodraethu Cymdeithasol Amgylcheddol llwyddwyd i fwrw ymlaen â'r gwaith hwn. Mae cael Iechyd Cyhoeddus Cymru i ymgysylltu â Phencadlys Boots hefyd wedi bod yn ddefnyddiol iawn.</a:t>
            </a: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/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737">
            <a:extLst>
              <a:ext uri="{FF2B5EF4-FFF2-40B4-BE49-F238E27FC236}">
                <a16:creationId xmlns:a16="http://schemas.microsoft.com/office/drawing/2014/main" id="{24DB5903-C1A8-16AF-305C-D31F93CA5DD5}"/>
              </a:ext>
            </a:extLst>
          </p:cNvPr>
          <p:cNvSpPr txBox="1">
            <a:spLocks/>
          </p:cNvSpPr>
          <p:nvPr/>
        </p:nvSpPr>
        <p:spPr>
          <a:xfrm>
            <a:off x="9370758" y="1390078"/>
            <a:ext cx="2754007" cy="830997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 anchor="ctr">
            <a:noAutofit/>
          </a:bodyPr>
          <a:lstStyle/>
          <a:p>
            <a:pPr algn="ctr" rtl="0"/>
            <a:r>
              <a:rPr lang="cy" sz="1500" b="1" kern="1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DERBYNODD BOOTS T</a:t>
            </a:r>
            <a:r>
              <a:rPr lang="cy" sz="1500" b="1" kern="100">
                <a:solidFill>
                  <a:schemeClr val="bg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Ŷ GLAS WOBR ARIAN </a:t>
            </a:r>
            <a:r>
              <a:rPr lang="cy" sz="1500" b="1" kern="10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GOFAL SYLFAENOL GWYRDDACH CYMRU YN 2022 </a:t>
            </a:r>
            <a:endParaRPr lang="en-GB" sz="15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992B0E-0D4C-7087-37E9-97A7059F20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40120" y="1437332"/>
            <a:ext cx="4729263" cy="4880424"/>
          </a:xfrm>
          <a:prstGeom prst="rect">
            <a:avLst/>
          </a:prstGeom>
        </p:spPr>
      </p:pic>
      <p:sp>
        <p:nvSpPr>
          <p:cNvPr id="13" name="Textbox 737">
            <a:extLst>
              <a:ext uri="{FF2B5EF4-FFF2-40B4-BE49-F238E27FC236}">
                <a16:creationId xmlns:a16="http://schemas.microsoft.com/office/drawing/2014/main" id="{772E6000-C2D9-56E2-E14F-35081E2EFA08}"/>
              </a:ext>
            </a:extLst>
          </p:cNvPr>
          <p:cNvSpPr txBox="1">
            <a:spLocks/>
          </p:cNvSpPr>
          <p:nvPr/>
        </p:nvSpPr>
        <p:spPr>
          <a:xfrm>
            <a:off x="9375584" y="2405612"/>
            <a:ext cx="2735734" cy="1309138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>
            <a:noAutofit/>
          </a:bodyPr>
          <a:lstStyle/>
          <a:p>
            <a:pPr marL="87313" algn="ctr" rtl="0">
              <a:lnSpc>
                <a:spcPct val="107000"/>
              </a:lnSpc>
              <a:spcBef>
                <a:spcPts val="480"/>
              </a:spcBef>
              <a:spcAft>
                <a:spcPts val="800"/>
              </a:spcAft>
            </a:pPr>
            <a:r>
              <a:rPr lang="cy" sz="1500" b="1" kern="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CYNGOR </a:t>
            </a:r>
            <a:r>
              <a:rPr lang="cy" sz="1500" b="1" kern="100" spc="-2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CRAFF</a:t>
            </a:r>
            <a:endParaRPr lang="en-GB" sz="11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8900" lvl="0" algn="ctr" rtl="0">
              <a:spcAft>
                <a:spcPts val="0"/>
              </a:spcAft>
            </a:pPr>
            <a:r>
              <a:rPr lang="cy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Mae'r broses hon wedi dangos i mi y bydd y rhan fwyaf o bobl yn ystyried newid os caiff ei gyflwyno mewn ffordd sy'n rhoi dewis iddyn nhw ac y bydd manteision amlwg yn dod yn ei sgil.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2DCDFC-D653-CFC5-3C8C-C8C2566B8DDE}"/>
              </a:ext>
            </a:extLst>
          </p:cNvPr>
          <p:cNvSpPr txBox="1"/>
          <p:nvPr/>
        </p:nvSpPr>
        <p:spPr>
          <a:xfrm>
            <a:off x="9150747" y="5798553"/>
            <a:ext cx="2759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200" b="1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MANYLION CYSWLLT</a:t>
            </a:r>
            <a:endParaRPr lang="en-US" altLang="en-US" sz="1200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9388"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2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claire.willis@boots.com</a:t>
            </a:r>
            <a:endParaRPr lang="en-US" altLang="en-US" sz="1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A16B5C-476C-FECE-699F-4D5AC00F4DA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8008" b="7733"/>
          <a:stretch/>
        </p:blipFill>
        <p:spPr>
          <a:xfrm>
            <a:off x="3017157" y="3973125"/>
            <a:ext cx="1319930" cy="1895535"/>
          </a:xfrm>
          <a:prstGeom prst="rect">
            <a:avLst/>
          </a:prstGeom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C2809DF3-F387-EAAD-060D-7A64E64D4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089" y="3781553"/>
            <a:ext cx="2842944" cy="491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Roedd sefydlu’r grŵp WhatsApp® i’r staff yn un o'r gweithgareddau a roddwyd ar waith gennym.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100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Roeddem yn gytûn y byddai'r dull hwn o gyfathrebu yn wyrdd, yn rhyngweithiol, yn gallu tyfu yn unol â’r anghenion, ac yn hwyl. Cafodd cod QR ei greu i helpu cydweithwyr i ymuno â'r grŵp.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100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1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Gwnaethon ni hefyd ddefnyddio briffiau tîm, negeseuon e-bost a'n hysbysfwrdd i hyrwyddo'r gwaith gwyrdd ac annog staff i ymuno â'r grŵp WhatsApp®.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12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A1E85B-1F68-BDAB-D3CF-74755CF503BB}"/>
              </a:ext>
            </a:extLst>
          </p:cNvPr>
          <p:cNvSpPr txBox="1"/>
          <p:nvPr/>
        </p:nvSpPr>
        <p:spPr>
          <a:xfrm>
            <a:off x="9416874" y="3915907"/>
            <a:ext cx="26531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y" sz="1200" b="0" i="1" u="none" strike="noStrike" kern="0" cap="none" spc="0" normalizeH="0" baseline="0" noProof="0" dirty="0">
                <a:ln>
                  <a:noFill/>
                </a:ln>
                <a:solidFill>
                  <a:srgbClr val="01626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kumimoji="0" lang="cy" sz="1200" b="0" i="1" u="none" strike="noStrike" kern="1200" cap="none" spc="0" normalizeH="0" baseline="0" noProof="0" dirty="0">
                <a:ln>
                  <a:noFill/>
                </a:ln>
                <a:solidFill>
                  <a:srgbClr val="01626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Fel gweithwyr gofal iechyd proffesiynol rydyn ni i gyd yn gyfarwydd â'r tair colofn 'Diogelwch', 'Effeithiolrwydd' ac 'Ansawdd'. Mae’n bryd ychwanegu pedwerydd partner cyfartal - sef 'yr Amgylchedd'. Os ydym am gyrraedd sero net erbyn 2030, rhaid i hwn ddod yn rhan o bob penderfyniad a wnawn.</a:t>
            </a:r>
            <a:r>
              <a:rPr kumimoji="0" lang="cy" sz="1200" b="0" i="1" u="none" strike="noStrike" kern="0" cap="none" spc="0" normalizeH="0" baseline="0" noProof="0" dirty="0">
                <a:ln>
                  <a:noFill/>
                </a:ln>
                <a:solidFill>
                  <a:srgbClr val="01626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010276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2e920aae-e81d-44c3-9bf1-a4827f32e6ee">
      <Terms xmlns="http://schemas.microsoft.com/office/infopath/2007/PartnerControls"/>
    </lcf76f155ced4ddcb4097134ff3c332f>
    <TaxCatchAll xmlns="4167e674-6a9f-4892-8806-05d2e97a6b2a" xsi:nil="true"/>
    <Meetingtype xmlns="2e920aae-e81d-44c3-9bf1-a4827f32e6ee" xsi:nil="true"/>
    <BusinessFunction xmlns="2e920aae-e81d-44c3-9bf1-a4827f32e6ee" xsi:nil="true"/>
    <DataAnalysis xmlns="2e920aae-e81d-44c3-9bf1-a4827f32e6ee" xsi:nil="true"/>
    <Year xmlns="2e920aae-e81d-44c3-9bf1-a4827f32e6ee">2025/26</Year>
    <Groupormeeting xmlns="2e920aae-e81d-44c3-9bf1-a4827f32e6ee" xsi:nil="true"/>
    <HealthBoard xmlns="2e920aae-e81d-44c3-9bf1-a4827f32e6ee" xsi:nil="true"/>
    <Workstream xmlns="2e920aae-e81d-44c3-9bf1-a4827f32e6ee">Environmentally Sustainable Health and Care</Workstream>
    <Project xmlns="2e920aae-e81d-44c3-9bf1-a4827f32e6ee" xsi:nil="true"/>
    <Archive xmlns="2e920aae-e81d-44c3-9bf1-a4827f32e6ee">false</Archive>
    <Month xmlns="2e920aae-e81d-44c3-9bf1-a4827f32e6ee" xsi:nil="true"/>
    <Programmesandprojects xmlns="2e920aae-e81d-44c3-9bf1-a4827f32e6ee">
      <Value>Greener Primary Care Wales</Value>
    </Programmesandprojects>
    <DocumentType xmlns="2e920aae-e81d-44c3-9bf1-a4827f32e6ee">
      <Value>Case Studies</Value>
      <Value>Welsh version</Value>
    </DocumentTyp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EF0D0A79E04A4CA437FAEBBC5C41B3" ma:contentTypeVersion="27" ma:contentTypeDescription="Create a new document." ma:contentTypeScope="" ma:versionID="55cbb0de550ddf9caa78d72b1224c8db">
  <xsd:schema xmlns:xsd="http://www.w3.org/2001/XMLSchema" xmlns:xs="http://www.w3.org/2001/XMLSchema" xmlns:p="http://schemas.microsoft.com/office/2006/metadata/properties" xmlns:ns1="http://schemas.microsoft.com/sharepoint/v3" xmlns:ns2="2e920aae-e81d-44c3-9bf1-a4827f32e6ee" xmlns:ns3="4167e674-6a9f-4892-8806-05d2e97a6b2a" targetNamespace="http://schemas.microsoft.com/office/2006/metadata/properties" ma:root="true" ma:fieldsID="5d45a2a7935608416830c4f3e8ec557b" ns1:_="" ns2:_="" ns3:_="">
    <xsd:import namespace="http://schemas.microsoft.com/sharepoint/v3"/>
    <xsd:import namespace="2e920aae-e81d-44c3-9bf1-a4827f32e6ee"/>
    <xsd:import namespace="4167e674-6a9f-4892-8806-05d2e97a6b2a"/>
    <xsd:element name="properties">
      <xsd:complexType>
        <xsd:sequence>
          <xsd:element name="documentManagement">
            <xsd:complexType>
              <xsd:all>
                <xsd:element ref="ns2:Workstream" minOccurs="0"/>
                <xsd:element ref="ns2:Programmesandprojects" minOccurs="0"/>
                <xsd:element ref="ns2:Groupormeeting" minOccurs="0"/>
                <xsd:element ref="ns2:DocumentType" minOccurs="0"/>
                <xsd:element ref="ns2:Year" minOccurs="0"/>
                <xsd:element ref="ns2:Month" minOccurs="0"/>
                <xsd:element ref="ns2:DataAnalysis" minOccurs="0"/>
                <xsd:element ref="ns2:BusinessFunction" minOccurs="0"/>
                <xsd:element ref="ns2:Meetingtype" minOccurs="0"/>
                <xsd:element ref="ns2:Archiv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HealthBoard" minOccurs="0"/>
                <xsd:element ref="ns2:Project" minOccurs="0"/>
                <xsd:element ref="ns1:_ip_UnifiedCompliancePolicyProperties" minOccurs="0"/>
                <xsd:element ref="ns1:_ip_UnifiedCompliancePolicyUIAc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3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3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20aae-e81d-44c3-9bf1-a4827f32e6ee" elementFormDefault="qualified">
    <xsd:import namespace="http://schemas.microsoft.com/office/2006/documentManagement/types"/>
    <xsd:import namespace="http://schemas.microsoft.com/office/infopath/2007/PartnerControls"/>
    <xsd:element name="Workstream" ma:index="8" nillable="true" ma:displayName="Workstream" ma:format="Dropdown" ma:internalName="Workstream">
      <xsd:simpleType>
        <xsd:restriction base="dms:Choice">
          <xsd:enumeration value="Dental Public Health"/>
          <xsd:enumeration value="Business Support"/>
          <xsd:enumeration value="Environmentally Sustainable Health and Care"/>
          <xsd:enumeration value="Healthcare Public Health"/>
          <xsd:enumeration value="Inequalities and Inequity"/>
          <xsd:enumeration value="Prevention in Health and Care"/>
          <xsd:enumeration value="Transformation of Primary Care"/>
          <xsd:enumeration value="QI"/>
          <xsd:enumeration value="Research &amp; Evaluation"/>
        </xsd:restriction>
      </xsd:simpleType>
    </xsd:element>
    <xsd:element name="Programmesandprojects" ma:index="9" nillable="true" ma:displayName="Programmes and projects" ma:format="Dropdown" ma:internalName="Programmesandproject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dio Vascular Disease"/>
                    <xsd:enumeration value="Diabetes"/>
                    <xsd:enumeration value="MSK"/>
                    <xsd:enumeration value="Prevention-Based Health and Care"/>
                    <xsd:enumeration value="Social Prescribing"/>
                    <xsd:enumeration value="Supporting Healthy Behaviours"/>
                    <xsd:enumeration value="Women's Health"/>
                    <xsd:enumeration value="Designed to Smile"/>
                    <xsd:enumeration value="Antimicrobial prescribing"/>
                    <xsd:enumeration value="Child General Anaesthesia"/>
                    <xsd:enumeration value="Dental Epidemiology Programme"/>
                    <xsd:enumeration value="Dental Quality &amp; safety"/>
                    <xsd:enumeration value="Dental Services Innovation and Quality"/>
                    <xsd:enumeration value="Gwen am Byth"/>
                    <xsd:enumeration value="Oral Cancer"/>
                    <xsd:enumeration value="Oral Health Improvement"/>
                    <xsd:enumeration value="Oral Health Intelligence: Other"/>
                    <xsd:enumeration value="Other Dental"/>
                    <xsd:enumeration value="Population Indicators"/>
                    <xsd:enumeration value="QAS"/>
                    <xsd:enumeration value="SAIL analysis"/>
                    <xsd:enumeration value="Website Development"/>
                    <xsd:enumeration value="Health Equity"/>
                    <xsd:enumeration value="Health Inequalities"/>
                    <xsd:enumeration value="Inclusion Health"/>
                    <xsd:enumeration value="Community by Design"/>
                    <xsd:enumeration value="Public Health approach to Primary Care 2035"/>
                    <xsd:enumeration value="Population Health Management"/>
                    <xsd:enumeration value="Population Healthcare based planning"/>
                    <xsd:enumeration value="Value Based Healthcare"/>
                    <xsd:enumeration value="Population Health Enablers"/>
                    <xsd:enumeration value="Clusters"/>
                    <xsd:enumeration value="GMS QI"/>
                    <xsd:enumeration value="PCMW"/>
                    <xsd:enumeration value="Primary Care Workforce"/>
                    <xsd:enumeration value="Primary Care One"/>
                    <xsd:enumeration value="Research"/>
                    <xsd:enumeration value="Evaluation"/>
                    <xsd:enumeration value="Greener Primary Care Wales"/>
                    <xsd:enumeration value="Inhalers"/>
                    <xsd:enumeration value="Climate Change Other"/>
                    <xsd:enumeration value="IMTP"/>
                    <xsd:enumeration value="Delivering Integrated Services"/>
                  </xsd:restriction>
                </xsd:simpleType>
              </xsd:element>
            </xsd:sequence>
          </xsd:extension>
        </xsd:complexContent>
      </xsd:complexType>
    </xsd:element>
    <xsd:element name="Groupormeeting" ma:index="10" nillable="true" ma:displayName="Group or meeting" ma:format="Dropdown" ma:internalName="Groupormeet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T"/>
                    <xsd:enumeration value="CDSON"/>
                    <xsd:enumeration value="D2S National Steering Commite"/>
                    <xsd:enumeration value="D2S Op Managers' Meeting"/>
                    <xsd:enumeration value="Dental T&amp;F Groups"/>
                    <xsd:enumeration value="DPH consultant"/>
                    <xsd:enumeration value="DPH-CDO"/>
                    <xsd:enumeration value="DSOG"/>
                    <xsd:enumeration value="Other Dental"/>
                    <xsd:enumeration value="WS1"/>
                    <xsd:enumeration value="WS2"/>
                    <xsd:enumeration value="WS3"/>
                    <xsd:enumeration value="WS4"/>
                    <xsd:enumeration value="GAB National Advisory Group"/>
                    <xsd:enumeration value="DsPH Peer Group"/>
                    <xsd:enumeration value="HOPC"/>
                    <xsd:enumeration value="HWB DLT"/>
                    <xsd:enumeration value="HWB EDLT"/>
                    <xsd:enumeration value="National Primary Care Board"/>
                    <xsd:enumeration value="OMD CPH meeting"/>
                    <xsd:enumeration value="PCD Divisional Meetings"/>
                    <xsd:enumeration value="PCG"/>
                    <xsd:enumeration value="PHW Duty of Quality"/>
                    <xsd:enumeration value="PHW IG forum"/>
                    <xsd:enumeration value="PHW Leadership Forum"/>
                    <xsd:enumeration value="PHW R&amp;E Group"/>
                    <xsd:enumeration value="Primary Care Interests Group"/>
                    <xsd:enumeration value="Practitioner Peer Group"/>
                    <xsd:enumeration value="SPPC"/>
                    <xsd:enumeration value="KRIC"/>
                    <xsd:enumeration value="QSIC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1" nillable="true" ma:displayName="Document Type" ma:format="Dropdown" ma:internalName="Documen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List"/>
                    <xsd:enumeration value="Agenda"/>
                    <xsd:enumeration value="Background Paper / Evidence"/>
                    <xsd:enumeration value="Education"/>
                    <xsd:enumeration value="email"/>
                    <xsd:enumeration value="Form / Sway / Video / Image"/>
                    <xsd:enumeration value="Framework"/>
                    <xsd:enumeration value="Funding / Business case"/>
                    <xsd:enumeration value="Gantt Chart / Timeline"/>
                    <xsd:enumeration value="Informal Notes"/>
                    <xsd:enumeration value="Job Description"/>
                    <xsd:enumeration value="Letter"/>
                    <xsd:enumeration value="Logic model"/>
                    <xsd:enumeration value="Minutes/notes"/>
                    <xsd:enumeration value="PCD external paper"/>
                    <xsd:enumeration value="Policy / Protocol"/>
                    <xsd:enumeration value="Presentation"/>
                    <xsd:enumeration value="Procedure document"/>
                    <xsd:enumeration value="Programme Comms"/>
                    <xsd:enumeration value="Project Plan"/>
                    <xsd:enumeration value="Published Papers"/>
                    <xsd:enumeration value="RAID / Risk log"/>
                    <xsd:enumeration value="Report"/>
                    <xsd:enumeration value="Strategy"/>
                    <xsd:enumeration value="Template"/>
                    <xsd:enumeration value="Terms of Reference"/>
                    <xsd:enumeration value="Toolkit"/>
                    <xsd:enumeration value="Training document"/>
                    <xsd:enumeration value="Welsh version"/>
                    <xsd:enumeration value="Also in Welsh"/>
                    <xsd:enumeration value="Poster"/>
                    <xsd:enumeration value="Case Studies"/>
                    <xsd:enumeration value="Evidence review"/>
                    <xsd:enumeration value="Research proposal"/>
                    <xsd:enumeration value="Questionnaire"/>
                    <xsd:enumeration value="Evaluation plan"/>
                    <xsd:enumeration value="Evaluation report"/>
                    <xsd:enumeration value="Infographic"/>
                    <xsd:enumeration value="Impact Assessment"/>
                    <xsd:enumeration value="Tender/Spec"/>
                    <xsd:enumeration value="Contract/Agreement"/>
                  </xsd:restriction>
                </xsd:simpleType>
              </xsd:element>
            </xsd:sequence>
          </xsd:extension>
        </xsd:complexContent>
      </xsd:complexType>
    </xsd:element>
    <xsd:element name="Year" ma:index="12" nillable="true" ma:displayName="Year" ma:description="Financial/planning year" ma:format="Dropdown" ma:internalName="Year">
      <xsd:simpleType>
        <xsd:restriction base="dms:Choice">
          <xsd:enumeration value="2023/24"/>
          <xsd:enumeration value="2024/25"/>
          <xsd:enumeration value="2025/26"/>
          <xsd:enumeration value="2026/27"/>
          <xsd:enumeration value="2027/28"/>
          <xsd:enumeration value="Pre 2023/24"/>
        </xsd:restriction>
      </xsd:simpleType>
    </xsd:element>
    <xsd:element name="Month" ma:index="13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DataAnalysis" ma:index="14" nillable="true" ma:displayName="Data Analysis" ma:format="Dropdown" ma:internalName="DataAnalysis">
      <xsd:simpleType>
        <xsd:restriction base="dms:Choice">
          <xsd:enumeration value="Analysis Plan"/>
          <xsd:enumeration value="Data - Cleaned"/>
          <xsd:enumeration value="Data - Other"/>
          <xsd:enumeration value="Data - Raw"/>
          <xsd:enumeration value="Data dictionary"/>
          <xsd:enumeration value="Draft Analysis"/>
          <xsd:enumeration value="Output - Chart"/>
          <xsd:enumeration value="Output - Dashboard"/>
          <xsd:enumeration value="Output - Infographic"/>
          <xsd:enumeration value="Output - Map"/>
          <xsd:enumeration value="Output - Other"/>
          <xsd:enumeration value="Output - Table"/>
          <xsd:enumeration value="Script"/>
        </xsd:restriction>
      </xsd:simpleType>
    </xsd:element>
    <xsd:element name="BusinessFunction" ma:index="15" nillable="true" ma:displayName="Business Function" ma:format="Dropdown" ma:internalName="BusinessFunction">
      <xsd:simpleType>
        <xsd:restriction base="dms:Choice">
          <xsd:enumeration value="Operating Procedures"/>
          <xsd:enumeration value="Communications"/>
          <xsd:enumeration value="Resources"/>
          <xsd:enumeration value="Emergency Planning"/>
          <xsd:enumeration value="Finance &amp; Procurement"/>
          <xsd:enumeration value="Planning and performance"/>
          <xsd:enumeration value="PH30"/>
          <xsd:enumeration value="PH31"/>
          <xsd:enumeration value="PH32"/>
          <xsd:enumeration value="PH35"/>
          <xsd:enumeration value="PH53"/>
          <xsd:enumeration value="Invoice"/>
          <xsd:enumeration value="Quote"/>
          <xsd:enumeration value="STA"/>
          <xsd:enumeration value="Grants"/>
          <xsd:enumeration value="People"/>
          <xsd:enumeration value="SharePoint"/>
        </xsd:restriction>
      </xsd:simpleType>
    </xsd:element>
    <xsd:element name="Meetingtype" ma:index="16" nillable="true" ma:displayName="Meeting type" ma:format="Dropdown" ma:internalName="Meeting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frences and other events"/>
                    <xsd:enumeration value="Co-ordinating Group"/>
                    <xsd:enumeration value="Implementation Group"/>
                    <xsd:enumeration value="Insight Group"/>
                    <xsd:enumeration value="Leadership Group"/>
                    <xsd:enumeration value="Networks"/>
                    <xsd:enumeration value="Programme Board"/>
                    <xsd:enumeration value="Reference Group"/>
                    <xsd:enumeration value="Stakeholder Group"/>
                    <xsd:enumeration value="Steering Group"/>
                    <xsd:enumeration value="Strategy Group"/>
                    <xsd:enumeration value="T and F Group"/>
                    <xsd:enumeration value="Team Meeting"/>
                    <xsd:enumeration value="Communications / Engagement"/>
                  </xsd:restriction>
                </xsd:simpleType>
              </xsd:element>
            </xsd:sequence>
          </xsd:extension>
        </xsd:complexContent>
      </xsd:complexType>
    </xsd:element>
    <xsd:element name="Archive" ma:index="17" nillable="true" ma:displayName="Archive" ma:default="0" ma:description="To mark a file for archiving please select yes" ma:format="Dropdown" ma:internalName="Archive">
      <xsd:simpleType>
        <xsd:restriction base="dms:Boolean"/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HealthBoard" ma:index="30" nillable="true" ma:displayName="Health Board" ma:format="Dropdown" ma:internalName="HealthBoard">
      <xsd:simpleType>
        <xsd:restriction base="dms:Choice">
          <xsd:enumeration value="ABUHB"/>
          <xsd:enumeration value="BCUHB"/>
          <xsd:enumeration value="C&amp;V UHB"/>
          <xsd:enumeration value="CTMUHB"/>
          <xsd:enumeration value="HDUHN"/>
          <xsd:enumeration value="PTB"/>
          <xsd:enumeration value="SBUHB"/>
          <xsd:enumeration value="Choice 8"/>
        </xsd:restriction>
      </xsd:simpleType>
    </xsd:element>
    <xsd:element name="Project" ma:index="31" nillable="true" ma:displayName="Project" ma:format="Dropdown" ma:internalName="Project">
      <xsd:simpleType>
        <xsd:restriction base="dms:Choice">
          <xsd:enumeration value="WH Health &amp; Wellbeing After Pregnancy"/>
          <xsd:enumeration value="WH Contraception After Pregnancy"/>
          <xsd:enumeration value="WH Weight Management After Pregnancy"/>
          <xsd:enumeration value="SP Core Data Set"/>
          <xsd:enumeration value="SP Competence Framework"/>
          <xsd:enumeration value="SP Quality Standards for Community Assets"/>
          <xsd:enumeration value="SP Outcomes Framework"/>
          <xsd:enumeration value="SP Financial WB Scoping Review"/>
          <xsd:enumeration value="SP Warm Wales Evaluation"/>
          <xsd:enumeration value="SP CAMHS"/>
          <xsd:enumeration value="SP NFfSP"/>
          <xsd:enumeration value="SP Financial Wellbeing"/>
          <xsd:enumeration value="SP CYP"/>
          <xsd:enumeration value="HI Health Inequalities Action Plan"/>
          <xsd:enumeration value="CVD Prevention Strategic Plan"/>
          <xsd:enumeration value="CVD QI Project - Hypertension"/>
          <xsd:enumeration value="CVD Commissioned Research"/>
          <xsd:enumeration value="CVD Prevention Implementation"/>
          <xsd:enumeration value="IH Safer Surgeries"/>
          <xsd:enumeration value="IH Criminal Justice"/>
          <xsd:enumeration value="IH Homelessness"/>
          <xsd:enumeration value="IH Refugees &amp; Asylum Seekers"/>
          <xsd:enumeration value="IH Gypsy and traveller"/>
          <xsd:enumeration value="PCMW Self Reflection"/>
          <xsd:enumeration value="PCMW Peer Review"/>
          <xsd:enumeration value="PCMW Key Indicators"/>
          <xsd:enumeration value="PCMW System Working"/>
        </xsd:restriction>
      </xsd:simpleType>
    </xsd:element>
    <xsd:element name="MediaServiceBillingMetadata" ma:index="3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7e674-6a9f-4892-8806-05d2e97a6b2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e8a41ad-8522-457e-916e-ff2a16022778}" ma:internalName="TaxCatchAll" ma:showField="CatchAllData" ma:web="4167e674-6a9f-4892-8806-05d2e97a6b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0D8A7C-E48F-4196-A726-FD924FB1B444}">
  <ds:schemaRefs>
    <ds:schemaRef ds:uri="http://purl.org/dc/terms/"/>
    <ds:schemaRef ds:uri="http://schemas.microsoft.com/sharepoint/v3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0f48412d-ddfc-4aa8-a215-3f71bcac9f89"/>
    <ds:schemaRef ds:uri="b13e4bc7-c5cb-421c-81ff-b3dfe25311ab"/>
    <ds:schemaRef ds:uri="http://www.w3.org/XML/1998/namespace"/>
    <ds:schemaRef ds:uri="http://purl.org/dc/dcmitype/"/>
    <ds:schemaRef ds:uri="2e920aae-e81d-44c3-9bf1-a4827f32e6ee"/>
    <ds:schemaRef ds:uri="4167e674-6a9f-4892-8806-05d2e97a6b2a"/>
  </ds:schemaRefs>
</ds:datastoreItem>
</file>

<file path=customXml/itemProps2.xml><?xml version="1.0" encoding="utf-8"?>
<ds:datastoreItem xmlns:ds="http://schemas.openxmlformats.org/officeDocument/2006/customXml" ds:itemID="{B61121D5-D07D-4243-B24A-E7CC34177B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3D204E-EBE3-4499-AB00-7EC5F31C70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e920aae-e81d-44c3-9bf1-a4827f32e6ee"/>
    <ds:schemaRef ds:uri="4167e674-6a9f-4892-8806-05d2e97a6b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667</Words>
  <Application>Microsoft Office PowerPoint</Application>
  <PresentationFormat>Widescreen</PresentationFormat>
  <Paragraphs>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Sian Evans (Public Health Wales - No. 2 Capital Quarter)</dc:creator>
  <cp:lastModifiedBy>Angharad Wooldridge (Public Health Wales - No. 2 Capital Quarter)</cp:lastModifiedBy>
  <cp:revision>8</cp:revision>
  <dcterms:created xsi:type="dcterms:W3CDTF">2025-05-28T09:18:40Z</dcterms:created>
  <dcterms:modified xsi:type="dcterms:W3CDTF">2025-11-27T17:35:00Z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0x0101003AEF0D0A79E04A4CA437FAEBBC5C41B3</vt:lpwstr>
  </property>
  <property fmtid="{D5CDD505-2E9C-101B-9397-08002B2CF9AE}" pid="3" name="MediaServiceImageTags">
    <vt:lpwstr/>
  </property>
</Properties>
</file>