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56" y="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846" y="65137"/>
            <a:ext cx="3441700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 u="sng" dirty="0"/>
              <a:t>Grŵp Cysoni Gofal Sylfaenol – (Cyfarwyddwr Cymru Cymdeithas Ddeintyddol Prydain, Y Prif Swyddog Deintyddol a Chyfarwyddwr Gofal Sylfaenol Llywodraeth Cymru</a:t>
            </a:r>
            <a:r>
              <a:rPr lang="en-GB" sz="1200" b="1" u="sng" dirty="0"/>
              <a:t> (LC)</a:t>
            </a:r>
            <a:r>
              <a:rPr lang="1106" sz="1200" b="1" u="sng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6383" y="1557423"/>
            <a:ext cx="3892447" cy="76944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100" b="1" dirty="0"/>
              <a:t>Grŵp Goruchwyliaeth Ddeintyddol Strategol</a:t>
            </a:r>
          </a:p>
          <a:p>
            <a:pPr algn="ctr">
              <a:defRPr b="0" i="0"/>
            </a:pPr>
            <a:r>
              <a:rPr lang="1106" sz="1100" dirty="0"/>
              <a:t>Cyd-gadeiryddion: </a:t>
            </a:r>
            <a:r>
              <a:rPr lang="en-GB" sz="1100" dirty="0" err="1"/>
              <a:t>Dirprwy</a:t>
            </a:r>
            <a:r>
              <a:rPr lang="en-GB" sz="1100" dirty="0"/>
              <a:t> G</a:t>
            </a:r>
            <a:r>
              <a:rPr lang="1106" sz="1100" dirty="0"/>
              <a:t>yfarwyddwr Gofal Sylfaenol</a:t>
            </a:r>
            <a:r>
              <a:rPr lang="en-GB" sz="1100" dirty="0"/>
              <a:t>, WG </a:t>
            </a:r>
            <a:r>
              <a:rPr lang="1106" sz="1100" dirty="0"/>
              <a:t>a</a:t>
            </a:r>
            <a:r>
              <a:rPr lang="en-GB" sz="1100" dirty="0"/>
              <a:t> Is-</a:t>
            </a:r>
            <a:r>
              <a:rPr lang="en-GB" sz="1100" dirty="0" err="1"/>
              <a:t>ganghellwr</a:t>
            </a:r>
            <a:r>
              <a:rPr lang="en-GB" sz="1100" dirty="0"/>
              <a:t> </a:t>
            </a:r>
            <a:r>
              <a:rPr lang="en-GB" sz="1100" dirty="0" err="1"/>
              <a:t>Gweithredol</a:t>
            </a:r>
            <a:r>
              <a:rPr lang="en-GB" sz="1100" dirty="0"/>
              <a:t>, SBUHB </a:t>
            </a:r>
            <a:br>
              <a:rPr lang="en-GB" sz="1100" dirty="0"/>
            </a:br>
            <a:r>
              <a:rPr lang="1106" sz="1100" dirty="0"/>
              <a:t>Arweinydd Proffesiynol: Y Prif Swyddog Deintyddol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4721" y="2874242"/>
            <a:ext cx="2543524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200" b="1" dirty="0"/>
              <a:t>Y Grŵp Cydlynu Rhaglenni</a:t>
            </a:r>
          </a:p>
          <a:p>
            <a:pPr algn="ctr">
              <a:defRPr b="0" i="0"/>
            </a:pPr>
            <a:r>
              <a:rPr lang="1106" sz="1200" dirty="0"/>
              <a:t>Cadeirydd –</a:t>
            </a:r>
            <a:r>
              <a:rPr lang="en-GB" sz="1200" dirty="0"/>
              <a:t>Y </a:t>
            </a:r>
            <a:r>
              <a:rPr lang="en-GB" sz="1200" dirty="0" err="1"/>
              <a:t>Prif</a:t>
            </a:r>
            <a:r>
              <a:rPr lang="en-GB" sz="1200" dirty="0"/>
              <a:t> </a:t>
            </a:r>
            <a:r>
              <a:rPr lang="en-GB" sz="1200" dirty="0" err="1"/>
              <a:t>Swyddog</a:t>
            </a:r>
            <a:r>
              <a:rPr lang="en-GB" sz="1200" dirty="0"/>
              <a:t> </a:t>
            </a:r>
            <a:r>
              <a:rPr lang="en-GB" sz="1200" dirty="0" err="1"/>
              <a:t>Deintyddol</a:t>
            </a:r>
            <a:r>
              <a:rPr lang="en-GB" sz="1200" dirty="0"/>
              <a:t>, LC</a:t>
            </a:r>
            <a:endParaRPr lang="1106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217962" y="2343483"/>
            <a:ext cx="1814732" cy="144655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100" b="1" dirty="0"/>
              <a:t>*Y Prif Swyddog Deintyddol a Changen Ddeintyddol Llywodraeth Cymru</a:t>
            </a:r>
          </a:p>
          <a:p>
            <a:pPr algn="ctr">
              <a:defRPr b="0" i="0"/>
            </a:pPr>
            <a:r>
              <a:rPr lang="1106" sz="1100" dirty="0"/>
              <a:t>Polisi deintyddol a chynllun cenedlaethol, materion cyfreithiol a rheoleiddiol a chynllunio ar gyfer diwygiadau</a:t>
            </a: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1071086" y="3608624"/>
            <a:ext cx="4888901" cy="2699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/>
          </p:cNvCxnSpPr>
          <p:nvPr/>
        </p:nvCxnSpPr>
        <p:spPr>
          <a:xfrm>
            <a:off x="2761878" y="3630072"/>
            <a:ext cx="0" cy="62383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</p:cNvCxnSpPr>
          <p:nvPr/>
        </p:nvCxnSpPr>
        <p:spPr>
          <a:xfrm flipV="1">
            <a:off x="6067425" y="865356"/>
            <a:ext cx="0" cy="21443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7323484" y="3775972"/>
            <a:ext cx="2649144" cy="238262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106" sz="1100" b="1" dirty="0">
                <a:solidFill>
                  <a:schemeClr val="tx1"/>
                </a:solidFill>
              </a:rPr>
              <a:t>Meysydd gwaith perthnasol eraill, gan gynnwys, ymhlith pethau eraill:</a:t>
            </a:r>
            <a:br>
              <a:rPr lang="en-GB" sz="1100" b="1" dirty="0">
                <a:solidFill>
                  <a:schemeClr val="tx1"/>
                </a:solidFill>
              </a:rPr>
            </a:br>
            <a:r>
              <a:rPr lang="en-GB" sz="1100" dirty="0" err="1">
                <a:solidFill>
                  <a:schemeClr val="tx1"/>
                </a:solidFill>
              </a:rPr>
              <a:t>Ydy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unrhyw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Brosiectau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Gwasanaeth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Deintyddol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Cyffredinol</a:t>
            </a:r>
            <a:r>
              <a:rPr lang="en-GB" sz="1100" dirty="0">
                <a:solidFill>
                  <a:schemeClr val="tx1"/>
                </a:solidFill>
              </a:rPr>
              <a:t> yn y HBs, </a:t>
            </a:r>
            <a:r>
              <a:rPr lang="en-GB" sz="1100" dirty="0" err="1">
                <a:solidFill>
                  <a:schemeClr val="tx1"/>
                </a:solidFill>
              </a:rPr>
              <a:t>Prosiect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Deintyddol</a:t>
            </a:r>
            <a:r>
              <a:rPr lang="en-GB" sz="1100" dirty="0">
                <a:solidFill>
                  <a:schemeClr val="tx1"/>
                </a:solidFill>
              </a:rPr>
              <a:t> 111, </a:t>
            </a:r>
            <a:r>
              <a:rPr lang="en-GB" sz="1100" dirty="0" err="1">
                <a:solidFill>
                  <a:schemeClr val="tx1"/>
                </a:solidFill>
              </a:rPr>
              <a:t>Dylunio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iysgwyd</a:t>
            </a:r>
            <a:r>
              <a:rPr lang="en-GB" sz="1100" dirty="0">
                <a:solidFill>
                  <a:schemeClr val="tx1"/>
                </a:solidFill>
              </a:rPr>
              <a:t>, </a:t>
            </a:r>
            <a:r>
              <a:rPr lang="en-GB" sz="1100" dirty="0" err="1">
                <a:solidFill>
                  <a:schemeClr val="tx1"/>
                </a:solidFill>
              </a:rPr>
              <a:t>Prosiectau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Deintyddol</a:t>
            </a:r>
            <a:r>
              <a:rPr lang="en-GB" sz="1100" dirty="0">
                <a:solidFill>
                  <a:schemeClr val="tx1"/>
                </a:solidFill>
              </a:rPr>
              <a:t> o </a:t>
            </a:r>
            <a:r>
              <a:rPr lang="en-GB" sz="1100" dirty="0" err="1">
                <a:solidFill>
                  <a:schemeClr val="tx1"/>
                </a:solidFill>
              </a:rPr>
              <a:t>fewn</a:t>
            </a:r>
            <a:r>
              <a:rPr lang="en-GB" sz="1100" dirty="0">
                <a:solidFill>
                  <a:schemeClr val="tx1"/>
                </a:solidFill>
              </a:rPr>
              <a:t> DHCW a </a:t>
            </a:r>
            <a:r>
              <a:rPr lang="en-GB" sz="1100" dirty="0" err="1">
                <a:solidFill>
                  <a:schemeClr val="tx1"/>
                </a:solidFill>
              </a:rPr>
              <a:t>grwpiau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perthnasol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err="1">
                <a:solidFill>
                  <a:schemeClr val="tx1"/>
                </a:solidFill>
              </a:rPr>
              <a:t>eraill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endParaRPr lang="1106" sz="1100" dirty="0">
              <a:solidFill>
                <a:schemeClr val="tx1"/>
              </a:solidFill>
            </a:endParaRPr>
          </a:p>
        </p:txBody>
      </p:sp>
      <p:cxnSp>
        <p:nvCxnSpPr>
          <p:cNvPr id="92" name="Elbow Connector 91"/>
          <p:cNvCxnSpPr>
            <a:cxnSpLocks/>
            <a:stCxn id="9" idx="3"/>
            <a:endCxn id="10" idx="1"/>
          </p:cNvCxnSpPr>
          <p:nvPr/>
        </p:nvCxnSpPr>
        <p:spPr>
          <a:xfrm flipV="1">
            <a:off x="7708245" y="3066758"/>
            <a:ext cx="1509717" cy="130650"/>
          </a:xfrm>
          <a:prstGeom prst="bentConnector3">
            <a:avLst>
              <a:gd name="adj1" fmla="val 50000"/>
            </a:avLst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cxnSpLocks/>
          </p:cNvCxnSpPr>
          <p:nvPr/>
        </p:nvCxnSpPr>
        <p:spPr>
          <a:xfrm flipH="1" flipV="1">
            <a:off x="7131238" y="3359147"/>
            <a:ext cx="809294" cy="582559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3365580" y="3241627"/>
            <a:ext cx="1769646" cy="7749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32244" y="3938220"/>
            <a:ext cx="6566586" cy="857433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32815" y="4274789"/>
            <a:ext cx="1377256" cy="1754326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/>
              <a:t>Ffwrd</a:t>
            </a:r>
            <a:r>
              <a:rPr lang="en-GB" sz="1200" b="1" dirty="0"/>
              <a:t> </a:t>
            </a:r>
            <a:r>
              <a:rPr lang="en-GB" sz="1200" b="1" dirty="0" err="1"/>
              <a:t>Waith</a:t>
            </a:r>
            <a:r>
              <a:rPr lang="en-GB" sz="1200" b="1" dirty="0"/>
              <a:t> 1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/>
              <a:t>Data, </a:t>
            </a:r>
            <a:r>
              <a:rPr lang="en-GB" sz="1200" dirty="0" err="1"/>
              <a:t>Cyllid</a:t>
            </a:r>
            <a:r>
              <a:rPr lang="en-GB" sz="1200" dirty="0"/>
              <a:t> a </a:t>
            </a:r>
            <a:r>
              <a:rPr lang="en-GB" sz="1200" dirty="0" err="1"/>
              <a:t>Weithrediadau</a:t>
            </a:r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 err="1"/>
              <a:t>Cadeirydd</a:t>
            </a:r>
            <a:r>
              <a:rPr lang="en-GB" sz="1200" dirty="0"/>
              <a:t>: Y </a:t>
            </a:r>
            <a:r>
              <a:rPr lang="en-GB" sz="1200" dirty="0" err="1"/>
              <a:t>Dyrprwy</a:t>
            </a:r>
            <a:r>
              <a:rPr lang="en-GB" sz="1200" dirty="0"/>
              <a:t> </a:t>
            </a:r>
            <a:r>
              <a:rPr lang="en-GB" sz="1200" dirty="0" err="1"/>
              <a:t>Brif</a:t>
            </a:r>
            <a:r>
              <a:rPr lang="en-GB" sz="1200" dirty="0"/>
              <a:t> </a:t>
            </a:r>
            <a:r>
              <a:rPr lang="en-GB" sz="1200" dirty="0" err="1"/>
              <a:t>Swyddog</a:t>
            </a:r>
            <a:r>
              <a:rPr lang="en-GB" sz="1200" dirty="0"/>
              <a:t> </a:t>
            </a:r>
            <a:r>
              <a:rPr lang="en-GB" sz="1200" dirty="0" err="1"/>
              <a:t>Deintyddol</a:t>
            </a:r>
            <a:r>
              <a:rPr lang="en-GB" sz="1200" dirty="0"/>
              <a:t>, LC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84669" y="4274789"/>
            <a:ext cx="1363980" cy="1754326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/>
              <a:t>Ffwrd</a:t>
            </a:r>
            <a:r>
              <a:rPr lang="en-GB" sz="1200" b="1" dirty="0"/>
              <a:t> </a:t>
            </a:r>
            <a:r>
              <a:rPr lang="en-GB" sz="1200" b="1" dirty="0" err="1"/>
              <a:t>Waith</a:t>
            </a:r>
            <a:r>
              <a:rPr lang="en-GB" sz="1200" b="1" dirty="0"/>
              <a:t> 2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 err="1"/>
              <a:t>Cyfathrebiadau</a:t>
            </a:r>
            <a:r>
              <a:rPr lang="en-GB" sz="1200" dirty="0"/>
              <a:t> ac </a:t>
            </a:r>
            <a:r>
              <a:rPr lang="en-GB" sz="1200" dirty="0" err="1"/>
              <a:t>Ymgysylltu</a:t>
            </a:r>
            <a:endParaRPr lang="en-GB" sz="1200" dirty="0"/>
          </a:p>
          <a:p>
            <a:pPr algn="ctr"/>
            <a:r>
              <a:rPr lang="en-GB" sz="1200" dirty="0"/>
              <a:t>  </a:t>
            </a:r>
          </a:p>
          <a:p>
            <a:pPr algn="ctr"/>
            <a:r>
              <a:rPr lang="en-GB" sz="1200" dirty="0" err="1"/>
              <a:t>Cadeirydd</a:t>
            </a:r>
            <a:r>
              <a:rPr lang="en-GB" sz="1200" dirty="0"/>
              <a:t>: </a:t>
            </a:r>
            <a:r>
              <a:rPr lang="en-GB" sz="1200" dirty="0" err="1"/>
              <a:t>Pennaeth</a:t>
            </a:r>
            <a:r>
              <a:rPr lang="en-GB" sz="1200" dirty="0"/>
              <a:t> Polisi </a:t>
            </a:r>
            <a:r>
              <a:rPr lang="en-GB" sz="1200" dirty="0" err="1"/>
              <a:t>Deintyddol</a:t>
            </a:r>
            <a:r>
              <a:rPr lang="en-GB" sz="1200" dirty="0"/>
              <a:t>, LC</a:t>
            </a:r>
          </a:p>
          <a:p>
            <a:pPr algn="ctr"/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719610" y="4267592"/>
            <a:ext cx="1363980" cy="1754326"/>
          </a:xfrm>
          <a:prstGeom prst="rect">
            <a:avLst/>
          </a:prstGeom>
          <a:solidFill>
            <a:srgbClr val="FFFF9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/>
              <a:t>Ffwrd</a:t>
            </a:r>
            <a:r>
              <a:rPr lang="en-GB" sz="1200" b="1" dirty="0"/>
              <a:t> </a:t>
            </a:r>
            <a:r>
              <a:rPr lang="en-GB" sz="1200" b="1" dirty="0" err="1"/>
              <a:t>Waith</a:t>
            </a:r>
            <a:r>
              <a:rPr lang="en-GB" sz="1200" b="1" dirty="0"/>
              <a:t> 3</a:t>
            </a:r>
          </a:p>
          <a:p>
            <a:pPr algn="ctr"/>
            <a:endParaRPr lang="en-GB" sz="1200" b="1" dirty="0"/>
          </a:p>
          <a:p>
            <a:pPr algn="ctr"/>
            <a:r>
              <a:rPr lang="en-GB" sz="1200" dirty="0" err="1"/>
              <a:t>Datblygiad</a:t>
            </a:r>
            <a:r>
              <a:rPr lang="en-GB" sz="1200" dirty="0"/>
              <a:t> </a:t>
            </a:r>
            <a:r>
              <a:rPr lang="en-GB" sz="1200" dirty="0" err="1"/>
              <a:t>Clinigol</a:t>
            </a:r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 err="1"/>
              <a:t>Cadeirydd</a:t>
            </a:r>
            <a:r>
              <a:rPr lang="en-GB" sz="1200" dirty="0"/>
              <a:t>: Y </a:t>
            </a:r>
            <a:r>
              <a:rPr lang="en-GB" sz="1200" dirty="0" err="1"/>
              <a:t>Prif</a:t>
            </a:r>
            <a:r>
              <a:rPr lang="en-GB" sz="1200" dirty="0"/>
              <a:t> </a:t>
            </a:r>
            <a:r>
              <a:rPr lang="en-GB" sz="1200" dirty="0" err="1"/>
              <a:t>Swyddog</a:t>
            </a:r>
            <a:r>
              <a:rPr lang="en-GB" sz="1200" dirty="0"/>
              <a:t> </a:t>
            </a:r>
            <a:r>
              <a:rPr lang="en-GB" sz="1200" dirty="0" err="1"/>
              <a:t>Deintyddol</a:t>
            </a:r>
            <a:r>
              <a:rPr lang="en-GB" sz="1200" dirty="0"/>
              <a:t>, LC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</p:txBody>
      </p:sp>
      <p:cxnSp>
        <p:nvCxnSpPr>
          <p:cNvPr id="73" name="Straight Arrow Connector 72"/>
          <p:cNvCxnSpPr>
            <a:cxnSpLocks/>
          </p:cNvCxnSpPr>
          <p:nvPr/>
        </p:nvCxnSpPr>
        <p:spPr>
          <a:xfrm flipV="1">
            <a:off x="3373689" y="2638926"/>
            <a:ext cx="0" cy="991146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cxnSpLocks/>
          </p:cNvCxnSpPr>
          <p:nvPr/>
        </p:nvCxnSpPr>
        <p:spPr>
          <a:xfrm>
            <a:off x="1109762" y="3630072"/>
            <a:ext cx="12395" cy="62383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cxnSpLocks/>
          </p:cNvCxnSpPr>
          <p:nvPr/>
        </p:nvCxnSpPr>
        <p:spPr>
          <a:xfrm>
            <a:off x="4452671" y="3608624"/>
            <a:ext cx="7995" cy="64787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 flipV="1">
            <a:off x="6224337" y="2638926"/>
            <a:ext cx="0" cy="235316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endCxn id="4" idx="3"/>
          </p:cNvCxnSpPr>
          <p:nvPr/>
        </p:nvCxnSpPr>
        <p:spPr>
          <a:xfrm flipH="1" flipV="1">
            <a:off x="7466546" y="480636"/>
            <a:ext cx="2717312" cy="926756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822097" y="1407392"/>
            <a:ext cx="136398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1106" sz="1200" b="1" dirty="0">
                <a:solidFill>
                  <a:prstClr val="black"/>
                </a:solidFill>
                <a:cs typeface="Arial" panose="020B0604020202020204" pitchFamily="34" charset="0"/>
              </a:rPr>
              <a:t>Rhaglen Strategol ar gyfer Gofal Sylfaenol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EB499-A06F-CCB2-DF46-B182527B5341}"/>
              </a:ext>
            </a:extLst>
          </p:cNvPr>
          <p:cNvSpPr txBox="1"/>
          <p:nvPr/>
        </p:nvSpPr>
        <p:spPr>
          <a:xfrm>
            <a:off x="5324758" y="4274789"/>
            <a:ext cx="1304958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/>
              <a:t>Ffwrd</a:t>
            </a:r>
            <a:r>
              <a:rPr lang="en-GB" sz="1200" b="1" dirty="0"/>
              <a:t> </a:t>
            </a:r>
            <a:r>
              <a:rPr lang="en-GB" sz="1200" b="1" dirty="0" err="1"/>
              <a:t>Waith</a:t>
            </a:r>
            <a:r>
              <a:rPr lang="en-GB" sz="1200" b="1" dirty="0"/>
              <a:t> 4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 err="1"/>
              <a:t>Gweithlu</a:t>
            </a:r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 err="1"/>
              <a:t>Cadeirydd</a:t>
            </a:r>
            <a:r>
              <a:rPr lang="en-GB" sz="1200" dirty="0"/>
              <a:t>: Y </a:t>
            </a:r>
            <a:r>
              <a:rPr lang="en-GB" sz="1200" dirty="0" err="1"/>
              <a:t>Dyrprwy</a:t>
            </a:r>
            <a:r>
              <a:rPr lang="en-GB" sz="1200" dirty="0"/>
              <a:t> </a:t>
            </a:r>
            <a:r>
              <a:rPr lang="en-GB" sz="1200" dirty="0" err="1"/>
              <a:t>Brif</a:t>
            </a:r>
            <a:r>
              <a:rPr lang="en-GB" sz="1200" dirty="0"/>
              <a:t> </a:t>
            </a:r>
            <a:r>
              <a:rPr lang="en-GB" sz="1200" dirty="0" err="1"/>
              <a:t>Swyddog</a:t>
            </a:r>
            <a:r>
              <a:rPr lang="en-GB" sz="1200" dirty="0"/>
              <a:t> </a:t>
            </a:r>
            <a:r>
              <a:rPr lang="en-GB" sz="1200" dirty="0" err="1"/>
              <a:t>Deintyddol</a:t>
            </a:r>
            <a:r>
              <a:rPr lang="en-GB" sz="1200" dirty="0"/>
              <a:t>, LC</a:t>
            </a:r>
          </a:p>
          <a:p>
            <a:pPr algn="ctr"/>
            <a:endParaRPr lang="en-GB" sz="1200" b="1" dirty="0"/>
          </a:p>
        </p:txBody>
      </p:sp>
      <p:cxnSp>
        <p:nvCxnSpPr>
          <p:cNvPr id="14" name="Elbow Connector 91">
            <a:extLst>
              <a:ext uri="{FF2B5EF4-FFF2-40B4-BE49-F238E27FC236}">
                <a16:creationId xmlns:a16="http://schemas.microsoft.com/office/drawing/2014/main" id="{B5421F9C-188C-9607-D21F-410E8D65F350}"/>
              </a:ext>
            </a:extLst>
          </p:cNvPr>
          <p:cNvCxnSpPr>
            <a:cxnSpLocks/>
          </p:cNvCxnSpPr>
          <p:nvPr/>
        </p:nvCxnSpPr>
        <p:spPr>
          <a:xfrm>
            <a:off x="6798830" y="1840493"/>
            <a:ext cx="2994509" cy="1570"/>
          </a:xfrm>
          <a:prstGeom prst="bentConnector3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8E5544A-F048-BC8D-2036-033DF817AD92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5959987" y="3608624"/>
            <a:ext cx="17250" cy="66616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10455975" y="5846340"/>
            <a:ext cx="1663928" cy="886046"/>
            <a:chOff x="10108759" y="5714760"/>
            <a:chExt cx="1663928" cy="769448"/>
          </a:xfrm>
        </p:grpSpPr>
        <p:sp>
          <p:nvSpPr>
            <p:cNvPr id="43" name="Content Placeholder 2"/>
            <p:cNvSpPr txBox="1"/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 b="1" u="sng"/>
                <a:t>ALLWEDD</a:t>
              </a:r>
              <a:r>
                <a:rPr lang="1106" sz="800" b="1" u="none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Llywodraethu ac adrodd: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Adrodd: 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  <a:defRPr b="0" i="0"/>
              </a:pPr>
              <a:r>
                <a:rPr lang="1106" sz="800"/>
                <a:t>Rhyngddibyniaeth: 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en-GB" sz="80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 cap="flat" algn="ctr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 cap="flat" algn="ctr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11044066" y="6242370"/>
              <a:ext cx="636497" cy="154457"/>
            </a:xfrm>
            <a:prstGeom prst="rect">
              <a:avLst/>
            </a:prstGeom>
            <a:noFill/>
            <a:ln w="12700" cap="flat" algn="ctr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804B61-BA47-745E-1E8A-23672470FCF3}"/>
              </a:ext>
            </a:extLst>
          </p:cNvPr>
          <p:cNvCxnSpPr>
            <a:cxnSpLocks/>
          </p:cNvCxnSpPr>
          <p:nvPr/>
        </p:nvCxnSpPr>
        <p:spPr>
          <a:xfrm flipV="1">
            <a:off x="6054892" y="1356785"/>
            <a:ext cx="0" cy="20063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B112874-069C-ACBA-3147-485B8620C023}"/>
              </a:ext>
            </a:extLst>
          </p:cNvPr>
          <p:cNvSpPr txBox="1"/>
          <p:nvPr/>
        </p:nvSpPr>
        <p:spPr>
          <a:xfrm>
            <a:off x="3373689" y="1090882"/>
            <a:ext cx="4566840" cy="26161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en-GB" sz="1100" b="1" dirty="0" err="1"/>
              <a:t>Gofal</a:t>
            </a:r>
            <a:r>
              <a:rPr lang="en-GB" sz="1100" b="1" dirty="0"/>
              <a:t> </a:t>
            </a:r>
            <a:r>
              <a:rPr lang="en-GB" sz="1100" b="1" dirty="0" err="1"/>
              <a:t>Sylfaenol</a:t>
            </a:r>
            <a:r>
              <a:rPr lang="en-GB" sz="1100" b="1" dirty="0"/>
              <a:t> a </a:t>
            </a:r>
            <a:r>
              <a:rPr lang="en-GB" sz="1100" b="1" dirty="0" err="1"/>
              <a:t>Chymunedol</a:t>
            </a:r>
            <a:r>
              <a:rPr lang="en-GB" sz="1100" b="1" dirty="0"/>
              <a:t> a </a:t>
            </a:r>
            <a:r>
              <a:rPr lang="en-GB" sz="1100" b="1" dirty="0" err="1"/>
              <a:t>Chyfarwyddwyr</a:t>
            </a:r>
            <a:r>
              <a:rPr lang="en-GB" sz="1100" b="1" dirty="0"/>
              <a:t> y </a:t>
            </a:r>
            <a:r>
              <a:rPr lang="en-GB" sz="1100" b="1" dirty="0" err="1"/>
              <a:t>Grŵp</a:t>
            </a:r>
            <a:r>
              <a:rPr lang="en-GB" sz="1100" b="1" dirty="0"/>
              <a:t> </a:t>
            </a:r>
            <a:r>
              <a:rPr lang="en-GB" sz="1100" b="1" dirty="0" err="1"/>
              <a:t>Gofal</a:t>
            </a:r>
            <a:r>
              <a:rPr lang="en-GB" sz="1100" b="1" dirty="0"/>
              <a:t> </a:t>
            </a:r>
            <a:r>
              <a:rPr lang="en-GB" sz="1100" b="1" dirty="0" err="1"/>
              <a:t>Sylfaenol</a:t>
            </a:r>
            <a:endParaRPr lang="1106" sz="1100" b="1" dirty="0"/>
          </a:p>
        </p:txBody>
      </p: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178e244-c0f0-4fb3-b293-096d258c970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A48AD6A00E774793FE3C25E54E6B7A" ma:contentTypeVersion="14" ma:contentTypeDescription="Create a new document." ma:contentTypeScope="" ma:versionID="c715b907b3ba66c2df36483a2f346ca2">
  <xsd:schema xmlns:xsd="http://www.w3.org/2001/XMLSchema" xmlns:xs="http://www.w3.org/2001/XMLSchema" xmlns:p="http://schemas.microsoft.com/office/2006/metadata/properties" xmlns:ns3="8178e244-c0f0-4fb3-b293-096d258c9704" xmlns:ns4="6f580f1f-60c0-4d64-8c43-27e666edd922" targetNamespace="http://schemas.microsoft.com/office/2006/metadata/properties" ma:root="true" ma:fieldsID="8d242f7e67ccd76b0275bdd3225ece3a" ns3:_="" ns4:_="">
    <xsd:import namespace="8178e244-c0f0-4fb3-b293-096d258c9704"/>
    <xsd:import namespace="6f580f1f-60c0-4d64-8c43-27e666edd92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78e244-c0f0-4fb3-b293-096d258c97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80f1f-60c0-4d64-8c43-27e666edd922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metadata xmlns="http://www.objective.com/ecm/document/metadata/FF3C5B18883D4E21973B57C2EEED7FD1" version="1.0.0">
  <systemFields>
    <field name="Objective-Id">
      <value order="0">A41321453</value>
    </field>
    <field name="Objective-Title">
      <value order="0">DRAFT UPDATED Dental SOG - governance and structure for reporting v0.9</value>
    </field>
    <field name="Objective-Description">
      <value order="0">Message registered by Dickenson, Andrew (HSS - Primary Care &amp; Mental Health - Dental) on 06 July 2022 09:03:50</value>
    </field>
    <field name="Objective-CreationStamp">
      <value order="0">2022-06-27T14:51:06Z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2022-09-23T07:28:54Z</value>
    </field>
    <field name="Objective-Owner">
      <value order="0">Dickenson, Andrew (HSS - Primary Care &amp; Mental Health - Dental)</value>
    </field>
    <field name="Objective-Path">
      <value order="0">Objective Global Folder:Classified Object:Dickenson, Andrew (HSS - Primary Care &amp; Mental Health - Dental):Special Folder - Dickenson, Andrew (HSS - Primary Care &amp; Mental Health - Dental):Handy - Dickenson, Andrew (HSS - Primary Care &amp; Mental Health - Dental):Contract Reform:Policy</value>
    </field>
    <field name="Objective-Parent">
      <value order="0">Policy</value>
    </field>
    <field name="Objective-State">
      <value order="0">Being Edited</value>
    </field>
    <field name="Objective-VersionId">
      <value order="0">vA80764781</value>
    </field>
    <field name="Objective-Version">
      <value order="0">1.1</value>
    </field>
    <field name="Objective-VersionNumber">
      <value order="0">2</value>
    </field>
    <field name="Objective-VersionComment">
      <value order="0"/>
    </field>
    <field name="Objective-FileNumber">
      <value order="0"/>
    </field>
    <field name="Objective-Classification">
      <value order="0">Official - Sensitive</value>
    </field>
    <field name="Objective-Caveats">
      <value order="0"/>
    </field>
  </systemFields>
  <catalogues>
    <catalogue name="Document Type Catalogue" type="type" ori="id:cA14">
      <field name="Objective-Date Acquired">
        <value order="0"/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1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26EFE4-CE0F-4897-9844-42A9BF3CEEB5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8178e244-c0f0-4fb3-b293-096d258c9704"/>
    <ds:schemaRef ds:uri="6f580f1f-60c0-4d64-8c43-27e666edd922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0C35DC-0AEE-431B-8C48-480AA9F615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78e244-c0f0-4fb3-b293-096d258c9704"/>
    <ds:schemaRef ds:uri="6f580f1f-60c0-4d64-8c43-27e666edd9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211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Natasha Hill (Public Health Wales - No. 2 Capital Quarter)</cp:lastModifiedBy>
  <cp:revision>65</cp:revision>
  <dcterms:created xsi:type="dcterms:W3CDTF">2021-11-25T14:24:20Z</dcterms:created>
  <dcterms:modified xsi:type="dcterms:W3CDTF">2025-09-08T11:29:59Z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0x010100A7A48AD6A00E774793FE3C25E54E6B7A</vt:lpwstr>
  </property>
  <property fmtid="{D5CDD505-2E9C-101B-9397-08002B2CF9AE}" pid="3" name="Objective-Id">
    <vt:lpwstr>A41321453</vt:lpwstr>
  </property>
  <property fmtid="{D5CDD505-2E9C-101B-9397-08002B2CF9AE}" pid="4" name="Objective-Title">
    <vt:lpwstr>DRAFT UPDATED Dental SOG - governance and structure for reporting v0.9</vt:lpwstr>
  </property>
  <property fmtid="{D5CDD505-2E9C-101B-9397-08002B2CF9AE}" pid="5" name="Objective-Description">
    <vt:lpwstr>Message registered by Dickenson, Andrew (HSS - Primary Care &amp; Mental Health - Dental) on 06 July 2022 09:03:50</vt:lpwstr>
  </property>
  <property fmtid="{D5CDD505-2E9C-101B-9397-08002B2CF9AE}" pid="6" name="Objective-CreationStamp">
    <vt:filetime>2022-07-06T08:05:28Z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2022-09-23T07:28:54Z</vt:filetime>
  </property>
  <property fmtid="{D5CDD505-2E9C-101B-9397-08002B2CF9AE}" pid="11" name="Objective-Owner">
    <vt:lpwstr>Dickenson, Andrew (HSS - Primary Care &amp; Mental Health - Dental)</vt:lpwstr>
  </property>
  <property fmtid="{D5CDD505-2E9C-101B-9397-08002B2CF9AE}" pid="12" name="Objective-Path">
    <vt:lpwstr>Dickenson, Andrew (HSS - Primary Care &amp; Mental Health - Dental):Special Folder - Dickenson, Andrew (HSS - Primary Care &amp; Mental Health - Dental):Handy - Dickenson, Andrew (HSS - Primary Care &amp; Mental Health - Dental):Contract Reform:Policy:</vt:lpwstr>
  </property>
  <property fmtid="{D5CDD505-2E9C-101B-9397-08002B2CF9AE}" pid="13" name="Objective-Parent">
    <vt:lpwstr>Policy</vt:lpwstr>
  </property>
  <property fmtid="{D5CDD505-2E9C-101B-9397-08002B2CF9AE}" pid="14" name="Objective-State">
    <vt:lpwstr>Being Edited</vt:lpwstr>
  </property>
  <property fmtid="{D5CDD505-2E9C-101B-9397-08002B2CF9AE}" pid="15" name="Objective-VersionId">
    <vt:lpwstr>vA80764781</vt:lpwstr>
  </property>
  <property fmtid="{D5CDD505-2E9C-101B-9397-08002B2CF9AE}" pid="16" name="Objective-Version">
    <vt:lpwstr>1.1</vt:lpwstr>
  </property>
  <property fmtid="{D5CDD505-2E9C-101B-9397-08002B2CF9AE}" pid="17" name="Objective-VersionNumber">
    <vt:r8>2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 - Sensitive]</vt:lpwstr>
  </property>
  <property fmtid="{D5CDD505-2E9C-101B-9397-08002B2CF9AE}" pid="21" name="Objective-Caveats">
    <vt:lpwstr/>
  </property>
  <property fmtid="{D5CDD505-2E9C-101B-9397-08002B2CF9AE}" pid="22" name="Objective-Date Acquired">
    <vt:lpwstr/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>Message registered by Dickenson, Andrew (HSS - Primary Care &amp; Mental Health - Dental) on 06 July 2022 09:03:50</vt:lpwstr>
  </property>
</Properties>
</file>