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FFF97"/>
    <a:srgbClr val="FFFF79"/>
    <a:srgbClr val="FBD7A7"/>
    <a:srgbClr val="E6D6F2"/>
    <a:srgbClr val="DAC2EC"/>
    <a:srgbClr val="F8BD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7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2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tags" Target="tags/tag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71253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22561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86825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94534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8685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86194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34751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98074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25240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0453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3652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8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2416" y="123861"/>
            <a:ext cx="5257736" cy="80021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b="1" u="sng" dirty="0"/>
              <a:t>Grŵp Cysoni Gofal Sylfaenol – </a:t>
            </a:r>
            <a:r>
              <a:rPr lang="1106" sz="1400" b="1" u="sng" dirty="0"/>
              <a:t>(Cyfarwyddwr Cymru Cymdeithas Ddeintyddol Prydain, Y Prif Swyddog Deintyddol a Chyfarwyddwr Gofal Sylfaenol Llywodraeth Cymru)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56042" y="4629458"/>
            <a:ext cx="2199933" cy="640720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200"/>
              <a:t>Gwerthuso – Prifysgol Bangor</a:t>
            </a:r>
          </a:p>
          <a:p>
            <a:pPr algn="ctr">
              <a:defRPr b="0" i="0"/>
            </a:pPr>
            <a:r>
              <a:rPr lang="1106" sz="1200"/>
              <a:t>Monitro – Awdurdod Gwasanaethau Busnes y GIG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99450" y="1354967"/>
            <a:ext cx="5060846" cy="1107996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b="1" dirty="0"/>
              <a:t>Grŵp Goruchwyliaeth Ddeintyddol Strategol</a:t>
            </a:r>
          </a:p>
          <a:p>
            <a:pPr algn="ctr">
              <a:defRPr b="0" i="0"/>
            </a:pPr>
            <a:r>
              <a:rPr lang="1106" sz="1200" dirty="0"/>
              <a:t>Cyd-gadeiryddion:  Alex Slade, Cyfarwyddwr Gofal Sylfaenol Llywodraeth Cymru a Julie Denley, Cyfarwyddwr Gofal Sylfaenol Bwrdd Iechyd Prifysgol Cwm Taf Morgannwg</a:t>
            </a:r>
          </a:p>
          <a:p>
            <a:pPr algn="ctr">
              <a:defRPr b="0" i="0"/>
            </a:pPr>
            <a:r>
              <a:rPr lang="1106" sz="1200" dirty="0"/>
              <a:t>Arweinydd Proffesiynol: Y Prif Swyddog Deintyddol – Andrew Dickenson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66263" y="212694"/>
            <a:ext cx="1366709" cy="640720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spAutoFit/>
          </a:bodyPr>
          <a:lstStyle/>
          <a:p>
            <a:pPr algn="ctr">
              <a:defRPr b="0" i="0"/>
            </a:pPr>
            <a:r>
              <a:rPr lang="1106" sz="1200" b="1"/>
              <a:t>Y Bwrdd Gofal Sylfaenol Cenedlaethol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60487" y="2815296"/>
            <a:ext cx="2067223" cy="457657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200" b="1"/>
              <a:t>Y Grŵp Cydlynu Rhaglenni</a:t>
            </a:r>
          </a:p>
          <a:p>
            <a:pPr algn="ctr">
              <a:defRPr b="0" i="0"/>
            </a:pPr>
            <a:r>
              <a:rPr lang="1106" sz="1200"/>
              <a:t>Cadeirydd – Treigl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0570" y="2530547"/>
            <a:ext cx="1818364" cy="1739097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200" b="1" dirty="0"/>
              <a:t>*Y Prif Swyddog Deintyddol a Changen Ddeintyddol Llywodraeth Cymru</a:t>
            </a:r>
          </a:p>
          <a:p>
            <a:pPr algn="ctr">
              <a:defRPr b="0" i="0"/>
            </a:pPr>
            <a:r>
              <a:rPr lang="1106" sz="1200" dirty="0"/>
              <a:t>Polisi deintyddol a chynllun cenedlaethol, materion cyfreithiol a rheoleiddiol a chynllunio ar gyfer diwygiadau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930345" y="1952907"/>
            <a:ext cx="856634" cy="274594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200" b="1" dirty="0"/>
              <a:t>AAGIC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06179" y="2297018"/>
            <a:ext cx="1170207" cy="640720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200" dirty="0"/>
              <a:t>Cynllunio'r Gweithlu Deintyddol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496413" y="568530"/>
            <a:ext cx="2341347" cy="1"/>
          </a:xfrm>
          <a:prstGeom prst="straightConnector1">
            <a:avLst/>
          </a:prstGeom>
          <a:ln w="12700" cap="flat" algn="ctr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121443" y="3474720"/>
            <a:ext cx="3494893" cy="5488"/>
          </a:xfrm>
          <a:prstGeom prst="line">
            <a:avLst/>
          </a:prstGeom>
          <a:ln w="25400" cap="flat" algn="ctr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38" idx="0"/>
          </p:cNvCxnSpPr>
          <p:nvPr/>
        </p:nvCxnSpPr>
        <p:spPr>
          <a:xfrm flipH="1">
            <a:off x="2891802" y="3477464"/>
            <a:ext cx="0" cy="812841"/>
          </a:xfrm>
          <a:prstGeom prst="straightConnector1">
            <a:avLst/>
          </a:prstGeom>
          <a:ln w="25400" cap="flat" algn="ctr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cxnSpLocks/>
          </p:cNvCxnSpPr>
          <p:nvPr/>
        </p:nvCxnSpPr>
        <p:spPr>
          <a:xfrm flipV="1">
            <a:off x="5715088" y="931178"/>
            <a:ext cx="0" cy="423789"/>
          </a:xfrm>
          <a:prstGeom prst="straightConnector1">
            <a:avLst/>
          </a:prstGeom>
          <a:ln w="25400" cap="flat" algn="ctr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5413571" y="4107493"/>
            <a:ext cx="2793553" cy="266873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 algn="ctr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1106" sz="1200" b="1" dirty="0">
                <a:solidFill>
                  <a:schemeClr val="tx1"/>
                </a:solidFill>
              </a:rPr>
              <a:t>Meysydd gwaith perthnasol eraill, gan gynnwys, ymhlith pethau eraill:</a:t>
            </a:r>
          </a:p>
          <a:p>
            <a:pPr algn="ctr">
              <a:defRPr b="0" i="0"/>
            </a:pPr>
            <a:r>
              <a:rPr lang="1106" sz="1100" dirty="0">
                <a:solidFill>
                  <a:schemeClr val="tx1"/>
                </a:solidFill>
              </a:rPr>
              <a:t>Prosiect Arloesi Cyswllt, Lleoliadau Clinigol, Cyfadran Cymru Gyfan ar gyfer Gweithwyr Proffesiynol Gofal Deintyddol, unrhyw brosiectau Gwasanaethau Deintyddol Cyffredinol mewn byrddau iechyd, D2S, E-atgyfeirio, Epidemioleg</a:t>
            </a:r>
          </a:p>
        </p:txBody>
      </p:sp>
      <p:cxnSp>
        <p:nvCxnSpPr>
          <p:cNvPr id="111" name="Straight Arrow Connector 110"/>
          <p:cNvCxnSpPr/>
          <p:nvPr/>
        </p:nvCxnSpPr>
        <p:spPr>
          <a:xfrm flipH="1" flipV="1">
            <a:off x="6921775" y="3333855"/>
            <a:ext cx="0" cy="794041"/>
          </a:xfrm>
          <a:prstGeom prst="straightConnector1">
            <a:avLst/>
          </a:prstGeom>
          <a:ln w="12700" cap="flat" algn="ctr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cxnSpLocks/>
            <a:stCxn id="5" idx="0"/>
          </p:cNvCxnSpPr>
          <p:nvPr/>
        </p:nvCxnSpPr>
        <p:spPr>
          <a:xfrm flipV="1">
            <a:off x="9356009" y="4269644"/>
            <a:ext cx="0" cy="359814"/>
          </a:xfrm>
          <a:prstGeom prst="straightConnector1">
            <a:avLst/>
          </a:prstGeom>
          <a:ln w="12700" cap="flat" algn="ctr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flipV="1">
            <a:off x="3397136" y="3045742"/>
            <a:ext cx="1769646" cy="7749"/>
          </a:xfrm>
          <a:prstGeom prst="straightConnector1">
            <a:avLst/>
          </a:prstGeom>
          <a:ln w="12700" cap="flat" algn="ctr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55392" y="3784958"/>
            <a:ext cx="5382072" cy="1010695"/>
          </a:xfrm>
          <a:prstGeom prst="rect">
            <a:avLst/>
          </a:prstGeom>
          <a:noFill/>
          <a:ln w="12700" cap="flat" algn="ctr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31437" y="4274789"/>
            <a:ext cx="1380012" cy="1739097"/>
          </a:xfrm>
          <a:prstGeom prst="rect">
            <a:avLst/>
          </a:prstGeom>
          <a:solidFill>
            <a:srgbClr val="FBD7A7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200"/>
          </a:p>
          <a:p>
            <a:pPr algn="ctr">
              <a:defRPr b="0" i="0"/>
            </a:pPr>
            <a:r>
              <a:rPr lang="1106" sz="1200" b="1"/>
              <a:t>Ffrwd waith 1</a:t>
            </a:r>
          </a:p>
          <a:p>
            <a:pPr algn="ctr">
              <a:defRPr b="0" i="0"/>
            </a:pPr>
            <a:r>
              <a:rPr lang="1106" sz="1200"/>
              <a:t>Cyllid</a:t>
            </a:r>
          </a:p>
          <a:p>
            <a:pPr algn="ctr">
              <a:defRPr b="0" i="0"/>
            </a:pPr>
            <a:r>
              <a:rPr lang="1106" sz="1200"/>
              <a:t>Cadeirydd – Y Dirprwy Brif Swyddog Deintyddol, Warren Tolley</a:t>
            </a:r>
          </a:p>
          <a:p>
            <a:pPr algn="ctr"/>
            <a:endParaRPr lang="en-GB" sz="1200"/>
          </a:p>
        </p:txBody>
      </p:sp>
      <p:sp>
        <p:nvSpPr>
          <p:cNvPr id="38" name="TextBox 37"/>
          <p:cNvSpPr txBox="1"/>
          <p:nvPr/>
        </p:nvSpPr>
        <p:spPr>
          <a:xfrm>
            <a:off x="2208448" y="4290305"/>
            <a:ext cx="1366710" cy="1556035"/>
          </a:xfrm>
          <a:prstGeom prst="rect">
            <a:avLst/>
          </a:prstGeom>
          <a:solidFill>
            <a:srgbClr val="E6D6F2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200" b="1"/>
              <a:t>Ffrwd waith 2</a:t>
            </a:r>
          </a:p>
          <a:p>
            <a:pPr algn="ctr">
              <a:defRPr b="0" i="0"/>
            </a:pPr>
            <a:r>
              <a:rPr lang="1106" sz="1200"/>
              <a:t>Llwybrau Gofal, Ansawdd, Angen a Mesurau Mynediad</a:t>
            </a:r>
          </a:p>
          <a:p>
            <a:pPr algn="ctr">
              <a:defRPr b="0" i="0"/>
            </a:pPr>
            <a:r>
              <a:rPr lang="1106" sz="1200"/>
              <a:t>Cadeirydd -</a:t>
            </a:r>
          </a:p>
          <a:p>
            <a:pPr algn="ctr">
              <a:defRPr b="0" i="0"/>
            </a:pPr>
            <a:r>
              <a:rPr lang="1106" sz="1200"/>
              <a:t>Yr Athro Paul Brocklehurst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32981" y="4290305"/>
            <a:ext cx="1366710" cy="1739098"/>
          </a:xfrm>
          <a:prstGeom prst="rect">
            <a:avLst/>
          </a:prstGeom>
          <a:solidFill>
            <a:srgbClr val="FFFF9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200" b="1" dirty="0"/>
              <a:t>Ffrwd waith 3</a:t>
            </a:r>
          </a:p>
          <a:p>
            <a:pPr algn="ctr">
              <a:defRPr b="0" i="0"/>
            </a:pPr>
            <a:r>
              <a:rPr lang="1106" sz="1200" dirty="0"/>
              <a:t>Grŵp Ymgysylltu â Rhanddeiliaid</a:t>
            </a:r>
          </a:p>
          <a:p>
            <a:pPr algn="ctr">
              <a:defRPr b="0" i="0"/>
            </a:pPr>
            <a:r>
              <a:rPr lang="1106" sz="1200" dirty="0"/>
              <a:t>Cadeirydd – Ymgynghorydd Iechyd Deintyddol Cyhoeddus Iechyd Cyhoeddus Cymru </a:t>
            </a:r>
          </a:p>
          <a:p>
            <a:pPr algn="ctr">
              <a:defRPr b="0" i="0"/>
            </a:pPr>
            <a:r>
              <a:rPr lang="1106" sz="1200" dirty="0"/>
              <a:t>Anup Karki</a:t>
            </a:r>
          </a:p>
        </p:txBody>
      </p:sp>
      <p:cxnSp>
        <p:nvCxnSpPr>
          <p:cNvPr id="73" name="Straight Arrow Connector 72"/>
          <p:cNvCxnSpPr>
            <a:cxnSpLocks/>
          </p:cNvCxnSpPr>
          <p:nvPr/>
        </p:nvCxnSpPr>
        <p:spPr>
          <a:xfrm flipV="1">
            <a:off x="3373689" y="2462963"/>
            <a:ext cx="0" cy="996908"/>
          </a:xfrm>
          <a:prstGeom prst="straightConnector1">
            <a:avLst/>
          </a:prstGeom>
          <a:ln w="25400" cap="flat" algn="ctr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endCxn id="37" idx="0"/>
          </p:cNvCxnSpPr>
          <p:nvPr/>
        </p:nvCxnSpPr>
        <p:spPr>
          <a:xfrm flipH="1">
            <a:off x="1121443" y="3474720"/>
            <a:ext cx="0" cy="800069"/>
          </a:xfrm>
          <a:prstGeom prst="straightConnector1">
            <a:avLst/>
          </a:prstGeom>
          <a:ln w="25400" cap="flat" algn="ctr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40" idx="0"/>
          </p:cNvCxnSpPr>
          <p:nvPr/>
        </p:nvCxnSpPr>
        <p:spPr>
          <a:xfrm flipH="1">
            <a:off x="4616336" y="3477464"/>
            <a:ext cx="0" cy="812841"/>
          </a:xfrm>
          <a:prstGeom prst="straightConnector1">
            <a:avLst/>
          </a:prstGeom>
          <a:ln w="25400" cap="flat" algn="ctr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10455975" y="5846340"/>
            <a:ext cx="1663928" cy="886046"/>
            <a:chOff x="10108759" y="5714760"/>
            <a:chExt cx="1663928" cy="769448"/>
          </a:xfrm>
        </p:grpSpPr>
        <p:sp>
          <p:nvSpPr>
            <p:cNvPr id="31" name="Content Placeholder 2"/>
            <p:cNvSpPr txBox="1"/>
            <p:nvPr/>
          </p:nvSpPr>
          <p:spPr>
            <a:xfrm>
              <a:off x="10108759" y="5714760"/>
              <a:ext cx="1663928" cy="7694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600"/>
                </a:spcBef>
                <a:defRPr b="0" i="0"/>
              </a:pPr>
              <a:r>
                <a:rPr lang="1106" sz="800" b="1" u="sng"/>
                <a:t>ALLWEDD</a:t>
              </a:r>
              <a:r>
                <a:rPr lang="1106" sz="800" b="1" u="none"/>
                <a:t>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  <a:defRPr b="0" i="0"/>
              </a:pPr>
              <a:r>
                <a:rPr lang="1106" sz="800"/>
                <a:t>Llywodraethu ac adrodd: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  <a:defRPr b="0" i="0"/>
              </a:pPr>
              <a:r>
                <a:rPr lang="1106" sz="800"/>
                <a:t>Adrodd: 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  <a:defRPr b="0" i="0"/>
              </a:pPr>
              <a:r>
                <a:rPr lang="1106" sz="800"/>
                <a:t>Rhyngddibyniaeth: 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</a:pPr>
              <a:endParaRPr lang="en-GB" sz="80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11455006" y="5873037"/>
              <a:ext cx="101" cy="262868"/>
            </a:xfrm>
            <a:prstGeom prst="straightConnector1">
              <a:avLst/>
            </a:prstGeom>
            <a:ln w="25400" cap="flat" algn="ctr">
              <a:solidFill>
                <a:srgbClr val="C0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10674122" y="6151841"/>
              <a:ext cx="561570" cy="3149"/>
            </a:xfrm>
            <a:prstGeom prst="straightConnector1">
              <a:avLst/>
            </a:prstGeom>
            <a:ln w="12700" cap="flat" algn="ctr">
              <a:solidFill>
                <a:srgbClr val="5B9BD5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11044066" y="6242370"/>
              <a:ext cx="636497" cy="154457"/>
            </a:xfrm>
            <a:prstGeom prst="rect">
              <a:avLst/>
            </a:prstGeom>
            <a:noFill/>
            <a:ln w="12700" cap="flat" algn="ctr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6" name="Straight Arrow Connector 35"/>
          <p:cNvCxnSpPr/>
          <p:nvPr/>
        </p:nvCxnSpPr>
        <p:spPr>
          <a:xfrm>
            <a:off x="6763825" y="2098118"/>
            <a:ext cx="4167376" cy="0"/>
          </a:xfrm>
          <a:prstGeom prst="straightConnector1">
            <a:avLst/>
          </a:prstGeom>
          <a:ln w="12700" cap="flat" algn="ctr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</p:cNvCxnSpPr>
          <p:nvPr/>
        </p:nvCxnSpPr>
        <p:spPr>
          <a:xfrm flipV="1">
            <a:off x="6067425" y="2462963"/>
            <a:ext cx="0" cy="352333"/>
          </a:xfrm>
          <a:prstGeom prst="straightConnector1">
            <a:avLst/>
          </a:prstGeom>
          <a:ln w="25400" cap="flat" algn="ctr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  <a:stCxn id="39" idx="0"/>
            <a:endCxn id="8" idx="2"/>
          </p:cNvCxnSpPr>
          <p:nvPr/>
        </p:nvCxnSpPr>
        <p:spPr>
          <a:xfrm flipV="1">
            <a:off x="10549618" y="853414"/>
            <a:ext cx="0" cy="242656"/>
          </a:xfrm>
          <a:prstGeom prst="straightConnector1">
            <a:avLst/>
          </a:prstGeom>
          <a:ln w="25400" cap="flat" algn="ctr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866263" y="1096070"/>
            <a:ext cx="1366709" cy="640720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106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uLnTx/>
                <a:uFillTx/>
                <a:ea typeface="+mn-ea"/>
                <a:cs typeface="Arial" panose="020B0604020202020204" pitchFamily="34" charset="0"/>
              </a:rPr>
              <a:t>Rhaglen Strategol ar gyfer Gofal Sylfaenol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0047117" y="2735226"/>
            <a:ext cx="759647" cy="1"/>
          </a:xfrm>
          <a:prstGeom prst="straightConnector1">
            <a:avLst/>
          </a:prstGeom>
          <a:ln w="12700" cap="flat" algn="ctr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695693F-0C65-49B3-8292-373C2AF77A04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7227710" y="3044125"/>
            <a:ext cx="1002860" cy="0"/>
          </a:xfrm>
          <a:prstGeom prst="straightConnector1">
            <a:avLst/>
          </a:prstGeom>
          <a:ln w="12700" cap="flat" algn="ctr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02CDA23-E87F-434B-AF4B-E6318B063A24}"/>
              </a:ext>
            </a:extLst>
          </p:cNvPr>
          <p:cNvSpPr txBox="1"/>
          <p:nvPr/>
        </p:nvSpPr>
        <p:spPr>
          <a:xfrm>
            <a:off x="10806764" y="3182992"/>
            <a:ext cx="1169038" cy="1092607"/>
          </a:xfrm>
          <a:prstGeom prst="rect">
            <a:avLst/>
          </a:prstGeom>
          <a:solidFill>
            <a:srgbClr val="92D050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1106" sz="1200" b="1" dirty="0"/>
              <a:t>Ffrwd waith </a:t>
            </a:r>
            <a:r>
              <a:rPr lang="en-GB" sz="1200" b="1" dirty="0"/>
              <a:t>4</a:t>
            </a:r>
          </a:p>
          <a:p>
            <a:pPr algn="ctr"/>
            <a:r>
              <a:rPr lang="en-GB" sz="1200" b="0" i="0" dirty="0">
                <a:solidFill>
                  <a:srgbClr val="242424"/>
                </a:solidFill>
                <a:effectLst/>
                <a:latin typeface="-apple-system"/>
              </a:rPr>
              <a:t>Grwp Cyfeirio Arbenigol</a:t>
            </a:r>
          </a:p>
          <a:p>
            <a:pPr algn="ctr"/>
            <a:r>
              <a:rPr lang="1106" sz="1200" dirty="0"/>
              <a:t>Cadeirydd</a:t>
            </a:r>
            <a:r>
              <a:rPr lang="en-GB" sz="1200" dirty="0"/>
              <a:t> – Russell Gidney</a:t>
            </a:r>
          </a:p>
          <a:p>
            <a:pPr algn="ctr"/>
            <a:endParaRPr lang="en-GB" sz="500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D7AFAAA-6C7A-4829-87BB-A6DF152C9F74}"/>
              </a:ext>
            </a:extLst>
          </p:cNvPr>
          <p:cNvCxnSpPr>
            <a:cxnSpLocks/>
          </p:cNvCxnSpPr>
          <p:nvPr/>
        </p:nvCxnSpPr>
        <p:spPr>
          <a:xfrm>
            <a:off x="10047117" y="3500304"/>
            <a:ext cx="759062" cy="0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70052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4.10.24"/>
  <p:tag name="AS_TITLE" val="Aspose.Slides for .NET 4.0 Client Profile"/>
  <p:tag name="AS_VERSION" val="14.8.1.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E6E60497C4680C5AB25B02F4E10" ma:contentTypeVersion="14" ma:contentTypeDescription="Create a new document." ma:contentTypeScope="" ma:versionID="f6f5cc3d46bbbb1d94bf65e84aee13aa">
  <xsd:schema xmlns:xsd="http://www.w3.org/2001/XMLSchema" xmlns:xs="http://www.w3.org/2001/XMLSchema" xmlns:p="http://schemas.microsoft.com/office/2006/metadata/properties" xmlns:ns3="7eb3d039-33b6-4495-9bc2-698ff4d5488a" xmlns:ns4="c9a6731c-53d6-464c-b253-c810b90fd6a8" targetNamespace="http://schemas.microsoft.com/office/2006/metadata/properties" ma:root="true" ma:fieldsID="ca94965153d49e07692d01a7e59419b4" ns3:_="" ns4:_="">
    <xsd:import namespace="7eb3d039-33b6-4495-9bc2-698ff4d5488a"/>
    <xsd:import namespace="c9a6731c-53d6-464c-b253-c810b90fd6a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3d039-33b6-4495-9bc2-698ff4d5488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6731c-53d6-464c-b253-c810b90fd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547003-0916-4ED4-82A1-B99EBD0217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26EFE4-CE0F-4897-9844-42A9BF3CEEB5}">
  <ds:schemaRefs>
    <ds:schemaRef ds:uri="7eb3d039-33b6-4495-9bc2-698ff4d5488a"/>
    <ds:schemaRef ds:uri="http://purl.org/dc/elements/1.1/"/>
    <ds:schemaRef ds:uri="http://schemas.microsoft.com/office/2006/documentManagement/types"/>
    <ds:schemaRef ds:uri="c9a6731c-53d6-464c-b253-c810b90fd6a8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CC44F03-230E-40AE-85BF-EC96FD189B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b3d039-33b6-4495-9bc2-698ff4d5488a"/>
    <ds:schemaRef ds:uri="c9a6731c-53d6-464c-b253-c810b90fd6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</TotalTime>
  <Words>231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-apple-system</vt:lpstr>
      <vt:lpstr>Arial</vt:lpstr>
      <vt:lpstr>Calibri</vt:lpstr>
      <vt:lpstr>Calibri Light</vt:lpstr>
      <vt:lpstr>Office Theme</vt:lpstr>
      <vt:lpstr>PowerPoint Presentation</vt:lpstr>
    </vt:vector>
  </TitlesOfParts>
  <Manager/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Eyre (Public Health Wales - No. 2 Capital Quarter)</dc:creator>
  <cp:lastModifiedBy>Kate Eyre (Public Health Wales - No. 2 Capital Quarter)</cp:lastModifiedBy>
  <cp:revision>59</cp:revision>
  <dcterms:created xsi:type="dcterms:W3CDTF">2021-11-25T14:24:20Z</dcterms:created>
  <dcterms:modified xsi:type="dcterms:W3CDTF">2022-11-22T11:53:12Z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0x010100FE862E6E60497C4680C5AB25B02F4E10</vt:lpwstr>
  </property>
</Properties>
</file>