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12801600" cy="9601200" type="A3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39" d="100"/>
          <a:sy n="39" d="100"/>
        </p:scale>
        <p:origin x="142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7.jpe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hyperlink" Target="mailto:SPCC@wales.nhs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B2E41E1-8718-EA42-8482-0CAA6A0E2DCF}"/>
              </a:ext>
            </a:extLst>
          </p:cNvPr>
          <p:cNvSpPr/>
          <p:nvPr/>
        </p:nvSpPr>
        <p:spPr>
          <a:xfrm>
            <a:off x="404849" y="1510436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8FEA5-5393-8540-B680-C8B19B64FE05}"/>
              </a:ext>
            </a:extLst>
          </p:cNvPr>
          <p:cNvSpPr txBox="1"/>
          <p:nvPr/>
        </p:nvSpPr>
        <p:spPr>
          <a:xfrm>
            <a:off x="1413756" y="1604236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Fframwaith Datblygu Clwstwr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437290-B1AA-A44E-B90E-C1EA5E39086B}"/>
              </a:ext>
            </a:extLst>
          </p:cNvPr>
          <p:cNvSpPr txBox="1"/>
          <p:nvPr/>
        </p:nvSpPr>
        <p:spPr>
          <a:xfrm>
            <a:off x="1397312" y="1942075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FfDC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yn nodi safonau a meini prawf aeddfedrwydd a ddisgwylir ar gyfer dangos cynnydd gweithredu; mae'n nodi gofynion tystiolaeth </a:t>
            </a:r>
          </a:p>
        </p:txBody>
      </p:sp>
      <p:pic>
        <p:nvPicPr>
          <p:cNvPr id="7" name="Graphic 6" descr="Table with solid fill">
            <a:extLst>
              <a:ext uri="{FF2B5EF4-FFF2-40B4-BE49-F238E27FC236}">
                <a16:creationId xmlns:a16="http://schemas.microsoft.com/office/drawing/2014/main" id="{B6186A3C-8407-8446-8C29-5A98AF91B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99356" y="1732686"/>
            <a:ext cx="914400" cy="9144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E67529B-89B2-F343-B3EF-4C217025116E}"/>
              </a:ext>
            </a:extLst>
          </p:cNvPr>
          <p:cNvSpPr/>
          <p:nvPr/>
        </p:nvSpPr>
        <p:spPr>
          <a:xfrm>
            <a:off x="405254" y="3119349"/>
            <a:ext cx="4844145" cy="14333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22DD5-ADE6-7C41-9ABF-CE399F52B5AB}"/>
              </a:ext>
            </a:extLst>
          </p:cNvPr>
          <p:cNvSpPr txBox="1"/>
          <p:nvPr/>
        </p:nvSpPr>
        <p:spPr>
          <a:xfrm>
            <a:off x="1414161" y="3158720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Clwstwr 360 Adolygiad Cymheiriaid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CC8C8-5D36-9D47-B632-30D5D6F69031}"/>
              </a:ext>
            </a:extLst>
          </p:cNvPr>
          <p:cNvSpPr txBox="1"/>
          <p:nvPr/>
        </p:nvSpPr>
        <p:spPr>
          <a:xfrm>
            <a:off x="1397717" y="3455507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broses 360 yn disgrifio sut y bydd clystyrau a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GCCCau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yn cymryd rhan mewn arfarniad datblygiadol a arweinir gan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FfDC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, a arweinir gan gymheiriaid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unwaith fesul cylch CTCI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CB9738C-1860-984D-A436-A8034FDCA377}"/>
              </a:ext>
            </a:extLst>
          </p:cNvPr>
          <p:cNvSpPr/>
          <p:nvPr/>
        </p:nvSpPr>
        <p:spPr>
          <a:xfrm>
            <a:off x="404849" y="47282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19FBD-D07D-544C-B09D-46351285A1F7}"/>
              </a:ext>
            </a:extLst>
          </p:cNvPr>
          <p:cNvSpPr txBox="1"/>
          <p:nvPr/>
        </p:nvSpPr>
        <p:spPr>
          <a:xfrm>
            <a:off x="1421622" y="4774140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Offeryn </a:t>
            </a:r>
            <a:r>
              <a:rPr lang="cy-GB" sz="18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Hunanfyfyrio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09194-05E5-3B4F-8147-02B200FA6287}"/>
              </a:ext>
            </a:extLst>
          </p:cNvPr>
          <p:cNvSpPr txBox="1"/>
          <p:nvPr/>
        </p:nvSpPr>
        <p:spPr>
          <a:xfrm>
            <a:off x="1397312" y="5175138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OHF yn holiadur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blynyddol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yn gofyn i glystyrau beth aeth yn dda, yn llai da neu y gellid ei wneud yn wahanol mewn perthynas â'r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FfDC</a:t>
            </a:r>
            <a:endParaRPr lang="cy-GB" sz="1400" b="0" i="0" strike="noStrike" cap="none" spc="0" baseline="0" dirty="0">
              <a:solidFill>
                <a:srgbClr val="000000"/>
              </a:solidFill>
              <a:effectLst/>
              <a:latin typeface="Calibri"/>
              <a:ea typeface="Calibri"/>
              <a:cs typeface="Calibri"/>
            </a:endParaRPr>
          </a:p>
          <a:p>
            <a:endParaRPr lang="en-GB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3C61D8-B3E1-5F4B-9F33-B9E438431A7E}"/>
              </a:ext>
            </a:extLst>
          </p:cNvPr>
          <p:cNvSpPr/>
          <p:nvPr/>
        </p:nvSpPr>
        <p:spPr>
          <a:xfrm>
            <a:off x="404849" y="6309413"/>
            <a:ext cx="4844145" cy="14541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25BA62-E453-F943-A352-EB3BF11F8AF1}"/>
              </a:ext>
            </a:extLst>
          </p:cNvPr>
          <p:cNvSpPr txBox="1"/>
          <p:nvPr/>
        </p:nvSpPr>
        <p:spPr>
          <a:xfrm>
            <a:off x="1366907" y="6260416"/>
            <a:ext cx="3619336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Dangosfwrdd</a:t>
            </a:r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Dangosyddion Allweddol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76970-BA99-F642-AC22-AF1C9BCE74C5}"/>
              </a:ext>
            </a:extLst>
          </p:cNvPr>
          <p:cNvSpPr txBox="1"/>
          <p:nvPr/>
        </p:nvSpPr>
        <p:spPr>
          <a:xfrm>
            <a:off x="1397312" y="6827533"/>
            <a:ext cx="3635783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DDA yn deilsen ar-lein </a:t>
            </a:r>
            <a:r>
              <a:rPr lang="cy-GB" sz="14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fyw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ar y Porth Gwybodaeth Gofal Sylfaenol ar gyfer adrodd am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fetrigau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o amgylch </a:t>
            </a:r>
            <a:r>
              <a:rPr lang="cy-GB" sz="1400" b="0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, DCC a chanlyniadau gofal sylfaenol eraill</a:t>
            </a:r>
          </a:p>
          <a:p>
            <a:endParaRPr lang="en-GB" sz="1400" dirty="0"/>
          </a:p>
        </p:txBody>
      </p:sp>
      <p:pic>
        <p:nvPicPr>
          <p:cNvPr id="21" name="Graphic 20" descr="Compass with solid fill">
            <a:extLst>
              <a:ext uri="{FF2B5EF4-FFF2-40B4-BE49-F238E27FC236}">
                <a16:creationId xmlns:a16="http://schemas.microsoft.com/office/drawing/2014/main" id="{79642385-1895-EF4A-B8B7-3298D9924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2507" y="3341600"/>
            <a:ext cx="914400" cy="914400"/>
          </a:xfrm>
          <a:prstGeom prst="rect">
            <a:avLst/>
          </a:prstGeom>
        </p:spPr>
      </p:pic>
      <p:pic>
        <p:nvPicPr>
          <p:cNvPr id="23" name="Graphic 22" descr="Gauge with solid fill">
            <a:extLst>
              <a:ext uri="{FF2B5EF4-FFF2-40B4-BE49-F238E27FC236}">
                <a16:creationId xmlns:a16="http://schemas.microsoft.com/office/drawing/2014/main" id="{565E7623-98B9-9D40-9756-59E09A47B5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82909" y="6531664"/>
            <a:ext cx="914400" cy="914400"/>
          </a:xfrm>
          <a:prstGeom prst="rect">
            <a:avLst/>
          </a:prstGeom>
        </p:spPr>
      </p:pic>
      <p:pic>
        <p:nvPicPr>
          <p:cNvPr id="25" name="Graphic 24" descr="Reflection with solid fill">
            <a:extLst>
              <a:ext uri="{FF2B5EF4-FFF2-40B4-BE49-F238E27FC236}">
                <a16:creationId xmlns:a16="http://schemas.microsoft.com/office/drawing/2014/main" id="{AC9F9787-662F-2443-B082-CFEBA478B4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9356" y="4950514"/>
            <a:ext cx="914400" cy="9144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963427D-3BE5-9443-A7F2-3019F9011EE4}"/>
              </a:ext>
            </a:extLst>
          </p:cNvPr>
          <p:cNvSpPr/>
          <p:nvPr/>
        </p:nvSpPr>
        <p:spPr>
          <a:xfrm>
            <a:off x="404849" y="78905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D2EC59-8BB9-C148-BCA3-B4AB7D7A6EBA}"/>
              </a:ext>
            </a:extLst>
          </p:cNvPr>
          <p:cNvSpPr txBox="1"/>
          <p:nvPr/>
        </p:nvSpPr>
        <p:spPr>
          <a:xfrm>
            <a:off x="1413754" y="7946596"/>
            <a:ext cx="361933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Pethau cyraeddadwy eraill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A1EB0A-6C3E-B547-921A-699396735A2A}"/>
              </a:ext>
            </a:extLst>
          </p:cNvPr>
          <p:cNvSpPr txBox="1"/>
          <p:nvPr/>
        </p:nvSpPr>
        <p:spPr>
          <a:xfrm>
            <a:off x="1397310" y="8368388"/>
            <a:ext cx="3635783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Mae'r rhain yn cynnwys cynllun monitro a gwerthuso; adroddiad cynnydd gweithredu cenedlaethol (blynyddol) a gwerthusiad diweddbwynt</a:t>
            </a:r>
          </a:p>
        </p:txBody>
      </p:sp>
      <p:pic>
        <p:nvPicPr>
          <p:cNvPr id="31" name="Graphic 30" descr="Miscellaneous with solid fill">
            <a:extLst>
              <a:ext uri="{FF2B5EF4-FFF2-40B4-BE49-F238E27FC236}">
                <a16:creationId xmlns:a16="http://schemas.microsoft.com/office/drawing/2014/main" id="{E069E731-A5E8-D14E-8C57-38A8F76B28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99354" y="8112814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F6DAAF5-D13B-0844-9081-1BF714E7A109}"/>
              </a:ext>
            </a:extLst>
          </p:cNvPr>
          <p:cNvSpPr txBox="1"/>
          <p:nvPr/>
        </p:nvSpPr>
        <p:spPr>
          <a:xfrm>
            <a:off x="326789" y="392152"/>
            <a:ext cx="12069962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MONITRO A GWERTHUSO </a:t>
            </a:r>
            <a:r>
              <a:rPr lang="cy-GB" sz="2800" b="1" i="0" strike="noStrike" cap="none" spc="0" baseline="0" dirty="0" err="1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MGSiG</a:t>
            </a:r>
            <a:r>
              <a:rPr lang="cy-GB" sz="2800" b="1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/DCC: AMLINELLIAD O'R DULL DRAFFT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755-7428-C94B-8220-48281C72037A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cyfres o ddulliau yn darparu mesurau meintiol a naratif ansoddol ar gynnydd gweithredu ledled Cymru 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1BCE70A-8AFD-3A4C-A78D-9D1C24CEA802}"/>
              </a:ext>
            </a:extLst>
          </p:cNvPr>
          <p:cNvSpPr/>
          <p:nvPr/>
        </p:nvSpPr>
        <p:spPr>
          <a:xfrm>
            <a:off x="5530302" y="1510436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2016EEF-A399-FF41-864F-B493DDC893B7}"/>
              </a:ext>
            </a:extLst>
          </p:cNvPr>
          <p:cNvSpPr/>
          <p:nvPr/>
        </p:nvSpPr>
        <p:spPr>
          <a:xfrm>
            <a:off x="5530302" y="7088462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7EA8424-A6E0-9647-AE53-742C539D2490}"/>
              </a:ext>
            </a:extLst>
          </p:cNvPr>
          <p:cNvSpPr/>
          <p:nvPr/>
        </p:nvSpPr>
        <p:spPr>
          <a:xfrm>
            <a:off x="5530302" y="1627554"/>
            <a:ext cx="6866449" cy="6618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Graphic 40" descr="Questions with solid fill">
            <a:extLst>
              <a:ext uri="{FF2B5EF4-FFF2-40B4-BE49-F238E27FC236}">
                <a16:creationId xmlns:a16="http://schemas.microsoft.com/office/drawing/2014/main" id="{9492D5FA-E4CC-5F44-9F31-EF7DBBE2C6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609534" y="1732686"/>
            <a:ext cx="914400" cy="9144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AEA27AB-3252-6247-994F-1B1E2C79D68A}"/>
              </a:ext>
            </a:extLst>
          </p:cNvPr>
          <p:cNvSpPr txBox="1"/>
          <p:nvPr/>
        </p:nvSpPr>
        <p:spPr>
          <a:xfrm>
            <a:off x="6563944" y="1622705"/>
            <a:ext cx="553180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Gofyn am eich barn ar y dull gweithredu arfaethedig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825D42-3FD9-F942-B720-D33FC85B8336}"/>
              </a:ext>
            </a:extLst>
          </p:cNvPr>
          <p:cNvSpPr txBox="1"/>
          <p:nvPr/>
        </p:nvSpPr>
        <p:spPr>
          <a:xfrm>
            <a:off x="6547501" y="2023706"/>
            <a:ext cx="5548247" cy="6705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C1: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rhyddhau monitro drafft chynllun gwerthuso ar gyfer adolygu rhanddeiliaid.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ystyriaethau allweddol yr hoffech i hyn eu hystyried? </a:t>
            </a:r>
          </a:p>
          <a:p>
            <a:endParaRPr lang="en-GB" sz="1400"/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C2: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Rydym yn cynnig ffocws cychwynnol ar dreialu'r elfen adolygu gan gymheiriaid 360.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ydych yn rhagweld unrhyw heriau o ran cymryd rhan unwaith fesul cylch CTCI mewn proses sy'n cynnwys cymheiriaid allanol (clwstwr, bwrdd iechyd, BPRh)? </a:t>
            </a:r>
          </a:p>
          <a:p>
            <a:endParaRPr lang="en-GB" sz="1400"/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C3: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 y Fframwaith Datblygu Clwstwr yn diffinio'r safon ar gyfer pob canlyniad, gan gynnwys unrhyw feini prawf aeddfedrwydd (sylfaen; datblygu; aeddfed), y bydd clystyrau'n cyflwyno tystiolaeth yn eu herbyn.  Bydd y panel 360 yn dewis is-set o safonau/tystiolaeth fel ffocws ar gyfer trafodaeth panel. 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yw hyn yn ddull pragmatig? </a:t>
            </a:r>
          </a:p>
          <a:p>
            <a:endParaRPr lang="en-GB" sz="1400"/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C4: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Mae tair set o bartïon sydd â diddordeb yn y broses 360, ac un ohonynt yw'r clwstwr sy'n cael ei adolygu.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Unrhyw syniadau ynghylch pa rôl(rolau) a allai gynrychioli'r clwstwr orau?</a:t>
            </a:r>
            <a:endParaRPr lang="en-GB" sz="1400" i="1"/>
          </a:p>
          <a:p>
            <a:endParaRPr lang="en-GB" sz="1400"/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C5: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 paneli'n cael eu cyfansoddi gan gymheiriaid y tu allan i'r clwstwr sy'n cael eu hadolygu. 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Pa fath o rolau/swyddi y dylid eu cynrychioli, a phwy ddylai gadeirio'r panel? </a:t>
            </a:r>
          </a:p>
          <a:p>
            <a:endParaRPr lang="en-GB" sz="1400" i="1"/>
          </a:p>
          <a:p>
            <a:r>
              <a:rPr lang="cy-GB" sz="14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C6: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Byddai'r panel 360 yn darparu llythyrau canlyniadau a gaiff eu derbyn gan Brif Weithredwyr BILl/BPRh, a fyddai'n ymateb i'r panel a'u clystyrau sy'n cymryd rhan. 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fydd hyn yn cau'r ddolen adborth i helpu i ysgogi adnoddau/cymorth rhanbarthol ar gyfer materion a godwyd yn ystod y broses? </a:t>
            </a:r>
            <a:endParaRPr lang="en-GB" sz="1400" i="1"/>
          </a:p>
          <a:p>
            <a:endParaRPr lang="en-GB" sz="1400"/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Rhowch eich adborth i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  <a:hlinkClick r:id="rId14" history="0"/>
              </a:rPr>
              <a:t>SPCC@wales.nhs.uk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.  Diolch.</a:t>
            </a:r>
          </a:p>
          <a:p>
            <a:endParaRPr lang="en-GB" sz="140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809BE30-D62A-2641-88A1-C08D8DBBCF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54446" y="8703046"/>
            <a:ext cx="2920365" cy="64833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ED32EB-9D51-8A48-A28A-E8EBC572236B}"/>
              </a:ext>
            </a:extLst>
          </p:cNvPr>
          <p:cNvSpPr txBox="1"/>
          <p:nvPr/>
        </p:nvSpPr>
        <p:spPr>
          <a:xfrm>
            <a:off x="5530302" y="8941687"/>
            <a:ext cx="2406690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SPCC WS6 | 3 Tach 2021 f1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656" y="8560004"/>
            <a:ext cx="961739" cy="9344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501008" y="4928376"/>
            <a:ext cx="3673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6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 W E S T I Y N A U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6435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2038</TotalTime>
  <Words>452</Words>
  <Application>Microsoft Office PowerPoint</Application>
  <PresentationFormat>A3 Paper (297x420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Holly McAnoy (Public Health Wales - No. 2 Capital Quarter)</cp:lastModifiedBy>
  <cp:revision>92</cp:revision>
  <dcterms:created xsi:type="dcterms:W3CDTF">2021-10-01T06:10:55Z</dcterms:created>
  <dcterms:modified xsi:type="dcterms:W3CDTF">2022-06-21T14:43:49Z</dcterms:modified>
</cp:coreProperties>
</file>