
<file path=[Content_Types].xml><?xml version="1.0" encoding="utf-8"?>
<Types xmlns="http://schemas.openxmlformats.org/package/2006/content-types">
  <Default Extension="png" ContentType="image/png"/>
  <Default Extension="svg" ContentType="image/sv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12192000" cy="6858000"/>
  <p:notesSz cx="6858000" cy="9144000"/>
  <p:custDataLst>
    <p:tags r:id="rId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93" autoAdjust="0"/>
    <p:restoredTop sz="94673"/>
  </p:normalViewPr>
  <p:slideViewPr>
    <p:cSldViewPr snapToGrid="0">
      <p:cViewPr varScale="1">
        <p:scale>
          <a:sx n="55" d="100"/>
          <a:sy n="55" d="100"/>
        </p:scale>
        <p:origin x="732" y="1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A61120-F995-41A5-85A7-85A9C0EDBA09}" type="datetimeFigureOut">
              <a:rPr lang="en-GB" smtClean="0"/>
              <a:t>21/06/2022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C88597-3F59-407C-99A5-7EE1AC5FCC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9516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C88597-3F59-407C-99A5-7EE1AC5FCCA3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51851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C95DC-E206-4786-B5F2-0A75F0D81AB1}" type="datetimeFigureOut">
              <a:rPr lang="en-GB" smtClean="0"/>
              <a:t>21/06/2022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37F69-AE1F-49B0-BE0F-F653F8BDB1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5189332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C95DC-E206-4786-B5F2-0A75F0D81AB1}" type="datetimeFigureOut">
              <a:rPr lang="en-GB" smtClean="0"/>
              <a:t>21/06/2022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37F69-AE1F-49B0-BE0F-F653F8BDB1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9865280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C95DC-E206-4786-B5F2-0A75F0D81AB1}" type="datetimeFigureOut">
              <a:rPr lang="en-GB" smtClean="0"/>
              <a:t>21/06/2022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37F69-AE1F-49B0-BE0F-F653F8BDB1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5974499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C95DC-E206-4786-B5F2-0A75F0D81AB1}" type="datetimeFigureOut">
              <a:rPr lang="en-GB" smtClean="0"/>
              <a:t>21/06/2022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37F69-AE1F-49B0-BE0F-F653F8BDB1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0868932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C95DC-E206-4786-B5F2-0A75F0D81AB1}" type="datetimeFigureOut">
              <a:rPr lang="en-GB" smtClean="0"/>
              <a:t>21/06/2022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37F69-AE1F-49B0-BE0F-F653F8BDB1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9148163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C95DC-E206-4786-B5F2-0A75F0D81AB1}" type="datetimeFigureOut">
              <a:rPr lang="en-GB" smtClean="0"/>
              <a:t>21/06/2022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37F69-AE1F-49B0-BE0F-F653F8BDB1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8044307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C95DC-E206-4786-B5F2-0A75F0D81AB1}" type="datetimeFigureOut">
              <a:rPr lang="en-GB" smtClean="0"/>
              <a:t>21/06/2022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37F69-AE1F-49B0-BE0F-F653F8BDB1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4900673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C95DC-E206-4786-B5F2-0A75F0D81AB1}" type="datetimeFigureOut">
              <a:rPr lang="en-GB" smtClean="0"/>
              <a:t>21/06/2022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37F69-AE1F-49B0-BE0F-F653F8BDB1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5419721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C95DC-E206-4786-B5F2-0A75F0D81AB1}" type="datetimeFigureOut">
              <a:rPr lang="en-GB" smtClean="0"/>
              <a:t>21/06/2022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37F69-AE1F-49B0-BE0F-F653F8BDB1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0326125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C95DC-E206-4786-B5F2-0A75F0D81AB1}" type="datetimeFigureOut">
              <a:rPr lang="en-GB" smtClean="0"/>
              <a:t>21/06/2022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37F69-AE1F-49B0-BE0F-F653F8BDB1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4136058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C95DC-E206-4786-B5F2-0A75F0D81AB1}" type="datetimeFigureOut">
              <a:rPr lang="en-GB" smtClean="0"/>
              <a:t>21/06/2022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37F69-AE1F-49B0-BE0F-F653F8BDB1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3698237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3C95DC-E206-4786-B5F2-0A75F0D81AB1}" type="datetimeFigureOut">
              <a:rPr lang="en-GB" smtClean="0"/>
              <a:t>21/06/2022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337F69-AE1F-49B0-BE0F-F653F8BDB1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0308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13" Type="http://schemas.openxmlformats.org/officeDocument/2006/relationships/image" Target="../media/image6.png"/><Relationship Id="rId18" Type="http://schemas.openxmlformats.org/officeDocument/2006/relationships/image" Target="../media/image16.svg"/><Relationship Id="rId26" Type="http://schemas.openxmlformats.org/officeDocument/2006/relationships/image" Target="../media/image13.png"/><Relationship Id="rId3" Type="http://schemas.openxmlformats.org/officeDocument/2006/relationships/image" Target="../media/image1.png"/><Relationship Id="rId21" Type="http://schemas.openxmlformats.org/officeDocument/2006/relationships/image" Target="../media/image10.png"/><Relationship Id="rId7" Type="http://schemas.openxmlformats.org/officeDocument/2006/relationships/image" Target="../media/image3.png"/><Relationship Id="rId12" Type="http://schemas.openxmlformats.org/officeDocument/2006/relationships/image" Target="../media/image10.svg"/><Relationship Id="rId17" Type="http://schemas.openxmlformats.org/officeDocument/2006/relationships/image" Target="../media/image8.png"/><Relationship Id="rId25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svg"/><Relationship Id="rId20" Type="http://schemas.openxmlformats.org/officeDocument/2006/relationships/image" Target="../media/image18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svg"/><Relationship Id="rId11" Type="http://schemas.openxmlformats.org/officeDocument/2006/relationships/image" Target="../media/image5.png"/><Relationship Id="rId24" Type="http://schemas.openxmlformats.org/officeDocument/2006/relationships/image" Target="../media/image22.svg"/><Relationship Id="rId5" Type="http://schemas.openxmlformats.org/officeDocument/2006/relationships/image" Target="../media/image2.png"/><Relationship Id="rId15" Type="http://schemas.openxmlformats.org/officeDocument/2006/relationships/image" Target="../media/image7.png"/><Relationship Id="rId23" Type="http://schemas.openxmlformats.org/officeDocument/2006/relationships/image" Target="../media/image11.png"/><Relationship Id="rId28" Type="http://schemas.openxmlformats.org/officeDocument/2006/relationships/image" Target="../media/image15.png"/><Relationship Id="rId10" Type="http://schemas.openxmlformats.org/officeDocument/2006/relationships/image" Target="../media/image8.svg"/><Relationship Id="rId19" Type="http://schemas.openxmlformats.org/officeDocument/2006/relationships/image" Target="../media/image9.png"/><Relationship Id="rId4" Type="http://schemas.openxmlformats.org/officeDocument/2006/relationships/image" Target="../media/image2.svg"/><Relationship Id="rId9" Type="http://schemas.openxmlformats.org/officeDocument/2006/relationships/image" Target="../media/image4.png"/><Relationship Id="rId14" Type="http://schemas.openxmlformats.org/officeDocument/2006/relationships/image" Target="../media/image12.svg"/><Relationship Id="rId22" Type="http://schemas.openxmlformats.org/officeDocument/2006/relationships/image" Target="../media/image20.svg"/><Relationship Id="rId27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41189" y="47180"/>
            <a:ext cx="2339546" cy="6745506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ounded Rectangle 2"/>
          <p:cNvSpPr/>
          <p:nvPr/>
        </p:nvSpPr>
        <p:spPr>
          <a:xfrm>
            <a:off x="2483708" y="47180"/>
            <a:ext cx="2339546" cy="6745506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ounded Rectangle 3"/>
          <p:cNvSpPr/>
          <p:nvPr/>
        </p:nvSpPr>
        <p:spPr>
          <a:xfrm>
            <a:off x="4926227" y="47179"/>
            <a:ext cx="2339546" cy="6745507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ounded Rectangle 4"/>
          <p:cNvSpPr/>
          <p:nvPr/>
        </p:nvSpPr>
        <p:spPr>
          <a:xfrm>
            <a:off x="7368746" y="12009"/>
            <a:ext cx="2339546" cy="6745508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ounded Rectangle 5"/>
          <p:cNvSpPr/>
          <p:nvPr/>
        </p:nvSpPr>
        <p:spPr>
          <a:xfrm>
            <a:off x="9805087" y="47178"/>
            <a:ext cx="2339546" cy="5475964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Graphic 11" descr="Mining tools outline">
            <a:extLst>
              <a:ext uri="{FF2B5EF4-FFF2-40B4-BE49-F238E27FC236}">
                <a16:creationId xmlns:a16="http://schemas.microsoft.com/office/drawing/2014/main" id="{2E4E9524-E6FF-3143-8D92-7C6FE55E242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753762" y="3441356"/>
            <a:ext cx="914400" cy="914400"/>
          </a:xfrm>
          <a:prstGeom prst="rect">
            <a:avLst/>
          </a:prstGeom>
        </p:spPr>
      </p:pic>
      <p:pic>
        <p:nvPicPr>
          <p:cNvPr id="14" name="Graphic 13" descr="Document outline">
            <a:extLst>
              <a:ext uri="{FF2B5EF4-FFF2-40B4-BE49-F238E27FC236}">
                <a16:creationId xmlns:a16="http://schemas.microsoft.com/office/drawing/2014/main" id="{F027D835-BAFC-5B42-AC3F-1B593EC9734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753762" y="1073494"/>
            <a:ext cx="914400" cy="914400"/>
          </a:xfrm>
          <a:prstGeom prst="rect">
            <a:avLst/>
          </a:prstGeom>
        </p:spPr>
      </p:pic>
      <p:pic>
        <p:nvPicPr>
          <p:cNvPr id="16" name="Graphic 15" descr="Thumbs up sign outline">
            <a:extLst>
              <a:ext uri="{FF2B5EF4-FFF2-40B4-BE49-F238E27FC236}">
                <a16:creationId xmlns:a16="http://schemas.microsoft.com/office/drawing/2014/main" id="{5E734131-EE8F-1E43-8E22-26538E801EC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>
            <a:off x="3189699" y="770658"/>
            <a:ext cx="914400" cy="914400"/>
          </a:xfrm>
          <a:prstGeom prst="rect">
            <a:avLst/>
          </a:prstGeom>
        </p:spPr>
      </p:pic>
      <p:pic>
        <p:nvPicPr>
          <p:cNvPr id="18" name="Graphic 17" descr="Classroom outline">
            <a:extLst>
              <a:ext uri="{FF2B5EF4-FFF2-40B4-BE49-F238E27FC236}">
                <a16:creationId xmlns:a16="http://schemas.microsoft.com/office/drawing/2014/main" id="{E23A67DB-9100-4E46-B21E-F095C6BB913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0"/>
              </a:ext>
            </a:extLst>
          </a:blip>
          <a:stretch>
            <a:fillRect/>
          </a:stretch>
        </p:blipFill>
        <p:spPr>
          <a:xfrm>
            <a:off x="3188308" y="2753856"/>
            <a:ext cx="914400" cy="914400"/>
          </a:xfrm>
          <a:prstGeom prst="rect">
            <a:avLst/>
          </a:prstGeom>
        </p:spPr>
      </p:pic>
      <p:pic>
        <p:nvPicPr>
          <p:cNvPr id="20" name="Graphic 19" descr="Zipper outline">
            <a:extLst>
              <a:ext uri="{FF2B5EF4-FFF2-40B4-BE49-F238E27FC236}">
                <a16:creationId xmlns:a16="http://schemas.microsoft.com/office/drawing/2014/main" id="{AB0382A8-3E3D-E14A-A329-ED681AA22C30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2"/>
              </a:ext>
            </a:extLst>
          </a:blip>
          <a:stretch>
            <a:fillRect/>
          </a:stretch>
        </p:blipFill>
        <p:spPr>
          <a:xfrm>
            <a:off x="3196281" y="4608742"/>
            <a:ext cx="914400" cy="914400"/>
          </a:xfrm>
          <a:prstGeom prst="rect">
            <a:avLst/>
          </a:prstGeom>
        </p:spPr>
      </p:pic>
      <p:pic>
        <p:nvPicPr>
          <p:cNvPr id="22" name="Graphic 21" descr="Table outline">
            <a:extLst>
              <a:ext uri="{FF2B5EF4-FFF2-40B4-BE49-F238E27FC236}">
                <a16:creationId xmlns:a16="http://schemas.microsoft.com/office/drawing/2014/main" id="{E711070A-263C-3C49-B3B1-E88467271B68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4"/>
              </a:ext>
            </a:extLst>
          </a:blip>
          <a:stretch>
            <a:fillRect/>
          </a:stretch>
        </p:blipFill>
        <p:spPr>
          <a:xfrm>
            <a:off x="5661717" y="639184"/>
            <a:ext cx="914400" cy="914400"/>
          </a:xfrm>
          <a:prstGeom prst="rect">
            <a:avLst/>
          </a:prstGeom>
        </p:spPr>
      </p:pic>
      <p:pic>
        <p:nvPicPr>
          <p:cNvPr id="24" name="Graphic 23" descr="Compass outline">
            <a:extLst>
              <a:ext uri="{FF2B5EF4-FFF2-40B4-BE49-F238E27FC236}">
                <a16:creationId xmlns:a16="http://schemas.microsoft.com/office/drawing/2014/main" id="{DC4CCD14-5DAB-A141-BD12-3C6723AAFA48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6"/>
              </a:ext>
            </a:extLst>
          </a:blip>
          <a:stretch>
            <a:fillRect/>
          </a:stretch>
        </p:blipFill>
        <p:spPr>
          <a:xfrm>
            <a:off x="5642801" y="2283738"/>
            <a:ext cx="914400" cy="914400"/>
          </a:xfrm>
          <a:prstGeom prst="rect">
            <a:avLst/>
          </a:prstGeom>
        </p:spPr>
      </p:pic>
      <p:pic>
        <p:nvPicPr>
          <p:cNvPr id="26" name="Graphic 25" descr="Reflection outline">
            <a:extLst>
              <a:ext uri="{FF2B5EF4-FFF2-40B4-BE49-F238E27FC236}">
                <a16:creationId xmlns:a16="http://schemas.microsoft.com/office/drawing/2014/main" id="{C6B69B6D-1E0C-D244-B120-5981761B8468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8"/>
              </a:ext>
            </a:extLst>
          </a:blip>
          <a:stretch>
            <a:fillRect/>
          </a:stretch>
        </p:blipFill>
        <p:spPr>
          <a:xfrm>
            <a:off x="5658628" y="3769055"/>
            <a:ext cx="914400" cy="914400"/>
          </a:xfrm>
          <a:prstGeom prst="rect">
            <a:avLst/>
          </a:prstGeom>
        </p:spPr>
      </p:pic>
      <p:pic>
        <p:nvPicPr>
          <p:cNvPr id="28" name="Graphic 27" descr="Gauge outline">
            <a:extLst>
              <a:ext uri="{FF2B5EF4-FFF2-40B4-BE49-F238E27FC236}">
                <a16:creationId xmlns:a16="http://schemas.microsoft.com/office/drawing/2014/main" id="{5386E329-83C1-DF40-BA49-4132B70A6655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0"/>
              </a:ext>
            </a:extLst>
          </a:blip>
          <a:stretch>
            <a:fillRect/>
          </a:stretch>
        </p:blipFill>
        <p:spPr>
          <a:xfrm>
            <a:off x="5651361" y="5110724"/>
            <a:ext cx="914400" cy="914400"/>
          </a:xfrm>
          <a:prstGeom prst="rect">
            <a:avLst/>
          </a:prstGeom>
        </p:spPr>
      </p:pic>
      <p:pic>
        <p:nvPicPr>
          <p:cNvPr id="30" name="Graphic 29" descr="User outline">
            <a:extLst>
              <a:ext uri="{FF2B5EF4-FFF2-40B4-BE49-F238E27FC236}">
                <a16:creationId xmlns:a16="http://schemas.microsoft.com/office/drawing/2014/main" id="{6641899F-50AD-9446-ACAA-8AB66FB0DFF8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2"/>
              </a:ext>
            </a:extLst>
          </a:blip>
          <a:stretch>
            <a:fillRect/>
          </a:stretch>
        </p:blipFill>
        <p:spPr>
          <a:xfrm>
            <a:off x="7663099" y="5119494"/>
            <a:ext cx="914400" cy="914400"/>
          </a:xfrm>
          <a:prstGeom prst="rect">
            <a:avLst/>
          </a:prstGeom>
        </p:spPr>
      </p:pic>
      <p:pic>
        <p:nvPicPr>
          <p:cNvPr id="32" name="Graphic 31" descr="Users outline">
            <a:extLst>
              <a:ext uri="{FF2B5EF4-FFF2-40B4-BE49-F238E27FC236}">
                <a16:creationId xmlns:a16="http://schemas.microsoft.com/office/drawing/2014/main" id="{D22622C8-A6C1-0549-87A2-69B67C0BB63C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4"/>
              </a:ext>
            </a:extLst>
          </a:blip>
          <a:stretch>
            <a:fillRect/>
          </a:stretch>
        </p:blipFill>
        <p:spPr>
          <a:xfrm>
            <a:off x="7643577" y="1038831"/>
            <a:ext cx="914400" cy="914400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3C3133E7-8D32-7B49-BC79-ECC8C90791FB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10783298" y="5907232"/>
            <a:ext cx="1324231" cy="293985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991E8E1E-A4A0-3B46-B975-CE68A1EA5316}"/>
              </a:ext>
            </a:extLst>
          </p:cNvPr>
          <p:cNvSpPr txBox="1"/>
          <p:nvPr/>
        </p:nvSpPr>
        <p:spPr>
          <a:xfrm>
            <a:off x="9805088" y="6521433"/>
            <a:ext cx="2406690" cy="274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cy-GB" sz="1200" b="0" i="0" strike="noStrike" cap="none" spc="0" baseline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SPPC WS6 | 2 Tach 2021 f1</a:t>
            </a:r>
            <a:endParaRPr lang="en-GB" sz="1200" dirty="0"/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4FEA0CA0-30E6-0C4E-BC91-86EA8C3B479D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2819" y="5587016"/>
            <a:ext cx="961739" cy="934417"/>
          </a:xfrm>
          <a:prstGeom prst="rect">
            <a:avLst/>
          </a:prstGeom>
        </p:spPr>
      </p:pic>
      <p:sp>
        <p:nvSpPr>
          <p:cNvPr id="41" name="Rectangular Callout 40">
            <a:extLst>
              <a:ext uri="{FF2B5EF4-FFF2-40B4-BE49-F238E27FC236}">
                <a16:creationId xmlns:a16="http://schemas.microsoft.com/office/drawing/2014/main" id="{EF7ECFA5-2C7B-084D-A145-4A722913155E}"/>
              </a:ext>
            </a:extLst>
          </p:cNvPr>
          <p:cNvSpPr/>
          <p:nvPr/>
        </p:nvSpPr>
        <p:spPr>
          <a:xfrm>
            <a:off x="8578977" y="1216417"/>
            <a:ext cx="932308" cy="559228"/>
          </a:xfrm>
          <a:prstGeom prst="wedgeRectCallout">
            <a:avLst>
              <a:gd name="adj1" fmla="val -47922"/>
              <a:gd name="adj2" fmla="val 71844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50800" dir="6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483796" y="47177"/>
            <a:ext cx="1454332" cy="5791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1800" b="1" i="0" strike="noStrike" cap="none" spc="0" baseline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Beth? </a:t>
            </a:r>
          </a:p>
          <a:p>
            <a:pPr algn="ctr"/>
            <a:r>
              <a:rPr lang="cy-GB" sz="14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yw pwrpas hyn</a:t>
            </a:r>
            <a:endParaRPr lang="en-GB" sz="140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83796" y="2283738"/>
            <a:ext cx="1454332" cy="853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1800" b="1" i="0" strike="noStrike" cap="none" spc="0" baseline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Adrodd</a:t>
            </a:r>
            <a:r>
              <a:rPr lang="cy-GB" sz="1800" b="0" i="0" strike="noStrike" cap="none" spc="0" baseline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</a:t>
            </a:r>
          </a:p>
          <a:p>
            <a:pPr algn="ctr"/>
            <a:r>
              <a:rPr lang="cy-GB" sz="14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a</a:t>
            </a:r>
          </a:p>
          <a:p>
            <a:pPr algn="ctr"/>
            <a:r>
              <a:rPr lang="cy-GB" sz="1800" b="1" i="0" strike="noStrike" cap="none" spc="0" baseline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Chefnogi</a:t>
            </a:r>
            <a:endParaRPr lang="en-GB" b="1"/>
          </a:p>
        </p:txBody>
      </p:sp>
      <p:sp>
        <p:nvSpPr>
          <p:cNvPr id="29" name="TextBox 28"/>
          <p:cNvSpPr txBox="1"/>
          <p:nvPr/>
        </p:nvSpPr>
        <p:spPr>
          <a:xfrm>
            <a:off x="200768" y="4651601"/>
            <a:ext cx="2020389" cy="1615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14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Gweithredu</a:t>
            </a:r>
          </a:p>
          <a:p>
            <a:pPr algn="ctr"/>
            <a:r>
              <a:rPr lang="cy-GB" sz="1800" b="1" i="0" strike="noStrike" cap="none" spc="0" baseline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Model Gofal Sylfaenol i Gymru</a:t>
            </a:r>
          </a:p>
          <a:p>
            <a:pPr algn="ctr"/>
            <a:r>
              <a:rPr lang="cy-GB" sz="14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a</a:t>
            </a:r>
            <a:endParaRPr lang="en-GB" sz="1400">
              <a:solidFill>
                <a:schemeClr val="bg1"/>
              </a:solidFill>
            </a:endParaRPr>
          </a:p>
          <a:p>
            <a:pPr algn="ctr"/>
            <a:r>
              <a:rPr lang="cy-GB" sz="1800" b="1" i="0" strike="noStrike" cap="none" spc="0" baseline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Datblygu Clwstwr Carlam </a:t>
            </a:r>
            <a:endParaRPr lang="en-GB" b="1"/>
          </a:p>
        </p:txBody>
      </p:sp>
      <p:sp>
        <p:nvSpPr>
          <p:cNvPr id="31" name="TextBox 30"/>
          <p:cNvSpPr txBox="1"/>
          <p:nvPr/>
        </p:nvSpPr>
        <p:spPr>
          <a:xfrm>
            <a:off x="2923226" y="47177"/>
            <a:ext cx="1454332" cy="792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1800" b="1" i="0" strike="noStrike" cap="none" spc="0" baseline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Pam?</a:t>
            </a:r>
          </a:p>
          <a:p>
            <a:pPr algn="ctr"/>
            <a:r>
              <a:rPr lang="cy-GB" sz="14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rydym yn ei wneud</a:t>
            </a:r>
            <a:endParaRPr lang="en-GB" sz="140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648180" y="1599402"/>
            <a:ext cx="2011738" cy="5791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1800" b="1" i="0" strike="noStrike" cap="none" spc="0" baseline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Sicrwydd</a:t>
            </a:r>
          </a:p>
          <a:p>
            <a:pPr algn="ctr"/>
            <a:r>
              <a:rPr lang="cy-GB" sz="14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o gynnydd gweithredu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2647612" y="3672053"/>
            <a:ext cx="2011738" cy="5791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18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Dysgu a rennir</a:t>
            </a:r>
          </a:p>
          <a:p>
            <a:pPr algn="ctr"/>
            <a:r>
              <a:rPr lang="cy-GB" sz="1400" b="0" i="0" strike="noStrike" cap="none" spc="0" baseline="0" dirty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o brofiad lleol 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2651422" y="5607831"/>
            <a:ext cx="2011738" cy="792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1800" b="1" i="0" strike="noStrike" cap="none" spc="0" baseline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Cydgysylltu</a:t>
            </a:r>
          </a:p>
          <a:p>
            <a:pPr algn="ctr"/>
            <a:r>
              <a:rPr lang="cy-GB" sz="14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cynlluniau lleol a rhanbarthol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5388663" y="49021"/>
            <a:ext cx="1454332" cy="5791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1800" b="1" i="0" strike="noStrike" cap="none" spc="0" baseline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Sut?</a:t>
            </a:r>
          </a:p>
          <a:p>
            <a:pPr algn="ctr"/>
            <a:r>
              <a:rPr lang="cy-GB" sz="14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bydd yn gweithio</a:t>
            </a:r>
            <a:endParaRPr lang="en-GB" sz="140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109959" y="1344864"/>
            <a:ext cx="2011738" cy="1005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1800" b="1" i="0" strike="noStrike" cap="none" spc="0" baseline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Fframwaith</a:t>
            </a:r>
          </a:p>
          <a:p>
            <a:pPr algn="ctr"/>
            <a:r>
              <a:rPr lang="cy-GB" sz="14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diffinio safonau, lefelau aeddfedrwydd, tystiolaeth 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5109959" y="5803801"/>
            <a:ext cx="2011738" cy="792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1800" b="1" i="0" strike="noStrike" cap="none" spc="0" baseline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Dangosyddion</a:t>
            </a:r>
          </a:p>
          <a:p>
            <a:pPr algn="ctr"/>
            <a:r>
              <a:rPr lang="cy-GB" sz="14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o gynnydd tuag at ganlyniadau 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5102692" y="3113371"/>
            <a:ext cx="2011738" cy="792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1800" b="1" i="0" strike="noStrike" cap="none" spc="0" baseline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Clwstwr 360</a:t>
            </a:r>
          </a:p>
          <a:p>
            <a:pPr algn="ctr"/>
            <a:r>
              <a:rPr lang="cy-GB" sz="14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proses adolygu gan gymheiriaid 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5109959" y="4573906"/>
            <a:ext cx="2011738" cy="5791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1800" b="1" i="0" strike="noStrike" cap="none" spc="0" baseline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Hunanfyfyrio </a:t>
            </a:r>
          </a:p>
          <a:p>
            <a:pPr algn="ctr"/>
            <a:r>
              <a:rPr lang="cy-GB" sz="14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ar brofiadau clwstwr 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7538827" y="47177"/>
            <a:ext cx="1988821" cy="1005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1800" b="1" i="0" strike="noStrike" cap="none" spc="0" baseline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Pwy?</a:t>
            </a:r>
          </a:p>
          <a:p>
            <a:pPr algn="ctr"/>
            <a:r>
              <a:rPr lang="cy-GB" sz="14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fydd yn cymryd rhan</a:t>
            </a:r>
          </a:p>
          <a:p>
            <a:pPr algn="ctr"/>
            <a:r>
              <a:rPr lang="cy-GB" sz="14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(a beth yw’r fantais iddynt)</a:t>
            </a:r>
            <a:endParaRPr lang="en-GB" sz="1400">
              <a:solidFill>
                <a:schemeClr val="bg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7527368" y="1889560"/>
            <a:ext cx="2011738" cy="304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1400" b="1" i="0" strike="noStrike" cap="none" spc="0" baseline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Clystyrau gofal sylfaenol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578977" y="1228692"/>
            <a:ext cx="932308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1000" b="0" i="0" strike="noStrike" cap="none" spc="0" baseline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Yn arwain datblygu CTCI</a:t>
            </a:r>
            <a:endParaRPr lang="en-GB" sz="1000"/>
          </a:p>
        </p:txBody>
      </p:sp>
      <p:pic>
        <p:nvPicPr>
          <p:cNvPr id="53" name="Graphic 31" descr="Users outline">
            <a:extLst>
              <a:ext uri="{FF2B5EF4-FFF2-40B4-BE49-F238E27FC236}">
                <a16:creationId xmlns:a16="http://schemas.microsoft.com/office/drawing/2014/main" id="{D22622C8-A6C1-0549-87A2-69B67C0BB63C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4"/>
              </a:ext>
            </a:extLst>
          </a:blip>
          <a:stretch>
            <a:fillRect/>
          </a:stretch>
        </p:blipFill>
        <p:spPr>
          <a:xfrm>
            <a:off x="7659941" y="2329366"/>
            <a:ext cx="914400" cy="914400"/>
          </a:xfrm>
          <a:prstGeom prst="rect">
            <a:avLst/>
          </a:prstGeom>
        </p:spPr>
      </p:pic>
      <p:sp>
        <p:nvSpPr>
          <p:cNvPr id="54" name="Rectangular Callout 53">
            <a:extLst>
              <a:ext uri="{FF2B5EF4-FFF2-40B4-BE49-F238E27FC236}">
                <a16:creationId xmlns:a16="http://schemas.microsoft.com/office/drawing/2014/main" id="{EF7ECFA5-2C7B-084D-A145-4A722913155E}"/>
              </a:ext>
            </a:extLst>
          </p:cNvPr>
          <p:cNvSpPr/>
          <p:nvPr/>
        </p:nvSpPr>
        <p:spPr>
          <a:xfrm>
            <a:off x="8595341" y="2506952"/>
            <a:ext cx="932308" cy="559228"/>
          </a:xfrm>
          <a:prstGeom prst="wedgeRectCallout">
            <a:avLst>
              <a:gd name="adj1" fmla="val -47922"/>
              <a:gd name="adj2" fmla="val 71844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50800" dir="6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TextBox 54"/>
          <p:cNvSpPr txBox="1"/>
          <p:nvPr/>
        </p:nvSpPr>
        <p:spPr>
          <a:xfrm>
            <a:off x="7543734" y="3188804"/>
            <a:ext cx="2011738" cy="304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1400" b="1" i="0" strike="noStrike" cap="none" spc="0" baseline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Bwrdd iechyd lleol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8595341" y="2519227"/>
            <a:ext cx="932308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1000" b="0" i="0" strike="noStrike" cap="none" spc="0" baseline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yn arwain ailgyfeirio adnoddau</a:t>
            </a:r>
            <a:endParaRPr lang="en-GB" sz="1000"/>
          </a:p>
        </p:txBody>
      </p:sp>
      <p:pic>
        <p:nvPicPr>
          <p:cNvPr id="57" name="Graphic 31" descr="Users outline">
            <a:extLst>
              <a:ext uri="{FF2B5EF4-FFF2-40B4-BE49-F238E27FC236}">
                <a16:creationId xmlns:a16="http://schemas.microsoft.com/office/drawing/2014/main" id="{D22622C8-A6C1-0549-87A2-69B67C0BB63C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4"/>
              </a:ext>
            </a:extLst>
          </a:blip>
          <a:stretch>
            <a:fillRect/>
          </a:stretch>
        </p:blipFill>
        <p:spPr>
          <a:xfrm>
            <a:off x="7659941" y="3626531"/>
            <a:ext cx="914400" cy="914400"/>
          </a:xfrm>
          <a:prstGeom prst="rect">
            <a:avLst/>
          </a:prstGeom>
        </p:spPr>
      </p:pic>
      <p:sp>
        <p:nvSpPr>
          <p:cNvPr id="58" name="Rectangular Callout 57">
            <a:extLst>
              <a:ext uri="{FF2B5EF4-FFF2-40B4-BE49-F238E27FC236}">
                <a16:creationId xmlns:a16="http://schemas.microsoft.com/office/drawing/2014/main" id="{EF7ECFA5-2C7B-084D-A145-4A722913155E}"/>
              </a:ext>
            </a:extLst>
          </p:cNvPr>
          <p:cNvSpPr/>
          <p:nvPr/>
        </p:nvSpPr>
        <p:spPr>
          <a:xfrm>
            <a:off x="8595341" y="3804117"/>
            <a:ext cx="932308" cy="559228"/>
          </a:xfrm>
          <a:prstGeom prst="wedgeRectCallout">
            <a:avLst>
              <a:gd name="adj1" fmla="val -47922"/>
              <a:gd name="adj2" fmla="val 71844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50800" dir="6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TextBox 58"/>
          <p:cNvSpPr txBox="1"/>
          <p:nvPr/>
        </p:nvSpPr>
        <p:spPr>
          <a:xfrm>
            <a:off x="7543734" y="4477260"/>
            <a:ext cx="2011738" cy="51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14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Byrddau partneriaeth rhanbarthol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8626135" y="3738678"/>
            <a:ext cx="8707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1000" b="0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Cynlluniau di-dor sy'n seiliedig ar leoedd</a:t>
            </a:r>
            <a:endParaRPr lang="en-GB" sz="1000" dirty="0"/>
          </a:p>
        </p:txBody>
      </p:sp>
      <p:sp>
        <p:nvSpPr>
          <p:cNvPr id="62" name="Rectangular Callout 61">
            <a:extLst>
              <a:ext uri="{FF2B5EF4-FFF2-40B4-BE49-F238E27FC236}">
                <a16:creationId xmlns:a16="http://schemas.microsoft.com/office/drawing/2014/main" id="{EF7ECFA5-2C7B-084D-A145-4A722913155E}"/>
              </a:ext>
            </a:extLst>
          </p:cNvPr>
          <p:cNvSpPr/>
          <p:nvPr/>
        </p:nvSpPr>
        <p:spPr>
          <a:xfrm>
            <a:off x="8578977" y="5297080"/>
            <a:ext cx="932308" cy="559228"/>
          </a:xfrm>
          <a:prstGeom prst="wedgeRectCallout">
            <a:avLst>
              <a:gd name="adj1" fmla="val -47922"/>
              <a:gd name="adj2" fmla="val 71844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50800" dir="6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TextBox 62"/>
          <p:cNvSpPr txBox="1"/>
          <p:nvPr/>
        </p:nvSpPr>
        <p:spPr>
          <a:xfrm>
            <a:off x="7527368" y="5961514"/>
            <a:ext cx="2011738" cy="7315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1400" b="1" i="0" strike="noStrike" cap="none" spc="0" baseline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Gweinidog dros Iechyd a Gwasanaethau Cymdeithasol</a:t>
            </a:r>
            <a:endParaRPr lang="en-GB" sz="1400" b="1"/>
          </a:p>
        </p:txBody>
      </p:sp>
      <p:sp>
        <p:nvSpPr>
          <p:cNvPr id="64" name="TextBox 63"/>
          <p:cNvSpPr txBox="1"/>
          <p:nvPr/>
        </p:nvSpPr>
        <p:spPr>
          <a:xfrm>
            <a:off x="8578977" y="5256654"/>
            <a:ext cx="932308" cy="640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900" b="0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Gwelededd trawsnewid yn gyflym a graddfa</a:t>
            </a:r>
            <a:endParaRPr lang="en-GB" sz="900" dirty="0"/>
          </a:p>
        </p:txBody>
      </p:sp>
      <p:sp>
        <p:nvSpPr>
          <p:cNvPr id="65" name="TextBox 64"/>
          <p:cNvSpPr txBox="1"/>
          <p:nvPr/>
        </p:nvSpPr>
        <p:spPr>
          <a:xfrm>
            <a:off x="9981347" y="52982"/>
            <a:ext cx="1988821" cy="792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1800" b="1" i="0" strike="noStrike" cap="none" spc="0" baseline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Pryd?</a:t>
            </a:r>
          </a:p>
          <a:p>
            <a:pPr algn="ctr"/>
            <a:r>
              <a:rPr lang="cy-GB" sz="14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mae’r amseriadau allweddol</a:t>
            </a:r>
            <a:endParaRPr lang="en-GB" sz="1400">
              <a:solidFill>
                <a:schemeClr val="bg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9970619" y="1581687"/>
            <a:ext cx="201173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1400" b="0" i="0" strike="noStrike" cap="none" spc="0" baseline="0" dirty="0" err="1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Dangosfwrdd</a:t>
            </a:r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dangosyddion allweddol</a:t>
            </a:r>
          </a:p>
          <a:p>
            <a:pPr algn="ctr"/>
            <a:r>
              <a:rPr lang="cy-GB" sz="1400" b="1" i="0" strike="noStrike" cap="none" spc="0" baseline="0" dirty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bob amser</a:t>
            </a:r>
            <a:r>
              <a:rPr lang="cy-GB" sz="1400" b="0" i="0" strike="noStrike" cap="none" spc="0" baseline="0" dirty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 ar gael drwy</a:t>
            </a:r>
            <a:r>
              <a:rPr lang="cy-GB" sz="1400" b="0" i="0" strike="noStrike" cap="none" spc="0" dirty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 PCIP</a:t>
            </a:r>
            <a:endParaRPr lang="cy-GB" sz="1400" dirty="0">
              <a:solidFill>
                <a:srgbClr val="FFFFFF"/>
              </a:solidFill>
              <a:highlight>
                <a:srgbClr val="FFFF00"/>
              </a:highlight>
              <a:latin typeface="Calibri"/>
              <a:ea typeface="Calibri"/>
              <a:cs typeface="Calibri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9970619" y="3027045"/>
            <a:ext cx="2011738" cy="7315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Offeryn </a:t>
            </a:r>
            <a:r>
              <a:rPr lang="cy-GB" sz="1400" b="0" i="0" strike="noStrike" cap="none" spc="0" baseline="0" dirty="0" err="1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hunanfyfyrio</a:t>
            </a:r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</a:t>
            </a:r>
          </a:p>
          <a:p>
            <a:pPr algn="ctr"/>
            <a:r>
              <a:rPr lang="cy-GB" sz="1400" b="0" i="0" strike="noStrike" cap="none" spc="0" baseline="0" dirty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wedi’i lenwi ar-lein </a:t>
            </a:r>
            <a:r>
              <a:rPr lang="cy-GB" sz="1400" b="1" i="0" strike="noStrike" cap="none" spc="0" baseline="0" dirty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yn flynyddol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9983973" y="4463704"/>
            <a:ext cx="2011738" cy="944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Adolygiad Cymheiriaid Clwstwr 360</a:t>
            </a:r>
          </a:p>
          <a:p>
            <a:pPr algn="ctr"/>
            <a:r>
              <a:rPr lang="cy-GB" sz="1400" b="0" i="0" strike="noStrike" cap="none" spc="0" baseline="0" dirty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unwaith pob cylch cynllunio </a:t>
            </a:r>
            <a:r>
              <a:rPr lang="cy-GB" sz="1400" b="1" i="0" strike="noStrike" cap="none" spc="0" baseline="0" dirty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tair blynedd </a:t>
            </a:r>
          </a:p>
        </p:txBody>
      </p:sp>
      <p:sp>
        <p:nvSpPr>
          <p:cNvPr id="9" name="Rectangle 8"/>
          <p:cNvSpPr/>
          <p:nvPr/>
        </p:nvSpPr>
        <p:spPr>
          <a:xfrm>
            <a:off x="10561158" y="1084849"/>
            <a:ext cx="827405" cy="3657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cy-GB" sz="1800" b="1" i="0" strike="noStrike" cap="none" spc="0" baseline="0" dirty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Yn fyw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72" name="Rectangle 71"/>
          <p:cNvSpPr/>
          <p:nvPr/>
        </p:nvSpPr>
        <p:spPr>
          <a:xfrm>
            <a:off x="10638692" y="2666873"/>
            <a:ext cx="66821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 dirty="0">
                <a:solidFill>
                  <a:schemeClr val="bg1"/>
                </a:solidFill>
              </a:rPr>
              <a:t>@1f</a:t>
            </a:r>
          </a:p>
        </p:txBody>
      </p:sp>
      <p:sp>
        <p:nvSpPr>
          <p:cNvPr id="73" name="Rectangle 72"/>
          <p:cNvSpPr/>
          <p:nvPr/>
        </p:nvSpPr>
        <p:spPr>
          <a:xfrm>
            <a:off x="10673057" y="3981560"/>
            <a:ext cx="6303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@3b</a:t>
            </a:r>
          </a:p>
        </p:txBody>
      </p:sp>
      <p:pic>
        <p:nvPicPr>
          <p:cNvPr id="61" name="Graphic 4" descr="Flip calendar outline">
            <a:extLst>
              <a:ext uri="{FF2B5EF4-FFF2-40B4-BE49-F238E27FC236}">
                <a16:creationId xmlns:a16="http://schemas.microsoft.com/office/drawing/2014/main" id="{3E77CC30-2B70-994B-B5E5-5E0BFCCD72CE}"/>
              </a:ext>
            </a:extLst>
          </p:cNvPr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10517660" y="732625"/>
            <a:ext cx="914400" cy="914400"/>
          </a:xfrm>
          <a:prstGeom prst="rect">
            <a:avLst/>
          </a:prstGeom>
        </p:spPr>
      </p:pic>
      <p:pic>
        <p:nvPicPr>
          <p:cNvPr id="74" name="Graphic 4" descr="Flip calendar outline">
            <a:extLst>
              <a:ext uri="{FF2B5EF4-FFF2-40B4-BE49-F238E27FC236}">
                <a16:creationId xmlns:a16="http://schemas.microsoft.com/office/drawing/2014/main" id="{3E77CC30-2B70-994B-B5E5-5E0BFCCD72CE}"/>
              </a:ext>
            </a:extLst>
          </p:cNvPr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10531014" y="2316152"/>
            <a:ext cx="914400" cy="914400"/>
          </a:xfrm>
          <a:prstGeom prst="rect">
            <a:avLst/>
          </a:prstGeom>
        </p:spPr>
      </p:pic>
      <p:pic>
        <p:nvPicPr>
          <p:cNvPr id="75" name="Graphic 4" descr="Flip calendar outline">
            <a:extLst>
              <a:ext uri="{FF2B5EF4-FFF2-40B4-BE49-F238E27FC236}">
                <a16:creationId xmlns:a16="http://schemas.microsoft.com/office/drawing/2014/main" id="{3E77CC30-2B70-994B-B5E5-5E0BFCCD72CE}"/>
              </a:ext>
            </a:extLst>
          </p:cNvPr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10551233" y="3611144"/>
            <a:ext cx="914400" cy="9144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9805088" y="5628702"/>
            <a:ext cx="895170" cy="902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2076399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OS" val="Microsoft Windows NT 10.0"/>
  <p:tag name="AS_RELEASE_DATE" val="2021.02.28"/>
  <p:tag name="AS_TITLE" val="Aspose.Slides for Java"/>
  <p:tag name="AS_VERSION" val="21.2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161</Words>
  <Application>Microsoft Office PowerPoint</Application>
  <PresentationFormat>Widescreen</PresentationFormat>
  <Paragraphs>51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Public Health Wales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Bruce McKenzie (Public Health Wales)</dc:creator>
  <cp:lastModifiedBy>Holly McAnoy (Public Health Wales - No. 2 Capital Quarter)</cp:lastModifiedBy>
  <cp:revision>22</cp:revision>
  <dcterms:created xsi:type="dcterms:W3CDTF">2021-09-29T07:41:25Z</dcterms:created>
  <dcterms:modified xsi:type="dcterms:W3CDTF">2022-06-21T14:43:20Z</dcterms:modified>
</cp:coreProperties>
</file>