
<file path=[Content_Types].xml><?xml version="1.0" encoding="utf-8"?>
<Types xmlns="http://schemas.openxmlformats.org/package/2006/content-types">
  <Default Extension="png" ContentType="image/png"/>
  <Default Extension="svg" ContentType="image/sv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9" r:id="rId2"/>
    <p:sldId id="261" r:id="rId3"/>
    <p:sldId id="258" r:id="rId4"/>
  </p:sldIdLst>
  <p:sldSz cx="12801600" cy="9601200" type="A3"/>
  <p:notesSz cx="6858000" cy="9144000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5" autoAdjust="0"/>
    <p:restoredTop sz="94673"/>
  </p:normalViewPr>
  <p:slideViewPr>
    <p:cSldViewPr snapToGrid="0" snapToObjects="1">
      <p:cViewPr varScale="1">
        <p:scale>
          <a:sx n="39" d="100"/>
          <a:sy n="39" d="100"/>
        </p:scale>
        <p:origin x="142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52980-F815-4C0F-8FCD-BA1D8AC5408A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7B9096-2779-4A7B-9449-A8439A99724B}" type="parTrans" cxnId="{3BC7C55D-FB37-4122-B6D9-9D2A9EC37064}">
      <dgm:prSet/>
      <dgm:spPr/>
      <dgm:t>
        <a:bodyPr/>
        <a:lstStyle/>
        <a:p>
          <a:endParaRPr lang="en-US"/>
        </a:p>
      </dgm:t>
    </dgm:pt>
    <dgm:pt modelId="{EC7C0E24-3DBA-4F25-946E-C0A5FB18094C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y-GB" sz="2400" b="0" i="0" strike="noStrike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LlCD </a:t>
          </a:r>
        </a:p>
      </dgm:t>
    </dgm:pt>
    <dgm:pt modelId="{D361CED8-2E47-47B4-8EA0-4198B85173B3}" type="sibTrans" cxnId="{3BC7C55D-FB37-4122-B6D9-9D2A9EC37064}">
      <dgm:prSet/>
      <dgm:spPr/>
      <dgm:t>
        <a:bodyPr/>
        <a:lstStyle/>
        <a:p>
          <a:endParaRPr lang="en-US"/>
        </a:p>
      </dgm:t>
    </dgm:pt>
    <dgm:pt modelId="{BF8D33B7-C3DD-41BA-9409-38272C08AE7E}" type="parTrans" cxnId="{287B1A1B-2EFC-40D1-9F66-B2305AEB4A56}">
      <dgm:prSet/>
      <dgm:spPr/>
      <dgm:t>
        <a:bodyPr/>
        <a:lstStyle/>
        <a:p>
          <a:endParaRPr lang="en-US"/>
        </a:p>
      </dgm:t>
    </dgm:pt>
    <dgm:pt modelId="{7D8EE3D4-1DE6-471B-A015-8CAFDE208682}">
      <dgm:prSet phldrT="[Text]" custT="1"/>
      <dgm:spPr>
        <a:solidFill>
          <a:schemeClr val="accent4">
            <a:lumMod val="7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r>
            <a:rPr lang="cy-GB" sz="2400" b="0" i="0" strike="noStrike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CI </a:t>
          </a:r>
        </a:p>
      </dgm:t>
    </dgm:pt>
    <dgm:pt modelId="{8A320812-307D-422B-906C-FF9F8AA9528E}" type="sibTrans" cxnId="{287B1A1B-2EFC-40D1-9F66-B2305AEB4A56}">
      <dgm:prSet/>
      <dgm:spPr/>
      <dgm:t>
        <a:bodyPr/>
        <a:lstStyle/>
        <a:p>
          <a:endParaRPr lang="en-US"/>
        </a:p>
      </dgm:t>
    </dgm:pt>
    <dgm:pt modelId="{B6E3A7C7-D842-4F2B-B6C3-60F35AEF475A}" type="parTrans" cxnId="{0BCD2CA4-495F-4542-B3AF-0B0A3F0ED7B9}">
      <dgm:prSet/>
      <dgm:spPr/>
      <dgm:t>
        <a:bodyPr/>
        <a:lstStyle/>
        <a:p>
          <a:endParaRPr lang="en-US"/>
        </a:p>
      </dgm:t>
    </dgm:pt>
    <dgm:pt modelId="{9B7B017E-C1DE-4E8C-8FB5-FDAFDC3BF0DD}">
      <dgm:prSet phldrT="[Text]"/>
      <dgm:spPr>
        <a:solidFill>
          <a:schemeClr val="accent6">
            <a:lumMod val="7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endParaRPr lang="en-US" sz="6500"/>
        </a:p>
      </dgm:t>
    </dgm:pt>
    <dgm:pt modelId="{B7EFC026-B546-4857-9F58-866DAF075EAB}" type="sibTrans" cxnId="{0BCD2CA4-495F-4542-B3AF-0B0A3F0ED7B9}">
      <dgm:prSet/>
      <dgm:spPr/>
      <dgm:t>
        <a:bodyPr/>
        <a:lstStyle/>
        <a:p>
          <a:endParaRPr lang="en-US"/>
        </a:p>
      </dgm:t>
    </dgm:pt>
    <dgm:pt modelId="{59FBC6C7-B58A-4601-870A-77F2BB60AFA4}" type="pres">
      <dgm:prSet presAssocID="{A7A52980-F815-4C0F-8FCD-BA1D8AC5408A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D7B46E-CD47-4E71-B9AC-8866AF55A4EC}" type="pres">
      <dgm:prSet presAssocID="{A7A52980-F815-4C0F-8FCD-BA1D8AC5408A}" presName="comp1" presStyleCnt="0"/>
      <dgm:spPr/>
    </dgm:pt>
    <dgm:pt modelId="{67B8C783-F432-4CC6-9ED7-67D6AF8F8A90}" type="pres">
      <dgm:prSet presAssocID="{A7A52980-F815-4C0F-8FCD-BA1D8AC5408A}" presName="circle1" presStyleLbl="node1" presStyleIdx="0" presStyleCnt="3"/>
      <dgm:spPr/>
      <dgm:t>
        <a:bodyPr/>
        <a:lstStyle/>
        <a:p>
          <a:endParaRPr lang="en-US"/>
        </a:p>
      </dgm:t>
    </dgm:pt>
    <dgm:pt modelId="{03584388-CA0F-410A-88CA-71576293DD66}" type="pres">
      <dgm:prSet presAssocID="{A7A52980-F815-4C0F-8FCD-BA1D8AC5408A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4F66E2-B2C1-42B0-8A86-92A1804DDB56}" type="pres">
      <dgm:prSet presAssocID="{A7A52980-F815-4C0F-8FCD-BA1D8AC5408A}" presName="comp2" presStyleCnt="0"/>
      <dgm:spPr/>
    </dgm:pt>
    <dgm:pt modelId="{96562801-B0E9-4E27-A4B8-8EF8DB02C503}" type="pres">
      <dgm:prSet presAssocID="{A7A52980-F815-4C0F-8FCD-BA1D8AC5408A}" presName="circle2" presStyleLbl="node1" presStyleIdx="1" presStyleCnt="3"/>
      <dgm:spPr/>
      <dgm:t>
        <a:bodyPr/>
        <a:lstStyle/>
        <a:p>
          <a:endParaRPr lang="en-US"/>
        </a:p>
      </dgm:t>
    </dgm:pt>
    <dgm:pt modelId="{B8F70BF7-66A6-4CE1-89B2-62F3B4D856B8}" type="pres">
      <dgm:prSet presAssocID="{A7A52980-F815-4C0F-8FCD-BA1D8AC5408A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C7EA6C-2EBF-441F-9255-596DEE187D6E}" type="pres">
      <dgm:prSet presAssocID="{A7A52980-F815-4C0F-8FCD-BA1D8AC5408A}" presName="comp3" presStyleCnt="0"/>
      <dgm:spPr/>
    </dgm:pt>
    <dgm:pt modelId="{189A1AB9-F5C1-456C-8C65-19741FF0B9CA}" type="pres">
      <dgm:prSet presAssocID="{A7A52980-F815-4C0F-8FCD-BA1D8AC5408A}" presName="circle3" presStyleLbl="node1" presStyleIdx="2" presStyleCnt="3"/>
      <dgm:spPr/>
      <dgm:t>
        <a:bodyPr/>
        <a:lstStyle/>
        <a:p>
          <a:endParaRPr lang="en-US"/>
        </a:p>
      </dgm:t>
    </dgm:pt>
    <dgm:pt modelId="{741D4825-1FEC-4F6E-9049-2A5F848764D4}" type="pres">
      <dgm:prSet presAssocID="{A7A52980-F815-4C0F-8FCD-BA1D8AC5408A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C650FE-A42A-4619-BEF2-9B10B24E122C}" type="presOf" srcId="{A7A52980-F815-4C0F-8FCD-BA1D8AC5408A}" destId="{59FBC6C7-B58A-4601-870A-77F2BB60AFA4}" srcOrd="0" destOrd="0" presId="urn:microsoft.com/office/officeart/2005/8/layout/venn2"/>
    <dgm:cxn modelId="{287B1A1B-2EFC-40D1-9F66-B2305AEB4A56}" srcId="{A7A52980-F815-4C0F-8FCD-BA1D8AC5408A}" destId="{7D8EE3D4-1DE6-471B-A015-8CAFDE208682}" srcOrd="1" destOrd="0" parTransId="{BF8D33B7-C3DD-41BA-9409-38272C08AE7E}" sibTransId="{8A320812-307D-422B-906C-FF9F8AA9528E}"/>
    <dgm:cxn modelId="{F991D432-80E1-4FF7-9C59-51F0480AC521}" type="presOf" srcId="{9B7B017E-C1DE-4E8C-8FB5-FDAFDC3BF0DD}" destId="{189A1AB9-F5C1-456C-8C65-19741FF0B9CA}" srcOrd="0" destOrd="0" presId="urn:microsoft.com/office/officeart/2005/8/layout/venn2"/>
    <dgm:cxn modelId="{29327452-B5E7-4D9F-B08E-F10A89DA2193}" type="presOf" srcId="{EC7C0E24-3DBA-4F25-946E-C0A5FB18094C}" destId="{03584388-CA0F-410A-88CA-71576293DD66}" srcOrd="1" destOrd="0" presId="urn:microsoft.com/office/officeart/2005/8/layout/venn2"/>
    <dgm:cxn modelId="{3BC7C55D-FB37-4122-B6D9-9D2A9EC37064}" srcId="{A7A52980-F815-4C0F-8FCD-BA1D8AC5408A}" destId="{EC7C0E24-3DBA-4F25-946E-C0A5FB18094C}" srcOrd="0" destOrd="0" parTransId="{FA7B9096-2779-4A7B-9449-A8439A99724B}" sibTransId="{D361CED8-2E47-47B4-8EA0-4198B85173B3}"/>
    <dgm:cxn modelId="{ADF8A1B3-C23B-4002-B33C-2A343FDC0625}" type="presOf" srcId="{9B7B017E-C1DE-4E8C-8FB5-FDAFDC3BF0DD}" destId="{741D4825-1FEC-4F6E-9049-2A5F848764D4}" srcOrd="1" destOrd="0" presId="urn:microsoft.com/office/officeart/2005/8/layout/venn2"/>
    <dgm:cxn modelId="{00E297F0-8AE6-4A65-A67F-4999D00B074D}" type="presOf" srcId="{7D8EE3D4-1DE6-471B-A015-8CAFDE208682}" destId="{96562801-B0E9-4E27-A4B8-8EF8DB02C503}" srcOrd="0" destOrd="0" presId="urn:microsoft.com/office/officeart/2005/8/layout/venn2"/>
    <dgm:cxn modelId="{42FAEC71-A6B4-45DE-953A-3420A3C4C516}" type="presOf" srcId="{7D8EE3D4-1DE6-471B-A015-8CAFDE208682}" destId="{B8F70BF7-66A6-4CE1-89B2-62F3B4D856B8}" srcOrd="1" destOrd="0" presId="urn:microsoft.com/office/officeart/2005/8/layout/venn2"/>
    <dgm:cxn modelId="{0BCD2CA4-495F-4542-B3AF-0B0A3F0ED7B9}" srcId="{A7A52980-F815-4C0F-8FCD-BA1D8AC5408A}" destId="{9B7B017E-C1DE-4E8C-8FB5-FDAFDC3BF0DD}" srcOrd="2" destOrd="0" parTransId="{B6E3A7C7-D842-4F2B-B6C3-60F35AEF475A}" sibTransId="{B7EFC026-B546-4857-9F58-866DAF075EAB}"/>
    <dgm:cxn modelId="{52C4012A-3CA3-46C1-88D5-72E2EEC470EE}" type="presOf" srcId="{EC7C0E24-3DBA-4F25-946E-C0A5FB18094C}" destId="{67B8C783-F432-4CC6-9ED7-67D6AF8F8A90}" srcOrd="0" destOrd="0" presId="urn:microsoft.com/office/officeart/2005/8/layout/venn2"/>
    <dgm:cxn modelId="{A3433366-B838-40C7-B848-8ECEA168B02B}" type="presParOf" srcId="{59FBC6C7-B58A-4601-870A-77F2BB60AFA4}" destId="{6BD7B46E-CD47-4E71-B9AC-8866AF55A4EC}" srcOrd="0" destOrd="0" presId="urn:microsoft.com/office/officeart/2005/8/layout/venn2"/>
    <dgm:cxn modelId="{951B3A92-9126-4DFA-8FA0-7B40F7D52210}" type="presParOf" srcId="{6BD7B46E-CD47-4E71-B9AC-8866AF55A4EC}" destId="{67B8C783-F432-4CC6-9ED7-67D6AF8F8A90}" srcOrd="0" destOrd="0" presId="urn:microsoft.com/office/officeart/2005/8/layout/venn2"/>
    <dgm:cxn modelId="{90EC9FC7-88AE-4355-90BE-C0340B9FE5DF}" type="presParOf" srcId="{6BD7B46E-CD47-4E71-B9AC-8866AF55A4EC}" destId="{03584388-CA0F-410A-88CA-71576293DD66}" srcOrd="1" destOrd="0" presId="urn:microsoft.com/office/officeart/2005/8/layout/venn2"/>
    <dgm:cxn modelId="{96ECBF14-5116-445A-9C2E-F5E90B545C5C}" type="presParOf" srcId="{59FBC6C7-B58A-4601-870A-77F2BB60AFA4}" destId="{5B4F66E2-B2C1-42B0-8A86-92A1804DDB56}" srcOrd="1" destOrd="0" presId="urn:microsoft.com/office/officeart/2005/8/layout/venn2"/>
    <dgm:cxn modelId="{01ED8405-59D9-44A3-AB9B-29DBC05254E4}" type="presParOf" srcId="{5B4F66E2-B2C1-42B0-8A86-92A1804DDB56}" destId="{96562801-B0E9-4E27-A4B8-8EF8DB02C503}" srcOrd="0" destOrd="0" presId="urn:microsoft.com/office/officeart/2005/8/layout/venn2"/>
    <dgm:cxn modelId="{1D62E99F-4343-471F-A303-69FA879ECBEC}" type="presParOf" srcId="{5B4F66E2-B2C1-42B0-8A86-92A1804DDB56}" destId="{B8F70BF7-66A6-4CE1-89B2-62F3B4D856B8}" srcOrd="1" destOrd="0" presId="urn:microsoft.com/office/officeart/2005/8/layout/venn2"/>
    <dgm:cxn modelId="{6E4CE561-375D-4355-8C58-D4268192B1A4}" type="presParOf" srcId="{59FBC6C7-B58A-4601-870A-77F2BB60AFA4}" destId="{F6C7EA6C-2EBF-441F-9255-596DEE187D6E}" srcOrd="2" destOrd="0" presId="urn:microsoft.com/office/officeart/2005/8/layout/venn2"/>
    <dgm:cxn modelId="{E16602F3-93E4-4A51-9A95-3EE8A700B762}" type="presParOf" srcId="{F6C7EA6C-2EBF-441F-9255-596DEE187D6E}" destId="{189A1AB9-F5C1-456C-8C65-19741FF0B9CA}" srcOrd="0" destOrd="0" presId="urn:microsoft.com/office/officeart/2005/8/layout/venn2"/>
    <dgm:cxn modelId="{B52F716D-F772-4802-8842-A7BDDC519356}" type="presParOf" srcId="{F6C7EA6C-2EBF-441F-9255-596DEE187D6E}" destId="{741D4825-1FEC-4F6E-9049-2A5F848764D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B8C783-F432-4CC6-9ED7-67D6AF8F8A90}">
      <dsp:nvSpPr>
        <dsp:cNvPr id="0" name=""/>
        <dsp:cNvSpPr/>
      </dsp:nvSpPr>
      <dsp:spPr>
        <a:xfrm>
          <a:off x="758213" y="0"/>
          <a:ext cx="3830976" cy="3830976"/>
        </a:xfrm>
        <a:prstGeom prst="ellipse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2400" b="0" i="0" strike="noStrike" kern="1200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LlCD </a:t>
          </a:r>
        </a:p>
      </dsp:txBody>
      <dsp:txXfrm>
        <a:off x="2004238" y="191548"/>
        <a:ext cx="1338926" cy="574646"/>
      </dsp:txXfrm>
    </dsp:sp>
    <dsp:sp modelId="{96562801-B0E9-4E27-A4B8-8EF8DB02C503}">
      <dsp:nvSpPr>
        <dsp:cNvPr id="0" name=""/>
        <dsp:cNvSpPr/>
      </dsp:nvSpPr>
      <dsp:spPr>
        <a:xfrm>
          <a:off x="1237085" y="957743"/>
          <a:ext cx="2873232" cy="2873232"/>
        </a:xfrm>
        <a:prstGeom prst="ellipse">
          <a:avLst/>
        </a:prstGeom>
        <a:solidFill>
          <a:schemeClr val="accent4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2400" b="0" i="0" strike="noStrike" kern="1200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CI </a:t>
          </a:r>
        </a:p>
      </dsp:txBody>
      <dsp:txXfrm>
        <a:off x="2004238" y="1137320"/>
        <a:ext cx="1338926" cy="538731"/>
      </dsp:txXfrm>
    </dsp:sp>
    <dsp:sp modelId="{189A1AB9-F5C1-456C-8C65-19741FF0B9CA}">
      <dsp:nvSpPr>
        <dsp:cNvPr id="0" name=""/>
        <dsp:cNvSpPr/>
      </dsp:nvSpPr>
      <dsp:spPr>
        <a:xfrm>
          <a:off x="1715957" y="1915488"/>
          <a:ext cx="1915488" cy="1915488"/>
        </a:xfrm>
        <a:prstGeom prst="ellipse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/>
        </a:p>
      </dsp:txBody>
      <dsp:txXfrm>
        <a:off x="1996474" y="2394359"/>
        <a:ext cx="1354454" cy="9577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7F311-6720-4A4B-B52D-4DD7751E2665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03F87-C376-4B41-B43A-B9A7EC3DD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56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103F87-C376-4B41-B43A-B9A7EC3DD2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922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103F87-C376-4B41-B43A-B9A7EC3DD20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60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0133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81138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0167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93407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7043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0176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00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3770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93988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04915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3633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6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6.png"/><Relationship Id="rId18" Type="http://schemas.openxmlformats.org/officeDocument/2006/relationships/image" Target="../media/image16.svg"/><Relationship Id="rId26" Type="http://schemas.openxmlformats.org/officeDocument/2006/relationships/image" Target="../media/image24.svg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openxmlformats.org/officeDocument/2006/relationships/image" Target="../media/image10.svg"/><Relationship Id="rId17" Type="http://schemas.openxmlformats.org/officeDocument/2006/relationships/image" Target="../media/image8.png"/><Relationship Id="rId25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5.png"/><Relationship Id="rId24" Type="http://schemas.openxmlformats.org/officeDocument/2006/relationships/image" Target="../media/image22.sv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1.png"/><Relationship Id="rId28" Type="http://schemas.openxmlformats.org/officeDocument/2006/relationships/image" Target="../media/image26.svg"/><Relationship Id="rId10" Type="http://schemas.openxmlformats.org/officeDocument/2006/relationships/image" Target="../media/image8.svg"/><Relationship Id="rId19" Type="http://schemas.openxmlformats.org/officeDocument/2006/relationships/image" Target="../media/image9.png"/><Relationship Id="rId4" Type="http://schemas.openxmlformats.org/officeDocument/2006/relationships/image" Target="../media/image2.svg"/><Relationship Id="rId9" Type="http://schemas.openxmlformats.org/officeDocument/2006/relationships/image" Target="../media/image4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Relationship Id="rId27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32.svg"/><Relationship Id="rId18" Type="http://schemas.openxmlformats.org/officeDocument/2006/relationships/image" Target="../media/image19.png"/><Relationship Id="rId3" Type="http://schemas.openxmlformats.org/officeDocument/2006/relationships/diagramData" Target="../diagrams/data1.xml"/><Relationship Id="rId21" Type="http://schemas.openxmlformats.org/officeDocument/2006/relationships/image" Target="../media/image40.svg"/><Relationship Id="rId7" Type="http://schemas.microsoft.com/office/2007/relationships/diagramDrawing" Target="../diagrams/drawing1.xml"/><Relationship Id="rId12" Type="http://schemas.openxmlformats.org/officeDocument/2006/relationships/image" Target="../media/image16.png"/><Relationship Id="rId17" Type="http://schemas.openxmlformats.org/officeDocument/2006/relationships/image" Target="../media/image36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0.sv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34.svg"/><Relationship Id="rId10" Type="http://schemas.openxmlformats.org/officeDocument/2006/relationships/image" Target="../media/image15.png"/><Relationship Id="rId19" Type="http://schemas.openxmlformats.org/officeDocument/2006/relationships/image" Target="../media/image38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28.sv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12" Type="http://schemas.openxmlformats.org/officeDocument/2006/relationships/image" Target="../media/image26.png"/><Relationship Id="rId17" Type="http://schemas.openxmlformats.org/officeDocument/2006/relationships/image" Target="../media/image29.png"/><Relationship Id="rId2" Type="http://schemas.openxmlformats.org/officeDocument/2006/relationships/image" Target="../media/image21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50.svg"/><Relationship Id="rId5" Type="http://schemas.openxmlformats.org/officeDocument/2006/relationships/image" Target="../media/image44.svg"/><Relationship Id="rId15" Type="http://schemas.openxmlformats.org/officeDocument/2006/relationships/image" Target="../media/image27.jpeg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openxmlformats.org/officeDocument/2006/relationships/image" Target="../media/image48.svg"/><Relationship Id="rId14" Type="http://schemas.openxmlformats.org/officeDocument/2006/relationships/hyperlink" Target="mailto:SPPC@wales.nhs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463D1D-3EB7-1E49-A4BA-5B372A93A77C}"/>
              </a:ext>
            </a:extLst>
          </p:cNvPr>
          <p:cNvSpPr/>
          <p:nvPr/>
        </p:nvSpPr>
        <p:spPr>
          <a:xfrm>
            <a:off x="416496" y="1491566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321BB4-55B9-FC4C-9A5C-90D8916AC1DD}"/>
              </a:ext>
            </a:extLst>
          </p:cNvPr>
          <p:cNvSpPr txBox="1"/>
          <p:nvPr/>
        </p:nvSpPr>
        <p:spPr>
          <a:xfrm>
            <a:off x="1425403" y="160868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1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FD96B-F542-0342-9733-3BF6634727BB}"/>
              </a:ext>
            </a:extLst>
          </p:cNvPr>
          <p:cNvSpPr txBox="1"/>
          <p:nvPr/>
        </p:nvSpPr>
        <p:spPr>
          <a:xfrm>
            <a:off x="1408960" y="2009682"/>
            <a:ext cx="2665735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Cyhoedd gwybodus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15EB726-69D5-0648-B18B-C340244FBB24}"/>
              </a:ext>
            </a:extLst>
          </p:cNvPr>
          <p:cNvSpPr/>
          <p:nvPr/>
        </p:nvSpPr>
        <p:spPr>
          <a:xfrm>
            <a:off x="416496" y="3097537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E4C9E-D542-2441-983B-78487B5BCCB1}"/>
              </a:ext>
            </a:extLst>
          </p:cNvPr>
          <p:cNvSpPr txBox="1"/>
          <p:nvPr/>
        </p:nvSpPr>
        <p:spPr>
          <a:xfrm>
            <a:off x="1425403" y="321465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2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D39D22-646A-8D49-A8D9-C9376DF070C7}"/>
              </a:ext>
            </a:extLst>
          </p:cNvPr>
          <p:cNvSpPr txBox="1"/>
          <p:nvPr/>
        </p:nvSpPr>
        <p:spPr>
          <a:xfrm>
            <a:off x="1408960" y="3615653"/>
            <a:ext cx="2665735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Cymunedau Grymus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10848B6-7C0D-EF48-B597-D7F0E586C92C}"/>
              </a:ext>
            </a:extLst>
          </p:cNvPr>
          <p:cNvSpPr/>
          <p:nvPr/>
        </p:nvSpPr>
        <p:spPr>
          <a:xfrm>
            <a:off x="416496" y="4688965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44165F-0B73-3341-AAC6-F269324A0480}"/>
              </a:ext>
            </a:extLst>
          </p:cNvPr>
          <p:cNvSpPr txBox="1"/>
          <p:nvPr/>
        </p:nvSpPr>
        <p:spPr>
          <a:xfrm>
            <a:off x="1425403" y="4806083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3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BC9A8B-14F3-684D-ACDF-B7275643C76D}"/>
              </a:ext>
            </a:extLst>
          </p:cNvPr>
          <p:cNvSpPr txBox="1"/>
          <p:nvPr/>
        </p:nvSpPr>
        <p:spPr>
          <a:xfrm>
            <a:off x="1408960" y="5207083"/>
            <a:ext cx="266573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Cymorth ar gyfer lles, atal a hunanofal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65861CC-D434-5740-AA1C-E07D77256073}"/>
              </a:ext>
            </a:extLst>
          </p:cNvPr>
          <p:cNvSpPr/>
          <p:nvPr/>
        </p:nvSpPr>
        <p:spPr>
          <a:xfrm>
            <a:off x="416496" y="6306924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066D24-DDA7-A141-89C2-2075106E4FF9}"/>
              </a:ext>
            </a:extLst>
          </p:cNvPr>
          <p:cNvSpPr txBox="1"/>
          <p:nvPr/>
        </p:nvSpPr>
        <p:spPr>
          <a:xfrm>
            <a:off x="1425403" y="6424043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4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C92986-0DB7-ED4F-973A-888DDF584A2D}"/>
              </a:ext>
            </a:extLst>
          </p:cNvPr>
          <p:cNvSpPr txBox="1"/>
          <p:nvPr/>
        </p:nvSpPr>
        <p:spPr>
          <a:xfrm>
            <a:off x="1408960" y="6825043"/>
            <a:ext cx="2665736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Gwasanaethau lleol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0C9302C-F0CD-874A-806E-66DF547BC8BD}"/>
              </a:ext>
            </a:extLst>
          </p:cNvPr>
          <p:cNvSpPr/>
          <p:nvPr/>
        </p:nvSpPr>
        <p:spPr>
          <a:xfrm>
            <a:off x="416496" y="7931038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7A8125-0A2B-A940-9EBE-FB578193627B}"/>
              </a:ext>
            </a:extLst>
          </p:cNvPr>
          <p:cNvSpPr txBox="1"/>
          <p:nvPr/>
        </p:nvSpPr>
        <p:spPr>
          <a:xfrm>
            <a:off x="1425401" y="8048156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5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B4DB34-3E45-3B43-9E91-184D4AE5E86B}"/>
              </a:ext>
            </a:extLst>
          </p:cNvPr>
          <p:cNvSpPr txBox="1"/>
          <p:nvPr/>
        </p:nvSpPr>
        <p:spPr>
          <a:xfrm>
            <a:off x="1408958" y="8449154"/>
            <a:ext cx="2665737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Gweithio di-dor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6C8C74A-9673-A242-8977-782FDD860F0A}"/>
              </a:ext>
            </a:extLst>
          </p:cNvPr>
          <p:cNvSpPr/>
          <p:nvPr/>
        </p:nvSpPr>
        <p:spPr>
          <a:xfrm>
            <a:off x="4528036" y="1491566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F87831-421D-5B4F-9FF7-4D09D820505C}"/>
              </a:ext>
            </a:extLst>
          </p:cNvPr>
          <p:cNvSpPr txBox="1"/>
          <p:nvPr/>
        </p:nvSpPr>
        <p:spPr>
          <a:xfrm>
            <a:off x="5536940" y="160868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6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B3E346-F43B-564A-8DE9-7C0A1B0CF076}"/>
              </a:ext>
            </a:extLst>
          </p:cNvPr>
          <p:cNvSpPr txBox="1"/>
          <p:nvPr/>
        </p:nvSpPr>
        <p:spPr>
          <a:xfrm>
            <a:off x="5520497" y="2009681"/>
            <a:ext cx="2660977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Trin galwadau'n ddiogel ac yn effeithiol, gan gyfeirio a brysbennu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51DE38D-1E76-4C46-AA54-3F5D7421CCB1}"/>
              </a:ext>
            </a:extLst>
          </p:cNvPr>
          <p:cNvSpPr/>
          <p:nvPr/>
        </p:nvSpPr>
        <p:spPr>
          <a:xfrm>
            <a:off x="4528035" y="3097537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AB00C7-A6B4-0D4C-A731-043492FCA8FE}"/>
              </a:ext>
            </a:extLst>
          </p:cNvPr>
          <p:cNvSpPr txBox="1"/>
          <p:nvPr/>
        </p:nvSpPr>
        <p:spPr>
          <a:xfrm>
            <a:off x="5536940" y="321465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7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AA8A54-A431-D240-80CD-39CE1587A204}"/>
              </a:ext>
            </a:extLst>
          </p:cNvPr>
          <p:cNvSpPr txBox="1"/>
          <p:nvPr/>
        </p:nvSpPr>
        <p:spPr>
          <a:xfrm>
            <a:off x="5520497" y="3615653"/>
            <a:ext cx="2660977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Gofal o safon y tu allan i oriau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750F58-C1E9-F149-8D82-7BA3870EF94C}"/>
              </a:ext>
            </a:extLst>
          </p:cNvPr>
          <p:cNvSpPr txBox="1"/>
          <p:nvPr/>
        </p:nvSpPr>
        <p:spPr>
          <a:xfrm>
            <a:off x="326789" y="392152"/>
            <a:ext cx="891346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b="1" i="0" strike="noStrike" cap="none" spc="0" baseline="0" dirty="0">
                <a:solidFill>
                  <a:srgbClr val="548235"/>
                </a:solidFill>
                <a:effectLst/>
                <a:latin typeface="Calibri"/>
                <a:ea typeface="Calibri"/>
                <a:cs typeface="Calibri"/>
              </a:rPr>
              <a:t>MGSiG | </a:t>
            </a:r>
            <a:r>
              <a:rPr lang="cy-GB" sz="2800" b="0" i="0" strike="noStrike" cap="none" spc="0" baseline="0" dirty="0">
                <a:solidFill>
                  <a:srgbClr val="548235"/>
                </a:solidFill>
                <a:effectLst/>
                <a:latin typeface="Calibri"/>
                <a:ea typeface="Calibri"/>
                <a:cs typeface="Calibri"/>
              </a:rPr>
              <a:t>MODEL GOFAL SYLFAENOL I GYMRU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AD0D30-A000-D443-BBA2-71221F92BE90}"/>
              </a:ext>
            </a:extLst>
          </p:cNvPr>
          <p:cNvSpPr txBox="1"/>
          <p:nvPr/>
        </p:nvSpPr>
        <p:spPr>
          <a:xfrm>
            <a:off x="326789" y="845235"/>
            <a:ext cx="12282306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 disgrifio sut y bydd gofal yn cael ei ddarparu'n lleol, nawr ac yn y dyfodol, fel rhan o ddull system gyfan o ddarparu </a:t>
            </a:r>
            <a:r>
              <a:rPr lang="cy-GB" sz="18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Cymru Iachach</a:t>
            </a:r>
          </a:p>
          <a:p>
            <a:endParaRPr lang="en-GB"/>
          </a:p>
        </p:txBody>
      </p:sp>
      <p:pic>
        <p:nvPicPr>
          <p:cNvPr id="35" name="Graphic 34" descr="Users with solid fill">
            <a:extLst>
              <a:ext uri="{FF2B5EF4-FFF2-40B4-BE49-F238E27FC236}">
                <a16:creationId xmlns:a16="http://schemas.microsoft.com/office/drawing/2014/main" id="{45CC5488-3CA9-CC41-8947-80C42DD55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11001" y="1718146"/>
            <a:ext cx="914400" cy="914400"/>
          </a:xfrm>
          <a:prstGeom prst="rect">
            <a:avLst/>
          </a:prstGeom>
        </p:spPr>
      </p:pic>
      <p:pic>
        <p:nvPicPr>
          <p:cNvPr id="36" name="Graphic 35" descr="Neighbourhood with solid fill">
            <a:extLst>
              <a:ext uri="{FF2B5EF4-FFF2-40B4-BE49-F238E27FC236}">
                <a16:creationId xmlns:a16="http://schemas.microsoft.com/office/drawing/2014/main" id="{CFFC72EF-DB80-3B40-84BA-E44C752169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11001" y="3292701"/>
            <a:ext cx="914400" cy="914400"/>
          </a:xfrm>
          <a:prstGeom prst="rect">
            <a:avLst/>
          </a:prstGeom>
        </p:spPr>
      </p:pic>
      <p:pic>
        <p:nvPicPr>
          <p:cNvPr id="37" name="Graphic 36" descr="Apple with solid fill">
            <a:extLst>
              <a:ext uri="{FF2B5EF4-FFF2-40B4-BE49-F238E27FC236}">
                <a16:creationId xmlns:a16="http://schemas.microsoft.com/office/drawing/2014/main" id="{17059170-7F23-4F49-8377-119172D678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511001" y="4911215"/>
            <a:ext cx="914400" cy="914400"/>
          </a:xfrm>
          <a:prstGeom prst="rect">
            <a:avLst/>
          </a:prstGeom>
        </p:spPr>
      </p:pic>
      <p:pic>
        <p:nvPicPr>
          <p:cNvPr id="38" name="Graphic 37" descr="Map with pin with solid fill">
            <a:extLst>
              <a:ext uri="{FF2B5EF4-FFF2-40B4-BE49-F238E27FC236}">
                <a16:creationId xmlns:a16="http://schemas.microsoft.com/office/drawing/2014/main" id="{6925661C-07FE-E140-A0D0-95426126045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463747" y="6489839"/>
            <a:ext cx="914400" cy="914400"/>
          </a:xfrm>
          <a:prstGeom prst="rect">
            <a:avLst/>
          </a:prstGeom>
        </p:spPr>
      </p:pic>
      <p:pic>
        <p:nvPicPr>
          <p:cNvPr id="39" name="Graphic 38" descr="Zipper with solid fill">
            <a:extLst>
              <a:ext uri="{FF2B5EF4-FFF2-40B4-BE49-F238E27FC236}">
                <a16:creationId xmlns:a16="http://schemas.microsoft.com/office/drawing/2014/main" id="{DA88E945-8673-3B4F-9DE8-A1F93A0C4FE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463747" y="8153288"/>
            <a:ext cx="914400" cy="914400"/>
          </a:xfrm>
          <a:prstGeom prst="rect">
            <a:avLst/>
          </a:prstGeom>
        </p:spPr>
      </p:pic>
      <p:pic>
        <p:nvPicPr>
          <p:cNvPr id="40" name="Graphic 39" descr="Signpost with solid fill">
            <a:extLst>
              <a:ext uri="{FF2B5EF4-FFF2-40B4-BE49-F238E27FC236}">
                <a16:creationId xmlns:a16="http://schemas.microsoft.com/office/drawing/2014/main" id="{98FB4A68-0526-DC4D-97D2-DB58ABA7A5F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4616262" y="1718146"/>
            <a:ext cx="914400" cy="914400"/>
          </a:xfrm>
          <a:prstGeom prst="rect">
            <a:avLst/>
          </a:prstGeom>
        </p:spPr>
      </p:pic>
      <p:pic>
        <p:nvPicPr>
          <p:cNvPr id="41" name="Graphic 40" descr="Clock with solid fill">
            <a:extLst>
              <a:ext uri="{FF2B5EF4-FFF2-40B4-BE49-F238E27FC236}">
                <a16:creationId xmlns:a16="http://schemas.microsoft.com/office/drawing/2014/main" id="{F7303ACD-E677-234E-82F7-60D3C811493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 flipH="1">
            <a:off x="4616262" y="3292701"/>
            <a:ext cx="914400" cy="914400"/>
          </a:xfrm>
          <a:prstGeom prst="rect">
            <a:avLst/>
          </a:prstGeom>
        </p:spPr>
      </p:pic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158902EA-7712-3E44-99B0-EE0971E36999}"/>
              </a:ext>
            </a:extLst>
          </p:cNvPr>
          <p:cNvSpPr/>
          <p:nvPr/>
        </p:nvSpPr>
        <p:spPr>
          <a:xfrm>
            <a:off x="4528035" y="4688965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E81E50-838A-A54B-B0FE-CE1BE4AB707C}"/>
              </a:ext>
            </a:extLst>
          </p:cNvPr>
          <p:cNvSpPr txBox="1"/>
          <p:nvPr/>
        </p:nvSpPr>
        <p:spPr>
          <a:xfrm>
            <a:off x="5536940" y="4806083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8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7E4F344-DF11-E941-8EA5-9C42AB12BAE3}"/>
              </a:ext>
            </a:extLst>
          </p:cNvPr>
          <p:cNvSpPr txBox="1"/>
          <p:nvPr/>
        </p:nvSpPr>
        <p:spPr>
          <a:xfrm>
            <a:off x="5520497" y="5207081"/>
            <a:ext cx="2660977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Gwasanaethau sy'n cael eu defnyddio'n uniongyrchol 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0A23A837-8EC6-EE41-BEF2-F989FD7F7916}"/>
              </a:ext>
            </a:extLst>
          </p:cNvPr>
          <p:cNvSpPr/>
          <p:nvPr/>
        </p:nvSpPr>
        <p:spPr>
          <a:xfrm>
            <a:off x="4528035" y="6300790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428404A-0219-C246-9AC8-46B2F85EDCDE}"/>
              </a:ext>
            </a:extLst>
          </p:cNvPr>
          <p:cNvSpPr txBox="1"/>
          <p:nvPr/>
        </p:nvSpPr>
        <p:spPr>
          <a:xfrm>
            <a:off x="5536940" y="6417909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9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BFFCC0-1CFA-714E-8819-E2650C7F30AC}"/>
              </a:ext>
            </a:extLst>
          </p:cNvPr>
          <p:cNvSpPr txBox="1"/>
          <p:nvPr/>
        </p:nvSpPr>
        <p:spPr>
          <a:xfrm>
            <a:off x="5520497" y="6818906"/>
            <a:ext cx="2660977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Gofal integredig i bobl sydd ag anghenion gofal lluosog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2EDF9676-2A1B-A840-8DF4-615A4CC00524}"/>
              </a:ext>
            </a:extLst>
          </p:cNvPr>
          <p:cNvSpPr/>
          <p:nvPr/>
        </p:nvSpPr>
        <p:spPr>
          <a:xfrm>
            <a:off x="4528035" y="7931038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7930150-0D80-584A-956E-ECCBCC904B0D}"/>
              </a:ext>
            </a:extLst>
          </p:cNvPr>
          <p:cNvSpPr txBox="1"/>
          <p:nvPr/>
        </p:nvSpPr>
        <p:spPr>
          <a:xfrm>
            <a:off x="5536940" y="8048156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10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0B7430C-9DA9-9743-96CB-CF9631B47F51}"/>
              </a:ext>
            </a:extLst>
          </p:cNvPr>
          <p:cNvSpPr txBox="1"/>
          <p:nvPr/>
        </p:nvSpPr>
        <p:spPr>
          <a:xfrm>
            <a:off x="5520497" y="8449154"/>
            <a:ext cx="2660977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Ystadau clwstwr a chyfleusterau yn cefnogi gweithio aml-broffesiwn</a:t>
            </a:r>
          </a:p>
        </p:txBody>
      </p:sp>
      <p:pic>
        <p:nvPicPr>
          <p:cNvPr id="54" name="Graphic 53" descr="Circle with left arrow with solid fill">
            <a:extLst>
              <a:ext uri="{FF2B5EF4-FFF2-40B4-BE49-F238E27FC236}">
                <a16:creationId xmlns:a16="http://schemas.microsoft.com/office/drawing/2014/main" id="{2FFDDB8C-C3AC-184F-B435-94113807B6C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 flipH="1">
            <a:off x="4616262" y="4910634"/>
            <a:ext cx="914400" cy="914400"/>
          </a:xfrm>
          <a:prstGeom prst="rect">
            <a:avLst/>
          </a:prstGeom>
        </p:spPr>
      </p:pic>
      <p:pic>
        <p:nvPicPr>
          <p:cNvPr id="55" name="Graphic 54" descr="User network with solid fill">
            <a:extLst>
              <a:ext uri="{FF2B5EF4-FFF2-40B4-BE49-F238E27FC236}">
                <a16:creationId xmlns:a16="http://schemas.microsoft.com/office/drawing/2014/main" id="{9D409906-DAC7-6947-BBDA-FCC6D621695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4616262" y="6495544"/>
            <a:ext cx="914400" cy="914400"/>
          </a:xfrm>
          <a:prstGeom prst="rect">
            <a:avLst/>
          </a:prstGeom>
        </p:spPr>
      </p:pic>
      <p:pic>
        <p:nvPicPr>
          <p:cNvPr id="56" name="Graphic 55" descr="Cheers with solid fill">
            <a:extLst>
              <a:ext uri="{FF2B5EF4-FFF2-40B4-BE49-F238E27FC236}">
                <a16:creationId xmlns:a16="http://schemas.microsoft.com/office/drawing/2014/main" id="{BF42E92F-DCA6-4A48-8352-60DD4183C47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4616262" y="8145842"/>
            <a:ext cx="914400" cy="914400"/>
          </a:xfrm>
          <a:prstGeom prst="rect">
            <a:avLst/>
          </a:prstGeom>
        </p:spPr>
      </p:pic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A9ABCFE-FD1D-904D-9733-8E3F05EE12E6}"/>
              </a:ext>
            </a:extLst>
          </p:cNvPr>
          <p:cNvSpPr/>
          <p:nvPr/>
        </p:nvSpPr>
        <p:spPr>
          <a:xfrm>
            <a:off x="8639576" y="1491566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EEB4988-2AE7-C343-A8B5-A311019C33AC}"/>
              </a:ext>
            </a:extLst>
          </p:cNvPr>
          <p:cNvSpPr txBox="1"/>
          <p:nvPr/>
        </p:nvSpPr>
        <p:spPr>
          <a:xfrm>
            <a:off x="9648482" y="160868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11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309C16-E7AA-9842-B5DE-7EE8C2220B16}"/>
              </a:ext>
            </a:extLst>
          </p:cNvPr>
          <p:cNvSpPr txBox="1"/>
          <p:nvPr/>
        </p:nvSpPr>
        <p:spPr>
          <a:xfrm>
            <a:off x="9632038" y="2009681"/>
            <a:ext cx="2658561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Mae systemau TG clwstwr yn galluogi cyfathrebu clwstwr a rhannu data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9DBAF21C-518E-0D44-B838-0A96C4C05982}"/>
              </a:ext>
            </a:extLst>
          </p:cNvPr>
          <p:cNvSpPr/>
          <p:nvPr/>
        </p:nvSpPr>
        <p:spPr>
          <a:xfrm>
            <a:off x="8639577" y="3097537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3A238FD-7106-C148-B883-F54E0C279684}"/>
              </a:ext>
            </a:extLst>
          </p:cNvPr>
          <p:cNvSpPr txBox="1"/>
          <p:nvPr/>
        </p:nvSpPr>
        <p:spPr>
          <a:xfrm>
            <a:off x="9648482" y="321465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12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1C5139-3E60-CF42-B2E1-B409BFF89567}"/>
              </a:ext>
            </a:extLst>
          </p:cNvPr>
          <p:cNvSpPr txBox="1"/>
          <p:nvPr/>
        </p:nvSpPr>
        <p:spPr>
          <a:xfrm>
            <a:off x="9632040" y="3615653"/>
            <a:ext cx="2658560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Rhwyddineb mynediad at ddiagnosteg gymunedol sy'n cefnogi gofal o ansawdd uchel 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0CB631C0-2DAC-5245-8398-289F818EF09A}"/>
              </a:ext>
            </a:extLst>
          </p:cNvPr>
          <p:cNvSpPr/>
          <p:nvPr/>
        </p:nvSpPr>
        <p:spPr>
          <a:xfrm>
            <a:off x="8639577" y="4688965"/>
            <a:ext cx="3780000" cy="1358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650E6F3-E52A-3F49-BA98-27B4E9168741}"/>
              </a:ext>
            </a:extLst>
          </p:cNvPr>
          <p:cNvSpPr txBox="1"/>
          <p:nvPr/>
        </p:nvSpPr>
        <p:spPr>
          <a:xfrm>
            <a:off x="9648482" y="4806083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MGSiG 13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4B6F4C-ABAC-E147-AD5F-FD03C1403CF9}"/>
              </a:ext>
            </a:extLst>
          </p:cNvPr>
          <p:cNvSpPr txBox="1"/>
          <p:nvPr/>
        </p:nvSpPr>
        <p:spPr>
          <a:xfrm>
            <a:off x="9632040" y="5207079"/>
            <a:ext cx="2658560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Systemau cyllid wedi'u cynllunio i sbarduno newid trawsnewidiol system gyfan </a:t>
            </a:r>
          </a:p>
        </p:txBody>
      </p:sp>
      <p:pic>
        <p:nvPicPr>
          <p:cNvPr id="69" name="Graphic 68" descr="Work from home desk with solid fill">
            <a:extLst>
              <a:ext uri="{FF2B5EF4-FFF2-40B4-BE49-F238E27FC236}">
                <a16:creationId xmlns:a16="http://schemas.microsoft.com/office/drawing/2014/main" id="{C688DB77-DBCA-8446-8D51-9EE6C1E57FF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8727802" y="1702480"/>
            <a:ext cx="914400" cy="914400"/>
          </a:xfrm>
          <a:prstGeom prst="rect">
            <a:avLst/>
          </a:prstGeom>
        </p:spPr>
      </p:pic>
      <p:pic>
        <p:nvPicPr>
          <p:cNvPr id="70" name="Graphic 69" descr="Target Audience with solid fill">
            <a:extLst>
              <a:ext uri="{FF2B5EF4-FFF2-40B4-BE49-F238E27FC236}">
                <a16:creationId xmlns:a16="http://schemas.microsoft.com/office/drawing/2014/main" id="{3F11FBA4-3D0C-9346-92A5-C6B5A845675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xmlns="" r:embed="rId26"/>
              </a:ext>
            </a:extLst>
          </a:blip>
          <a:stretch>
            <a:fillRect/>
          </a:stretch>
        </p:blipFill>
        <p:spPr>
          <a:xfrm>
            <a:off x="8727802" y="3318886"/>
            <a:ext cx="914400" cy="914400"/>
          </a:xfrm>
          <a:prstGeom prst="rect">
            <a:avLst/>
          </a:prstGeom>
        </p:spPr>
      </p:pic>
      <p:pic>
        <p:nvPicPr>
          <p:cNvPr id="71" name="Graphic 70" descr="Calculator with solid fill">
            <a:extLst>
              <a:ext uri="{FF2B5EF4-FFF2-40B4-BE49-F238E27FC236}">
                <a16:creationId xmlns:a16="http://schemas.microsoft.com/office/drawing/2014/main" id="{8E99AF2B-0AC7-104B-BA0F-EA61D9FA5EA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xmlns="" r:embed="rId28"/>
              </a:ext>
            </a:extLst>
          </a:blip>
          <a:stretch>
            <a:fillRect/>
          </a:stretch>
        </p:blipFill>
        <p:spPr>
          <a:xfrm>
            <a:off x="8727802" y="4910634"/>
            <a:ext cx="914400" cy="914400"/>
          </a:xfrm>
          <a:prstGeom prst="rect">
            <a:avLst/>
          </a:prstGeom>
        </p:spPr>
      </p:pic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0244E394-03C9-9A43-BDB5-D42F85C3A7E4}"/>
              </a:ext>
            </a:extLst>
          </p:cNvPr>
          <p:cNvSpPr/>
          <p:nvPr/>
        </p:nvSpPr>
        <p:spPr>
          <a:xfrm>
            <a:off x="8584339" y="6280393"/>
            <a:ext cx="3780000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FE3FC4C0-B0CB-1D47-9901-5F5AE3E41DD6}"/>
              </a:ext>
            </a:extLst>
          </p:cNvPr>
          <p:cNvSpPr/>
          <p:nvPr/>
        </p:nvSpPr>
        <p:spPr>
          <a:xfrm>
            <a:off x="8579251" y="7923592"/>
            <a:ext cx="3780000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86F83CE0-438A-334F-8F2E-B67F9D0DA648}"/>
              </a:ext>
            </a:extLst>
          </p:cNvPr>
          <p:cNvSpPr/>
          <p:nvPr/>
        </p:nvSpPr>
        <p:spPr>
          <a:xfrm>
            <a:off x="8586999" y="7032263"/>
            <a:ext cx="3780000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55DBED0-09CE-D546-8008-44E2B8F091E9}"/>
              </a:ext>
            </a:extLst>
          </p:cNvPr>
          <p:cNvSpPr txBox="1"/>
          <p:nvPr/>
        </p:nvSpPr>
        <p:spPr>
          <a:xfrm>
            <a:off x="8727801" y="6372800"/>
            <a:ext cx="3416072" cy="2865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Gweithio tuag at ddull system gyfan </a:t>
            </a:r>
          </a:p>
          <a:p>
            <a:endParaRPr lang="en-GB" sz="1400" dirty="0"/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MGSiG wedi'i ail-fynegi fel 13 o ganlyniadau trawsnewidiol, y bydd angen i glystyrau ddarparu tystiolaeth o aeddfedrwydd yn eu herbyn gan ddefnyddio tair set o feini prawf (sylfaen; datblygu; aeddfed). Dylai cyflawni aeddfedrwydd Lefel 3 adlewyrchu integreiddio o fewn dull system gyfan (y dyhead enghreifftiol), tra bod lefelau 1 a 2 yn adlewyrchu trawsnewidiad dros dro o wasanaethau "iechyd".  </a:t>
            </a:r>
          </a:p>
        </p:txBody>
      </p:sp>
    </p:spTree>
    <p:extLst>
      <p:ext uri="{BB962C8B-B14F-4D97-AF65-F5344CB8AC3E}">
        <p14:creationId xmlns:p14="http://schemas.microsoft.com/office/powerpoint/2010/main" val="268354130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463D1D-3EB7-1E49-A4BA-5B372A93A77C}"/>
              </a:ext>
            </a:extLst>
          </p:cNvPr>
          <p:cNvSpPr/>
          <p:nvPr/>
        </p:nvSpPr>
        <p:spPr>
          <a:xfrm>
            <a:off x="399260" y="1523936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321BB4-55B9-FC4C-9A5C-90D8916AC1DD}"/>
              </a:ext>
            </a:extLst>
          </p:cNvPr>
          <p:cNvSpPr txBox="1"/>
          <p:nvPr/>
        </p:nvSpPr>
        <p:spPr>
          <a:xfrm>
            <a:off x="1408167" y="16410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1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FD96B-F542-0342-9733-3BF6634727BB}"/>
              </a:ext>
            </a:extLst>
          </p:cNvPr>
          <p:cNvSpPr txBox="1"/>
          <p:nvPr/>
        </p:nvSpPr>
        <p:spPr>
          <a:xfrm>
            <a:off x="1391723" y="204205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cynllunio integredig rhwng clystyrau, byrddau iechyd ac awdurdodau lleol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15EB726-69D5-0648-B18B-C340244FBB24}"/>
              </a:ext>
            </a:extLst>
          </p:cNvPr>
          <p:cNvSpPr/>
          <p:nvPr/>
        </p:nvSpPr>
        <p:spPr>
          <a:xfrm>
            <a:off x="399260" y="3129907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E4C9E-D542-2441-983B-78487B5BCCB1}"/>
              </a:ext>
            </a:extLst>
          </p:cNvPr>
          <p:cNvSpPr txBox="1"/>
          <p:nvPr/>
        </p:nvSpPr>
        <p:spPr>
          <a:xfrm>
            <a:off x="1408167" y="324702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2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D39D22-646A-8D49-A8D9-C9376DF070C7}"/>
              </a:ext>
            </a:extLst>
          </p:cNvPr>
          <p:cNvSpPr txBox="1"/>
          <p:nvPr/>
        </p:nvSpPr>
        <p:spPr>
          <a:xfrm>
            <a:off x="1391723" y="3648023"/>
            <a:ext cx="363578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Ystod ehangach o wasanaethau a ddarperir ar draws clwstwr, gan fodloni blaenoriaethau ac angen y boblogaeth, yn nes at adref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10848B6-7C0D-EF48-B597-D7F0E586C92C}"/>
              </a:ext>
            </a:extLst>
          </p:cNvPr>
          <p:cNvSpPr/>
          <p:nvPr/>
        </p:nvSpPr>
        <p:spPr>
          <a:xfrm>
            <a:off x="399260" y="4721335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44165F-0B73-3341-AAC6-F269324A0480}"/>
              </a:ext>
            </a:extLst>
          </p:cNvPr>
          <p:cNvSpPr txBox="1"/>
          <p:nvPr/>
        </p:nvSpPr>
        <p:spPr>
          <a:xfrm>
            <a:off x="1408167" y="48384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3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BC9A8B-14F3-684D-ACDF-B7275643C76D}"/>
              </a:ext>
            </a:extLst>
          </p:cNvPr>
          <p:cNvSpPr txBox="1"/>
          <p:nvPr/>
        </p:nvSpPr>
        <p:spPr>
          <a:xfrm>
            <a:off x="1391723" y="5239453"/>
            <a:ext cx="363578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Arweinwyr mwy effeithiol ar draws y system gofal sylfaenol, mentrau cydweithredol a chlystyrau 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65861CC-D434-5740-AA1C-E07D77256073}"/>
              </a:ext>
            </a:extLst>
          </p:cNvPr>
          <p:cNvSpPr/>
          <p:nvPr/>
        </p:nvSpPr>
        <p:spPr>
          <a:xfrm>
            <a:off x="399260" y="6339294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066D24-DDA7-A141-89C2-2075106E4FF9}"/>
              </a:ext>
            </a:extLst>
          </p:cNvPr>
          <p:cNvSpPr txBox="1"/>
          <p:nvPr/>
        </p:nvSpPr>
        <p:spPr>
          <a:xfrm>
            <a:off x="1408167" y="6456412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4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C92986-0DB7-ED4F-973A-888DDF584A2D}"/>
              </a:ext>
            </a:extLst>
          </p:cNvPr>
          <p:cNvSpPr txBox="1"/>
          <p:nvPr/>
        </p:nvSpPr>
        <p:spPr>
          <a:xfrm>
            <a:off x="1391723" y="685741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tegwch o ran darparu gwasanaethau gofal clwstwr yn seiliedig ar angen lleol 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0C9302C-F0CD-874A-806E-66DF547BC8BD}"/>
              </a:ext>
            </a:extLst>
          </p:cNvPr>
          <p:cNvSpPr/>
          <p:nvPr/>
        </p:nvSpPr>
        <p:spPr>
          <a:xfrm>
            <a:off x="399260" y="7963408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7A8125-0A2B-A940-9EBE-FB578193627B}"/>
              </a:ext>
            </a:extLst>
          </p:cNvPr>
          <p:cNvSpPr txBox="1"/>
          <p:nvPr/>
        </p:nvSpPr>
        <p:spPr>
          <a:xfrm>
            <a:off x="1408165" y="8080526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5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B4DB34-3E45-3B43-9E91-184D4AE5E86B}"/>
              </a:ext>
            </a:extLst>
          </p:cNvPr>
          <p:cNvSpPr txBox="1"/>
          <p:nvPr/>
        </p:nvSpPr>
        <p:spPr>
          <a:xfrm>
            <a:off x="1391721" y="8481524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gwasanaethau aml-broffesiwn ac amlasiantaethol a ddarperir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6C8C74A-9673-A242-8977-782FDD860F0A}"/>
              </a:ext>
            </a:extLst>
          </p:cNvPr>
          <p:cNvSpPr/>
          <p:nvPr/>
        </p:nvSpPr>
        <p:spPr>
          <a:xfrm>
            <a:off x="5490984" y="1523936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F87831-421D-5B4F-9FF7-4D09D820505C}"/>
              </a:ext>
            </a:extLst>
          </p:cNvPr>
          <p:cNvSpPr txBox="1"/>
          <p:nvPr/>
        </p:nvSpPr>
        <p:spPr>
          <a:xfrm>
            <a:off x="6499888" y="16410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6 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B3E346-F43B-564A-8DE9-7C0A1B0CF076}"/>
              </a:ext>
            </a:extLst>
          </p:cNvPr>
          <p:cNvSpPr txBox="1"/>
          <p:nvPr/>
        </p:nvSpPr>
        <p:spPr>
          <a:xfrm>
            <a:off x="6483446" y="204205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Gweithlu a gwasanaethau clwstwr cynaliadwy effeithiol, effeithlon a hirdymor 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51DE38D-1E76-4C46-AA54-3F5D7421CCB1}"/>
              </a:ext>
            </a:extLst>
          </p:cNvPr>
          <p:cNvSpPr/>
          <p:nvPr/>
        </p:nvSpPr>
        <p:spPr>
          <a:xfrm>
            <a:off x="5490984" y="3129907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AB00C7-A6B4-0D4C-A731-043492FCA8FE}"/>
              </a:ext>
            </a:extLst>
          </p:cNvPr>
          <p:cNvSpPr txBox="1"/>
          <p:nvPr/>
        </p:nvSpPr>
        <p:spPr>
          <a:xfrm>
            <a:off x="6499888" y="324702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7 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AA8A54-A431-D240-80CD-39CE1587A204}"/>
              </a:ext>
            </a:extLst>
          </p:cNvPr>
          <p:cNvSpPr txBox="1"/>
          <p:nvPr/>
        </p:nvSpPr>
        <p:spPr>
          <a:xfrm>
            <a:off x="6483446" y="3648023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Clystyrau wedi'u grymuso gyda mwy o ymreolaeth, hyblygrwydd a gweledigaeth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750F58-C1E9-F149-8D82-7BA3870EF94C}"/>
              </a:ext>
            </a:extLst>
          </p:cNvPr>
          <p:cNvSpPr txBox="1"/>
          <p:nvPr/>
        </p:nvSpPr>
        <p:spPr>
          <a:xfrm>
            <a:off x="326789" y="392152"/>
            <a:ext cx="891346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b="1" i="0" strike="noStrike" cap="none" spc="0" baseline="0">
                <a:solidFill>
                  <a:srgbClr val="2E75B6"/>
                </a:solidFill>
                <a:effectLst/>
                <a:latin typeface="Calibri"/>
                <a:ea typeface="Calibri"/>
                <a:cs typeface="Calibri"/>
              </a:rPr>
              <a:t>DCC | DATBLYGIAD CLWSTWR CARLAM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AD0D30-A000-D443-BBA2-71221F92BE90}"/>
              </a:ext>
            </a:extLst>
          </p:cNvPr>
          <p:cNvSpPr txBox="1"/>
          <p:nvPr/>
        </p:nvSpPr>
        <p:spPr>
          <a:xfrm>
            <a:off x="326789" y="845235"/>
            <a:ext cx="12148022" cy="365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Nod cyffredinol DCC yw diwallu anghenion iechyd poblogaeth y clwstwr drwy gynllunio a darparu gwasanaethau cadarn 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CCB344AB-22DE-094B-B6F0-3765E956EE59}"/>
              </a:ext>
            </a:extLst>
          </p:cNvPr>
          <p:cNvSpPr/>
          <p:nvPr/>
        </p:nvSpPr>
        <p:spPr>
          <a:xfrm>
            <a:off x="5488637" y="4721335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1E425A6A-78BF-CA4A-9221-E53833384E6D}"/>
              </a:ext>
            </a:extLst>
          </p:cNvPr>
          <p:cNvSpPr/>
          <p:nvPr/>
        </p:nvSpPr>
        <p:spPr>
          <a:xfrm>
            <a:off x="5488638" y="7963408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A159E55-8C3A-B94F-A599-BAAF591D409D}"/>
              </a:ext>
            </a:extLst>
          </p:cNvPr>
          <p:cNvSpPr/>
          <p:nvPr/>
        </p:nvSpPr>
        <p:spPr>
          <a:xfrm>
            <a:off x="5488638" y="5239454"/>
            <a:ext cx="6866449" cy="38811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CAAC4855-AF96-6A46-8F18-194F32BAE26A}"/>
              </a:ext>
            </a:extLst>
          </p:cNvPr>
          <p:cNvSpPr/>
          <p:nvPr/>
        </p:nvSpPr>
        <p:spPr>
          <a:xfrm>
            <a:off x="10582709" y="1523936"/>
            <a:ext cx="1819632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7779AABB-A47E-634D-9785-DEE743A68E17}"/>
              </a:ext>
            </a:extLst>
          </p:cNvPr>
          <p:cNvSpPr/>
          <p:nvPr/>
        </p:nvSpPr>
        <p:spPr>
          <a:xfrm>
            <a:off x="10582709" y="3165321"/>
            <a:ext cx="1819632" cy="134384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EB14194-6DFF-BC48-9B33-DD44F2B91786}"/>
              </a:ext>
            </a:extLst>
          </p:cNvPr>
          <p:cNvSpPr/>
          <p:nvPr/>
        </p:nvSpPr>
        <p:spPr>
          <a:xfrm>
            <a:off x="10582709" y="2184126"/>
            <a:ext cx="1819632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D0B1EDB-7E54-394D-8B24-AD03C189B8E4}"/>
              </a:ext>
            </a:extLst>
          </p:cNvPr>
          <p:cNvSpPr txBox="1"/>
          <p:nvPr/>
        </p:nvSpPr>
        <p:spPr>
          <a:xfrm>
            <a:off x="10707447" y="1493481"/>
            <a:ext cx="15832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5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 yw GCCC? </a:t>
            </a:r>
            <a:br>
              <a:rPr lang="cy-GB" sz="15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</a:br>
            <a:endParaRPr lang="cy-GB" sz="1500" b="1" i="0" strike="noStrike" cap="none" spc="0" baseline="0" dirty="0">
              <a:solidFill>
                <a:srgbClr val="000000"/>
              </a:solidFill>
              <a:effectLst/>
              <a:latin typeface="Calibri"/>
              <a:ea typeface="Calibri"/>
              <a:cs typeface="Calibri"/>
            </a:endParaRP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Bydd Grwpiau Cynllunio Clystyrau Cyfan yn cynllunio ar y cyd ac yn comisiynu gwasanaethau sy'n seiliedig ar fannau, gan adael clystyrau'n rhydd i ganolbwyntio ar ddarparu gofal o ansawdd uchel.</a:t>
            </a:r>
            <a:endParaRPr lang="en-GB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26A6D2-6F9B-7447-8B52-4CEFE32095C9}"/>
              </a:ext>
            </a:extLst>
          </p:cNvPr>
          <p:cNvSpPr txBox="1"/>
          <p:nvPr/>
        </p:nvSpPr>
        <p:spPr>
          <a:xfrm>
            <a:off x="5622860" y="4882532"/>
            <a:ext cx="6614048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 yw'r cyd-destun strategol sy'n cysylltu </a:t>
            </a:r>
            <a:r>
              <a:rPr lang="cy-GB" sz="18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MGSiG</a:t>
            </a:r>
            <a:r>
              <a:rPr lang="cy-GB" sz="18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ac DCC gyda'i gilydd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F0E2BA-C5F2-2C47-9AC0-EDC2181F9E83}"/>
              </a:ext>
            </a:extLst>
          </p:cNvPr>
          <p:cNvSpPr txBox="1"/>
          <p:nvPr/>
        </p:nvSpPr>
        <p:spPr>
          <a:xfrm>
            <a:off x="5606418" y="5409611"/>
            <a:ext cx="34573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y-GB" sz="1400" b="0" i="0" strike="noStrike" cap="none" spc="0" baseline="0" dirty="0">
              <a:solidFill>
                <a:srgbClr val="000000"/>
              </a:solidFill>
              <a:effectLst/>
              <a:latin typeface="Calibri"/>
              <a:ea typeface="Calibri"/>
              <a:cs typeface="Calibri"/>
            </a:endParaRP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Cymru Iachach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(CI;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LlC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2018) yn nodi'r weledigaeth o ddull system gyfan o ymdrin ag iechyd a gofal cymdeithasol sy'n canolbwyntio ar iechyd</a:t>
            </a:r>
            <a:r>
              <a:rPr lang="cy-GB" sz="1400" b="0" i="0" strike="noStrike" cap="none" spc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lles ac ar atal salwch. Mae'n pennu'r cyfeiriad</a:t>
            </a: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ar gyfer cyrraedd nod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Deddf Llesiant Cenedlaethau'r Dyfodol </a:t>
            </a:r>
          </a:p>
          <a:p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(Cymru) 2015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[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LlCD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]</a:t>
            </a:r>
          </a:p>
          <a:p>
            <a:endParaRPr lang="en-GB" sz="1400" dirty="0"/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 unol â’r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Rhaglen ar gyfer </a:t>
            </a:r>
          </a:p>
          <a:p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Llywodraeth 2021 i 2026  </a:t>
            </a:r>
          </a:p>
          <a:p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(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LlC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2021) mae DCC yn anelu at gyflymu'r broses o weithredu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MGSiG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tuag at wireddu CI drwy wahanu  </a:t>
            </a: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swyddogaethau cyflenwi clwstwr gan rai  </a:t>
            </a:r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swyddogaethau cynllunio a chomisiynu ar draws clystyrau.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7905B56-A71B-DD44-B032-44FF2D23382F}"/>
              </a:ext>
            </a:extLst>
          </p:cNvPr>
          <p:cNvGrpSpPr/>
          <p:nvPr/>
        </p:nvGrpSpPr>
        <p:grpSpPr>
          <a:xfrm>
            <a:off x="7587049" y="5284166"/>
            <a:ext cx="5347403" cy="3830976"/>
            <a:chOff x="7491665" y="5328987"/>
            <a:chExt cx="5455318" cy="3819197"/>
          </a:xfrm>
        </p:grpSpPr>
        <p:graphicFrame>
          <p:nvGraphicFramePr>
            <p:cNvPr id="55" name="Content Placeholder 4">
              <a:extLst>
                <a:ext uri="{FF2B5EF4-FFF2-40B4-BE49-F238E27FC236}">
                  <a16:creationId xmlns:a16="http://schemas.microsoft.com/office/drawing/2014/main" id="{71D4F3B2-3748-1A46-A8D6-F9CCF916C36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38107189"/>
                </p:ext>
              </p:extLst>
            </p:nvPr>
          </p:nvGraphicFramePr>
          <p:xfrm>
            <a:off x="7491665" y="5328987"/>
            <a:ext cx="5455318" cy="381919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6" name="Down Arrow 55">
              <a:extLst>
                <a:ext uri="{FF2B5EF4-FFF2-40B4-BE49-F238E27FC236}">
                  <a16:creationId xmlns:a16="http://schemas.microsoft.com/office/drawing/2014/main" id="{8BE7EF59-000F-5F46-93A4-8EF58CBEB035}"/>
                </a:ext>
              </a:extLst>
            </p:cNvPr>
            <p:cNvSpPr/>
            <p:nvPr/>
          </p:nvSpPr>
          <p:spPr>
            <a:xfrm rot="10800000">
              <a:off x="9837039" y="7498608"/>
              <a:ext cx="764571" cy="1487815"/>
            </a:xfrm>
            <a:prstGeom prst="downArrow">
              <a:avLst/>
            </a:prstGeom>
            <a:solidFill>
              <a:schemeClr val="accent5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62F9213-6291-6A4B-A30F-BEE881081AE5}"/>
                </a:ext>
              </a:extLst>
            </p:cNvPr>
            <p:cNvSpPr/>
            <p:nvPr/>
          </p:nvSpPr>
          <p:spPr>
            <a:xfrm>
              <a:off x="9967564" y="7876809"/>
              <a:ext cx="457200" cy="1095451"/>
            </a:xfrm>
            <a:prstGeom prst="rect">
              <a:avLst/>
            </a:prstGeom>
          </p:spPr>
          <p:txBody>
            <a:bodyPr vert="wordArtVert" wrap="none">
              <a:spAutoFit/>
            </a:bodyPr>
            <a:lstStyle/>
            <a:p>
              <a:pPr lvl="0"/>
              <a:r>
                <a:rPr lang="cy-GB" sz="1800" b="1" i="0" strike="noStrike" cap="none" spc="0" baseline="0">
                  <a:solidFill>
                    <a:srgbClr val="FFFFFF"/>
                  </a:solidFill>
                  <a:effectLst/>
                  <a:latin typeface="Calibri"/>
                  <a:ea typeface="Calibri"/>
                  <a:cs typeface="Calibri"/>
                </a:rPr>
                <a:t>DCC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28EDAE9-948B-9348-94C2-D19D00840679}"/>
                </a:ext>
              </a:extLst>
            </p:cNvPr>
            <p:cNvSpPr txBox="1"/>
            <p:nvPr/>
          </p:nvSpPr>
          <p:spPr>
            <a:xfrm>
              <a:off x="10359389" y="8233137"/>
              <a:ext cx="911187" cy="3657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/>
              <a:r>
                <a:rPr lang="cy-GB" sz="1800" b="0" i="0" strike="noStrike" cap="none" spc="0" baseline="0">
                  <a:solidFill>
                    <a:srgbClr val="FFFFFF"/>
                  </a:solidFill>
                  <a:effectLst/>
                  <a:latin typeface="Calibri"/>
                  <a:ea typeface="Calibri"/>
                  <a:cs typeface="Calibri"/>
                </a:rPr>
                <a:t>MGSiG </a:t>
              </a:r>
              <a:endParaRPr lang="en-GB">
                <a:solidFill>
                  <a:schemeClr val="bg1"/>
                </a:solidFill>
              </a:endParaRPr>
            </a:p>
          </p:txBody>
        </p:sp>
      </p:grpSp>
      <p:pic>
        <p:nvPicPr>
          <p:cNvPr id="43" name="Graphic 42" descr="Blockchain with solid fill">
            <a:extLst>
              <a:ext uri="{FF2B5EF4-FFF2-40B4-BE49-F238E27FC236}">
                <a16:creationId xmlns:a16="http://schemas.microsoft.com/office/drawing/2014/main" id="{8CEE1564-8F38-4849-BA92-6014DA1209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93765" y="1721498"/>
            <a:ext cx="914400" cy="914400"/>
          </a:xfrm>
          <a:prstGeom prst="rect">
            <a:avLst/>
          </a:prstGeom>
        </p:spPr>
      </p:pic>
      <p:pic>
        <p:nvPicPr>
          <p:cNvPr id="53" name="Graphic 52" descr="Suburban scene with solid fill">
            <a:extLst>
              <a:ext uri="{FF2B5EF4-FFF2-40B4-BE49-F238E27FC236}">
                <a16:creationId xmlns:a16="http://schemas.microsoft.com/office/drawing/2014/main" id="{07ADE6E5-FB65-684D-9DB4-7EBAC97637A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77321" y="3352157"/>
            <a:ext cx="914400" cy="914400"/>
          </a:xfrm>
          <a:prstGeom prst="rect">
            <a:avLst/>
          </a:prstGeom>
        </p:spPr>
      </p:pic>
      <p:pic>
        <p:nvPicPr>
          <p:cNvPr id="61" name="Graphic 60" descr="Scales of justice with solid fill">
            <a:extLst>
              <a:ext uri="{FF2B5EF4-FFF2-40B4-BE49-F238E27FC236}">
                <a16:creationId xmlns:a16="http://schemas.microsoft.com/office/drawing/2014/main" id="{3AA8F325-CA00-FA48-8C5A-6D616CE344C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93765" y="6561544"/>
            <a:ext cx="914400" cy="914400"/>
          </a:xfrm>
          <a:prstGeom prst="rect">
            <a:avLst/>
          </a:prstGeom>
        </p:spPr>
      </p:pic>
      <p:pic>
        <p:nvPicPr>
          <p:cNvPr id="65" name="Graphic 64" descr="Group of men with solid fill">
            <a:extLst>
              <a:ext uri="{FF2B5EF4-FFF2-40B4-BE49-F238E27FC236}">
                <a16:creationId xmlns:a16="http://schemas.microsoft.com/office/drawing/2014/main" id="{54191D88-DA88-6D48-9F84-D48B2FCDE05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5585489" y="1719100"/>
            <a:ext cx="914400" cy="914400"/>
          </a:xfrm>
          <a:prstGeom prst="rect">
            <a:avLst/>
          </a:prstGeom>
        </p:spPr>
      </p:pic>
      <p:pic>
        <p:nvPicPr>
          <p:cNvPr id="71" name="Graphic 70" descr="Branching diagram with solid fill">
            <a:extLst>
              <a:ext uri="{FF2B5EF4-FFF2-40B4-BE49-F238E27FC236}">
                <a16:creationId xmlns:a16="http://schemas.microsoft.com/office/drawing/2014/main" id="{191DB268-1EC5-2D47-B45E-F988B7F2296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509383" y="8185658"/>
            <a:ext cx="914400" cy="914400"/>
          </a:xfrm>
          <a:prstGeom prst="rect">
            <a:avLst/>
          </a:prstGeom>
        </p:spPr>
      </p:pic>
      <p:pic>
        <p:nvPicPr>
          <p:cNvPr id="73" name="Graphic 72" descr="Group brainstorm with solid fill">
            <a:extLst>
              <a:ext uri="{FF2B5EF4-FFF2-40B4-BE49-F238E27FC236}">
                <a16:creationId xmlns:a16="http://schemas.microsoft.com/office/drawing/2014/main" id="{ABB48C76-716E-3847-8653-7688CDE053E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5572551" y="3344885"/>
            <a:ext cx="914400" cy="914400"/>
          </a:xfrm>
          <a:prstGeom prst="rect">
            <a:avLst/>
          </a:prstGeom>
        </p:spPr>
      </p:pic>
      <p:pic>
        <p:nvPicPr>
          <p:cNvPr id="75" name="Graphic 74" descr="Idea with solid fill">
            <a:extLst>
              <a:ext uri="{FF2B5EF4-FFF2-40B4-BE49-F238E27FC236}">
                <a16:creationId xmlns:a16="http://schemas.microsoft.com/office/drawing/2014/main" id="{773629F8-E2F6-FE42-9345-9BC80F4CCF5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477321" y="49435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1729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B2E41E1-8718-EA42-8482-0CAA6A0E2DCF}"/>
              </a:ext>
            </a:extLst>
          </p:cNvPr>
          <p:cNvSpPr/>
          <p:nvPr/>
        </p:nvSpPr>
        <p:spPr>
          <a:xfrm>
            <a:off x="404849" y="1510436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58FEA5-5393-8540-B680-C8B19B64FE05}"/>
              </a:ext>
            </a:extLst>
          </p:cNvPr>
          <p:cNvSpPr txBox="1"/>
          <p:nvPr/>
        </p:nvSpPr>
        <p:spPr>
          <a:xfrm>
            <a:off x="1413756" y="1627554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Fframwaith Datblygu Clwstwr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437290-B1AA-A44E-B90E-C1EA5E39086B}"/>
              </a:ext>
            </a:extLst>
          </p:cNvPr>
          <p:cNvSpPr txBox="1"/>
          <p:nvPr/>
        </p:nvSpPr>
        <p:spPr>
          <a:xfrm>
            <a:off x="1397312" y="1931949"/>
            <a:ext cx="3635783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FfDC yn nodi safonau a meini prawf aeddfedrwydd a ddisgwylir ar gyfer dangos cynnydd gweithredu; mae'n nodi gofynion tystiolaeth </a:t>
            </a:r>
          </a:p>
        </p:txBody>
      </p:sp>
      <p:pic>
        <p:nvPicPr>
          <p:cNvPr id="7" name="Graphic 6" descr="Table with solid fill">
            <a:extLst>
              <a:ext uri="{FF2B5EF4-FFF2-40B4-BE49-F238E27FC236}">
                <a16:creationId xmlns:a16="http://schemas.microsoft.com/office/drawing/2014/main" id="{B6186A3C-8407-8446-8C29-5A98AF91B7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99356" y="1732686"/>
            <a:ext cx="914400" cy="91440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E67529B-89B2-F343-B3EF-4C217025116E}"/>
              </a:ext>
            </a:extLst>
          </p:cNvPr>
          <p:cNvSpPr/>
          <p:nvPr/>
        </p:nvSpPr>
        <p:spPr>
          <a:xfrm>
            <a:off x="405254" y="3119350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222DD5-ADE6-7C41-9ABF-CE399F52B5AB}"/>
              </a:ext>
            </a:extLst>
          </p:cNvPr>
          <p:cNvSpPr txBox="1"/>
          <p:nvPr/>
        </p:nvSpPr>
        <p:spPr>
          <a:xfrm>
            <a:off x="1414161" y="3099079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Clwstwr 360 Adolygiad Cymheiriaid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6CC8C8-5D36-9D47-B632-30D5D6F69031}"/>
              </a:ext>
            </a:extLst>
          </p:cNvPr>
          <p:cNvSpPr txBox="1"/>
          <p:nvPr/>
        </p:nvSpPr>
        <p:spPr>
          <a:xfrm>
            <a:off x="1444968" y="3369367"/>
            <a:ext cx="3635783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broses 360 yn disgrifio sut y bydd clystyrau a GCCCau yn cymryd rhan mewn arfarniad datblygiadol a arweinir gan FfDC, a arweinir gan gymheiriaid </a:t>
            </a: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unwaith fesul cylch CTCI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CB9738C-1860-984D-A436-A8034FDCA377}"/>
              </a:ext>
            </a:extLst>
          </p:cNvPr>
          <p:cNvSpPr/>
          <p:nvPr/>
        </p:nvSpPr>
        <p:spPr>
          <a:xfrm>
            <a:off x="404849" y="4728264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319FBD-D07D-544C-B09D-46351285A1F7}"/>
              </a:ext>
            </a:extLst>
          </p:cNvPr>
          <p:cNvSpPr txBox="1"/>
          <p:nvPr/>
        </p:nvSpPr>
        <p:spPr>
          <a:xfrm>
            <a:off x="1413756" y="4767644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Offeryn Hunanfyfyrio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109194-05E5-3B4F-8147-02B200FA6287}"/>
              </a:ext>
            </a:extLst>
          </p:cNvPr>
          <p:cNvSpPr txBox="1"/>
          <p:nvPr/>
        </p:nvSpPr>
        <p:spPr>
          <a:xfrm>
            <a:off x="1397312" y="5034347"/>
            <a:ext cx="3635783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OHF yn holiadur ar-lein </a:t>
            </a: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blynyddol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yn gofyn i glystyrau beth aeth yn dda, yn llai da neu y gellid ei wneud yn wahanol mewn perthynas â'r FfDC</a:t>
            </a:r>
          </a:p>
          <a:p>
            <a:endParaRPr lang="en-GB" sz="1400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3C61D8-B3E1-5F4B-9F33-B9E438431A7E}"/>
              </a:ext>
            </a:extLst>
          </p:cNvPr>
          <p:cNvSpPr/>
          <p:nvPr/>
        </p:nvSpPr>
        <p:spPr>
          <a:xfrm>
            <a:off x="404849" y="6309414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25BA62-E453-F943-A352-EB3BF11F8AF1}"/>
              </a:ext>
            </a:extLst>
          </p:cNvPr>
          <p:cNvSpPr txBox="1"/>
          <p:nvPr/>
        </p:nvSpPr>
        <p:spPr>
          <a:xfrm>
            <a:off x="1413756" y="6275107"/>
            <a:ext cx="3619336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Dangosfwrdd Dangosyddion Allweddol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376970-BA99-F642-AC22-AF1C9BCE74C5}"/>
              </a:ext>
            </a:extLst>
          </p:cNvPr>
          <p:cNvSpPr txBox="1"/>
          <p:nvPr/>
        </p:nvSpPr>
        <p:spPr>
          <a:xfrm>
            <a:off x="1414161" y="6776435"/>
            <a:ext cx="3635783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DDA yn deilsen ar-lein </a:t>
            </a: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fyw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ar y Porth Gwybodaeth Gofal Sylfaenol ar gyfer adrodd am fetrigau o amgylch MGSiG, DCC a chanlyniadau gofal sylfaenol eraill</a:t>
            </a:r>
          </a:p>
          <a:p>
            <a:endParaRPr lang="en-GB" sz="1400" dirty="0"/>
          </a:p>
        </p:txBody>
      </p:sp>
      <p:pic>
        <p:nvPicPr>
          <p:cNvPr id="21" name="Graphic 20" descr="Compass with solid fill">
            <a:extLst>
              <a:ext uri="{FF2B5EF4-FFF2-40B4-BE49-F238E27FC236}">
                <a16:creationId xmlns:a16="http://schemas.microsoft.com/office/drawing/2014/main" id="{79642385-1895-EF4A-B8B7-3298D9924E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52507" y="3341600"/>
            <a:ext cx="914400" cy="914400"/>
          </a:xfrm>
          <a:prstGeom prst="rect">
            <a:avLst/>
          </a:prstGeom>
        </p:spPr>
      </p:pic>
      <p:pic>
        <p:nvPicPr>
          <p:cNvPr id="23" name="Graphic 22" descr="Gauge with solid fill">
            <a:extLst>
              <a:ext uri="{FF2B5EF4-FFF2-40B4-BE49-F238E27FC236}">
                <a16:creationId xmlns:a16="http://schemas.microsoft.com/office/drawing/2014/main" id="{565E7623-98B9-9D40-9756-59E09A47B5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82909" y="6531664"/>
            <a:ext cx="914400" cy="914400"/>
          </a:xfrm>
          <a:prstGeom prst="rect">
            <a:avLst/>
          </a:prstGeom>
        </p:spPr>
      </p:pic>
      <p:pic>
        <p:nvPicPr>
          <p:cNvPr id="25" name="Graphic 24" descr="Reflection with solid fill">
            <a:extLst>
              <a:ext uri="{FF2B5EF4-FFF2-40B4-BE49-F238E27FC236}">
                <a16:creationId xmlns:a16="http://schemas.microsoft.com/office/drawing/2014/main" id="{AC9F9787-662F-2443-B082-CFEBA478B4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99356" y="4950514"/>
            <a:ext cx="914400" cy="9144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6963427D-3BE5-9443-A7F2-3019F9011EE4}"/>
              </a:ext>
            </a:extLst>
          </p:cNvPr>
          <p:cNvSpPr/>
          <p:nvPr/>
        </p:nvSpPr>
        <p:spPr>
          <a:xfrm>
            <a:off x="404849" y="7890564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D2EC59-8BB9-C148-BCA3-B4AB7D7A6EBA}"/>
              </a:ext>
            </a:extLst>
          </p:cNvPr>
          <p:cNvSpPr txBox="1"/>
          <p:nvPr/>
        </p:nvSpPr>
        <p:spPr>
          <a:xfrm>
            <a:off x="1413754" y="7971027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Pethau cyraeddadwy eraill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6A1EB0A-6C3E-B547-921A-699396735A2A}"/>
              </a:ext>
            </a:extLst>
          </p:cNvPr>
          <p:cNvSpPr txBox="1"/>
          <p:nvPr/>
        </p:nvSpPr>
        <p:spPr>
          <a:xfrm>
            <a:off x="1416816" y="8256869"/>
            <a:ext cx="3635783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rhain yn cynnwys cynllun monitro a gwerthuso; adroddiad cynnydd gweithredu cenedlaethol (blynyddol) a gwerthusiad diweddbwynt</a:t>
            </a:r>
          </a:p>
        </p:txBody>
      </p:sp>
      <p:pic>
        <p:nvPicPr>
          <p:cNvPr id="31" name="Graphic 30" descr="Miscellaneous with solid fill">
            <a:extLst>
              <a:ext uri="{FF2B5EF4-FFF2-40B4-BE49-F238E27FC236}">
                <a16:creationId xmlns:a16="http://schemas.microsoft.com/office/drawing/2014/main" id="{E069E731-A5E8-D14E-8C57-38A8F76B283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99354" y="8112814"/>
            <a:ext cx="914400" cy="9144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F6DAAF5-D13B-0844-9081-1BF714E7A109}"/>
              </a:ext>
            </a:extLst>
          </p:cNvPr>
          <p:cNvSpPr txBox="1"/>
          <p:nvPr/>
        </p:nvSpPr>
        <p:spPr>
          <a:xfrm>
            <a:off x="326789" y="392152"/>
            <a:ext cx="12069962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MONITRO A GWERTHUSO MGSiG/DCC: AMLINELLIAD O'R DULL DRAFFT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3D5755-7428-C94B-8220-48281C72037A}"/>
              </a:ext>
            </a:extLst>
          </p:cNvPr>
          <p:cNvSpPr txBox="1"/>
          <p:nvPr/>
        </p:nvSpPr>
        <p:spPr>
          <a:xfrm>
            <a:off x="326789" y="845235"/>
            <a:ext cx="12148022" cy="365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Bydd cyfres o ddulliau yn darparu mesurau meintiol a naratif ansoddol ar gynnydd gweithredu ledled Cymru 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81BCE70A-8AFD-3A4C-A78D-9D1C24CEA802}"/>
              </a:ext>
            </a:extLst>
          </p:cNvPr>
          <p:cNvSpPr/>
          <p:nvPr/>
        </p:nvSpPr>
        <p:spPr>
          <a:xfrm>
            <a:off x="5530302" y="1510436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72016EEF-A399-FF41-864F-B493DDC893B7}"/>
              </a:ext>
            </a:extLst>
          </p:cNvPr>
          <p:cNvSpPr/>
          <p:nvPr/>
        </p:nvSpPr>
        <p:spPr>
          <a:xfrm>
            <a:off x="5530302" y="7088462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7EA8424-A6E0-9647-AE53-742C539D2490}"/>
              </a:ext>
            </a:extLst>
          </p:cNvPr>
          <p:cNvSpPr/>
          <p:nvPr/>
        </p:nvSpPr>
        <p:spPr>
          <a:xfrm>
            <a:off x="5530302" y="1627554"/>
            <a:ext cx="6866449" cy="6618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Graphic 40" descr="Questions with solid fill">
            <a:extLst>
              <a:ext uri="{FF2B5EF4-FFF2-40B4-BE49-F238E27FC236}">
                <a16:creationId xmlns:a16="http://schemas.microsoft.com/office/drawing/2014/main" id="{9492D5FA-E4CC-5F44-9F31-EF7DBBE2C64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5609534" y="1732686"/>
            <a:ext cx="914400" cy="9144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AEA27AB-3252-6247-994F-1B1E2C79D68A}"/>
              </a:ext>
            </a:extLst>
          </p:cNvPr>
          <p:cNvSpPr txBox="1"/>
          <p:nvPr/>
        </p:nvSpPr>
        <p:spPr>
          <a:xfrm>
            <a:off x="6563944" y="1622705"/>
            <a:ext cx="553180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Gofyn am eich barn ar y dull gweithredu arfaethedig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4825D42-3FD9-F942-B720-D33FC85B8336}"/>
              </a:ext>
            </a:extLst>
          </p:cNvPr>
          <p:cNvSpPr txBox="1"/>
          <p:nvPr/>
        </p:nvSpPr>
        <p:spPr>
          <a:xfrm>
            <a:off x="6547501" y="1941122"/>
            <a:ext cx="5548247" cy="6705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C1: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Rydym yn cynnig rhyddhau monitro drafft chynllun gwerthuso ar gyfer adolygu rhanddeiliaid.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 yw'r ystyriaethau allweddol yr hoffech i hyn eu hystyried? </a:t>
            </a:r>
          </a:p>
          <a:p>
            <a:endParaRPr lang="en-GB" sz="1400" dirty="0"/>
          </a:p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C2: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Rydym yn cynnig ffocws cychwynnol ar dreialu'r elfen adolygu gan gymheiriaid 360.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ydych yn rhagweld unrhyw heriau o ran cymryd rhan unwaith fesul cylch CTCI mewn proses sy'n cynnwys cymheiriaid allanol (clwstwr, bwrdd iechyd, BPRh)? </a:t>
            </a:r>
          </a:p>
          <a:p>
            <a:endParaRPr lang="en-GB" sz="1400" dirty="0"/>
          </a:p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C3: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Bydd y Fframwaith Datblygu Clwstwr yn diffinio'r safon ar gyfer pob canlyniad, gan gynnwys unrhyw feini prawf aeddfedrwydd (sylfaen; datblygu; aeddfed), y bydd clystyrau'n cyflwyno tystiolaeth yn eu herbyn.  Bydd y panel 360 yn dewis is-set o safonau/tystiolaeth fel ffocws ar gyfer trafodaeth panel. 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yw hyn yn ddull pragmatig? </a:t>
            </a:r>
          </a:p>
          <a:p>
            <a:endParaRPr lang="en-GB" sz="1400" dirty="0"/>
          </a:p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C4: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Mae tair set o bartïon sydd â diddordeb yn y broses 360, ac un ohonynt yw'r clwstwr sy'n cael ei adolygu.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Unrhyw syniadau ynghylch pa rôl(rolau) a allai gynrychioli'r clwstwr orau?</a:t>
            </a:r>
            <a:endParaRPr lang="en-GB" sz="1400" i="1" dirty="0"/>
          </a:p>
          <a:p>
            <a:endParaRPr lang="en-GB" sz="1400" dirty="0"/>
          </a:p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C5: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Byddai paneli'n cael eu cyfansoddi gan gymheiriaid y tu allan i'r clwstwr sy'n cael eu hadolygu. 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Pa fath o rolau/swyddi y dylid eu cynrychioli, a phwy ddylai gadeirio'r panel? </a:t>
            </a:r>
          </a:p>
          <a:p>
            <a:endParaRPr lang="en-GB" sz="1400" i="1" dirty="0"/>
          </a:p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C6: 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Byddai'r panel 360 yn darparu llythyrau canlyniadau a gaiff eu derbyn gan Brif Weithredwyr BILl/BPRh, a fyddai'n ymateb i'r panel a'u clystyrau sy'n cymryd rhan.  </a:t>
            </a:r>
            <a:r>
              <a:rPr lang="cy-GB" sz="1400" b="0" i="1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fydd hyn yn cau'r ddolen adborth i helpu i ysgogi adnoddau/cymorth rhanbarthol ar gyfer materion a godwyd yn ystod y broses? </a:t>
            </a:r>
            <a:endParaRPr lang="en-GB" sz="1400" i="1" dirty="0"/>
          </a:p>
          <a:p>
            <a:endParaRPr lang="en-GB" sz="1400" dirty="0"/>
          </a:p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Rhowch eich adborth 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i 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  <a:hlinkClick r:id="rId14"/>
              </a:rPr>
              <a:t>SPPC@wales.nhs.uk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.  Diolch.</a:t>
            </a:r>
          </a:p>
          <a:p>
            <a:endParaRPr lang="en-GB" sz="1400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A809BE30-D62A-2641-88A1-C08D8DBBCF2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54446" y="8703046"/>
            <a:ext cx="2920365" cy="648335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CED32EB-9D51-8A48-A28A-E8EBC572236B}"/>
              </a:ext>
            </a:extLst>
          </p:cNvPr>
          <p:cNvSpPr txBox="1"/>
          <p:nvPr/>
        </p:nvSpPr>
        <p:spPr>
          <a:xfrm>
            <a:off x="5530302" y="8941687"/>
            <a:ext cx="2406690" cy="304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SPPC WS6 | 3 Tach 2021 f1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720" y="8447362"/>
            <a:ext cx="1077675" cy="10470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4501008" y="4928376"/>
            <a:ext cx="3673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6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 W E S T I Y N A U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34" name="Picture 33"/>
          <p:cNvPicPr/>
          <p:nvPr/>
        </p:nvPicPr>
        <p:blipFill>
          <a:blip r:embed="rId17"/>
          <a:stretch>
            <a:fillRect/>
          </a:stretch>
        </p:blipFill>
        <p:spPr>
          <a:xfrm>
            <a:off x="8366721" y="8499702"/>
            <a:ext cx="1009628" cy="94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86435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02.28"/>
  <p:tag name="AS_TITLE" val="Aspose.Slides for Java"/>
  <p:tag name="AS_VERSION" val="21.2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2045</TotalTime>
  <Words>970</Words>
  <Application>Microsoft Office PowerPoint</Application>
  <PresentationFormat>A3 Paper (297x420 mm)</PresentationFormat>
  <Paragraphs>95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McKenzie</dc:creator>
  <cp:lastModifiedBy>Holly McAnoy (Public Health Wales - No. 2 Capital Quarter)</cp:lastModifiedBy>
  <cp:revision>99</cp:revision>
  <dcterms:created xsi:type="dcterms:W3CDTF">2021-10-01T06:10:55Z</dcterms:created>
  <dcterms:modified xsi:type="dcterms:W3CDTF">2022-06-24T14:16:04Z</dcterms:modified>
</cp:coreProperties>
</file>