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94673"/>
  </p:normalViewPr>
  <p:slideViewPr>
    <p:cSldViewPr snapToGrid="0">
      <p:cViewPr varScale="1">
        <p:scale>
          <a:sx n="55" d="100"/>
          <a:sy n="55" d="100"/>
        </p:scale>
        <p:origin x="732" y="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61120-F995-41A5-85A7-85A9C0EDBA09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88597-3F59-407C-99A5-7EE1AC5FC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51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88597-3F59-407C-99A5-7EE1AC5FCC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8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18933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8652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744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689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481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04430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0067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41972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3261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13605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6982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95DC-E206-4786-B5F2-0A75F0D81AB1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7F69-AE1F-49B0-BE0F-F653F8BDB1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3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18" Type="http://schemas.openxmlformats.org/officeDocument/2006/relationships/image" Target="../media/image16.svg"/><Relationship Id="rId26" Type="http://schemas.openxmlformats.org/officeDocument/2006/relationships/image" Target="../media/image13.png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8.png"/><Relationship Id="rId25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24" Type="http://schemas.openxmlformats.org/officeDocument/2006/relationships/image" Target="../media/image22.sv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image" Target="../media/image15.png"/><Relationship Id="rId10" Type="http://schemas.openxmlformats.org/officeDocument/2006/relationships/image" Target="../media/image8.svg"/><Relationship Id="rId19" Type="http://schemas.openxmlformats.org/officeDocument/2006/relationships/image" Target="../media/image9.pn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1189" y="47180"/>
            <a:ext cx="2339546" cy="674550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2483708" y="47180"/>
            <a:ext cx="2339546" cy="674550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4926227" y="47179"/>
            <a:ext cx="2339546" cy="674550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7368746" y="12009"/>
            <a:ext cx="2339546" cy="674550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9805087" y="47178"/>
            <a:ext cx="2339546" cy="547596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 descr="Mining tools outline">
            <a:extLst>
              <a:ext uri="{FF2B5EF4-FFF2-40B4-BE49-F238E27FC236}">
                <a16:creationId xmlns:a16="http://schemas.microsoft.com/office/drawing/2014/main" id="{2E4E9524-E6FF-3143-8D92-7C6FE55E24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3762" y="3441356"/>
            <a:ext cx="914400" cy="914400"/>
          </a:xfrm>
          <a:prstGeom prst="rect">
            <a:avLst/>
          </a:prstGeom>
        </p:spPr>
      </p:pic>
      <p:pic>
        <p:nvPicPr>
          <p:cNvPr id="14" name="Graphic 13" descr="Document outline">
            <a:extLst>
              <a:ext uri="{FF2B5EF4-FFF2-40B4-BE49-F238E27FC236}">
                <a16:creationId xmlns:a16="http://schemas.microsoft.com/office/drawing/2014/main" id="{F027D835-BAFC-5B42-AC3F-1B593EC973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53762" y="1073494"/>
            <a:ext cx="914400" cy="914400"/>
          </a:xfrm>
          <a:prstGeom prst="rect">
            <a:avLst/>
          </a:prstGeom>
        </p:spPr>
      </p:pic>
      <p:pic>
        <p:nvPicPr>
          <p:cNvPr id="16" name="Graphic 15" descr="Thumbs up sign outline">
            <a:extLst>
              <a:ext uri="{FF2B5EF4-FFF2-40B4-BE49-F238E27FC236}">
                <a16:creationId xmlns:a16="http://schemas.microsoft.com/office/drawing/2014/main" id="{5E734131-EE8F-1E43-8E22-26538E801E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189699" y="770658"/>
            <a:ext cx="914400" cy="914400"/>
          </a:xfrm>
          <a:prstGeom prst="rect">
            <a:avLst/>
          </a:prstGeom>
        </p:spPr>
      </p:pic>
      <p:pic>
        <p:nvPicPr>
          <p:cNvPr id="18" name="Graphic 17" descr="Classroom outline">
            <a:extLst>
              <a:ext uri="{FF2B5EF4-FFF2-40B4-BE49-F238E27FC236}">
                <a16:creationId xmlns:a16="http://schemas.microsoft.com/office/drawing/2014/main" id="{E23A67DB-9100-4E46-B21E-F095C6BB91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188308" y="2753856"/>
            <a:ext cx="914400" cy="914400"/>
          </a:xfrm>
          <a:prstGeom prst="rect">
            <a:avLst/>
          </a:prstGeom>
        </p:spPr>
      </p:pic>
      <p:pic>
        <p:nvPicPr>
          <p:cNvPr id="20" name="Graphic 19" descr="Zipper outline">
            <a:extLst>
              <a:ext uri="{FF2B5EF4-FFF2-40B4-BE49-F238E27FC236}">
                <a16:creationId xmlns:a16="http://schemas.microsoft.com/office/drawing/2014/main" id="{AB0382A8-3E3D-E14A-A329-ED681AA22C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3196281" y="4608742"/>
            <a:ext cx="914400" cy="914400"/>
          </a:xfrm>
          <a:prstGeom prst="rect">
            <a:avLst/>
          </a:prstGeom>
        </p:spPr>
      </p:pic>
      <p:pic>
        <p:nvPicPr>
          <p:cNvPr id="22" name="Graphic 21" descr="Table outline">
            <a:extLst>
              <a:ext uri="{FF2B5EF4-FFF2-40B4-BE49-F238E27FC236}">
                <a16:creationId xmlns:a16="http://schemas.microsoft.com/office/drawing/2014/main" id="{E711070A-263C-3C49-B3B1-E88467271B6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5661717" y="639184"/>
            <a:ext cx="914400" cy="914400"/>
          </a:xfrm>
          <a:prstGeom prst="rect">
            <a:avLst/>
          </a:prstGeom>
        </p:spPr>
      </p:pic>
      <p:pic>
        <p:nvPicPr>
          <p:cNvPr id="24" name="Graphic 23" descr="Compass outline">
            <a:extLst>
              <a:ext uri="{FF2B5EF4-FFF2-40B4-BE49-F238E27FC236}">
                <a16:creationId xmlns:a16="http://schemas.microsoft.com/office/drawing/2014/main" id="{DC4CCD14-5DAB-A141-BD12-3C6723AAFA4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5642801" y="2283738"/>
            <a:ext cx="914400" cy="914400"/>
          </a:xfrm>
          <a:prstGeom prst="rect">
            <a:avLst/>
          </a:prstGeom>
        </p:spPr>
      </p:pic>
      <p:pic>
        <p:nvPicPr>
          <p:cNvPr id="26" name="Graphic 25" descr="Reflection outline">
            <a:extLst>
              <a:ext uri="{FF2B5EF4-FFF2-40B4-BE49-F238E27FC236}">
                <a16:creationId xmlns:a16="http://schemas.microsoft.com/office/drawing/2014/main" id="{C6B69B6D-1E0C-D244-B120-5981761B84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5658628" y="3769055"/>
            <a:ext cx="914400" cy="914400"/>
          </a:xfrm>
          <a:prstGeom prst="rect">
            <a:avLst/>
          </a:prstGeom>
        </p:spPr>
      </p:pic>
      <p:pic>
        <p:nvPicPr>
          <p:cNvPr id="28" name="Graphic 27" descr="Gauge outline">
            <a:extLst>
              <a:ext uri="{FF2B5EF4-FFF2-40B4-BE49-F238E27FC236}">
                <a16:creationId xmlns:a16="http://schemas.microsoft.com/office/drawing/2014/main" id="{5386E329-83C1-DF40-BA49-4132B70A665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5651361" y="5110724"/>
            <a:ext cx="914400" cy="914400"/>
          </a:xfrm>
          <a:prstGeom prst="rect">
            <a:avLst/>
          </a:prstGeom>
        </p:spPr>
      </p:pic>
      <p:pic>
        <p:nvPicPr>
          <p:cNvPr id="30" name="Graphic 29" descr="User outline">
            <a:extLst>
              <a:ext uri="{FF2B5EF4-FFF2-40B4-BE49-F238E27FC236}">
                <a16:creationId xmlns:a16="http://schemas.microsoft.com/office/drawing/2014/main" id="{6641899F-50AD-9446-ACAA-8AB66FB0DFF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7663099" y="5119494"/>
            <a:ext cx="914400" cy="914400"/>
          </a:xfrm>
          <a:prstGeom prst="rect">
            <a:avLst/>
          </a:prstGeom>
        </p:spPr>
      </p:pic>
      <p:pic>
        <p:nvPicPr>
          <p:cNvPr id="32" name="Graphic 31" descr="Users outline">
            <a:extLst>
              <a:ext uri="{FF2B5EF4-FFF2-40B4-BE49-F238E27FC236}">
                <a16:creationId xmlns:a16="http://schemas.microsoft.com/office/drawing/2014/main" id="{D22622C8-A6C1-0549-87A2-69B67C0BB63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643577" y="1038831"/>
            <a:ext cx="914400" cy="91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C3133E7-8D32-7B49-BC79-ECC8C90791F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783298" y="5907232"/>
            <a:ext cx="1324231" cy="29398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91E8E1E-A4A0-3B46-B975-CE68A1EA5316}"/>
              </a:ext>
            </a:extLst>
          </p:cNvPr>
          <p:cNvSpPr txBox="1"/>
          <p:nvPr/>
        </p:nvSpPr>
        <p:spPr>
          <a:xfrm>
            <a:off x="9805088" y="6521433"/>
            <a:ext cx="2406690" cy="274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SPPC WS6 | 2 Tach 2021 f1</a:t>
            </a:r>
            <a:endParaRPr lang="en-GB" sz="12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FEA0CA0-30E6-0C4E-BC91-86EA8C3B479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819" y="5587016"/>
            <a:ext cx="961739" cy="934417"/>
          </a:xfrm>
          <a:prstGeom prst="rect">
            <a:avLst/>
          </a:prstGeom>
        </p:spPr>
      </p:pic>
      <p:sp>
        <p:nvSpPr>
          <p:cNvPr id="41" name="Rectangular Callout 40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78977" y="1216417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3796" y="47177"/>
            <a:ext cx="145433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Beth? 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yw pwrpas hyn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3796" y="2283738"/>
            <a:ext cx="1454332" cy="85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Adrodd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</a:t>
            </a:r>
          </a:p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Chefnogi</a:t>
            </a:r>
            <a:endParaRPr lang="en-GB" b="1"/>
          </a:p>
        </p:txBody>
      </p:sp>
      <p:sp>
        <p:nvSpPr>
          <p:cNvPr id="29" name="TextBox 28"/>
          <p:cNvSpPr txBox="1"/>
          <p:nvPr/>
        </p:nvSpPr>
        <p:spPr>
          <a:xfrm>
            <a:off x="200768" y="4651601"/>
            <a:ext cx="2020389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Gweithredu</a:t>
            </a:r>
          </a:p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Model Gofal Sylfaenol i Gymru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</a:t>
            </a:r>
            <a:endParaRPr lang="en-GB" sz="1400">
              <a:solidFill>
                <a:schemeClr val="bg1"/>
              </a:solidFill>
            </a:endParaRPr>
          </a:p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Datblygu Clwstwr Carlam </a:t>
            </a:r>
            <a:endParaRPr lang="en-GB" b="1"/>
          </a:p>
        </p:txBody>
      </p:sp>
      <p:sp>
        <p:nvSpPr>
          <p:cNvPr id="31" name="TextBox 30"/>
          <p:cNvSpPr txBox="1"/>
          <p:nvPr/>
        </p:nvSpPr>
        <p:spPr>
          <a:xfrm>
            <a:off x="2923226" y="47177"/>
            <a:ext cx="1454332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Pam?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rydym yn ei wneud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48180" y="1599402"/>
            <a:ext cx="201173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Sicrwydd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 gynnydd gweithredu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647612" y="3672053"/>
            <a:ext cx="201173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 a rennir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 brofiad lleol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651422" y="5607831"/>
            <a:ext cx="2011738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Cydgysylltu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cynlluniau lleol a rhanbarthol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88663" y="49021"/>
            <a:ext cx="145433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Sut?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bydd yn gweithio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09959" y="1344864"/>
            <a:ext cx="2011738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Fframwaith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diffinio safonau, lefelau aeddfedrwydd, tystiolaeth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09959" y="5803801"/>
            <a:ext cx="2011738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Dangosyddion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 gynnydd tuag at ganlyniadau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02692" y="3113371"/>
            <a:ext cx="2011738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Clwstwr 360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proses adolygu gan gymheiriaid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09959" y="4573906"/>
            <a:ext cx="201173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Hunanfyfyrio 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ar brofiadau clwstwr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538827" y="47177"/>
            <a:ext cx="1988821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Pwy?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fydd yn cymryd rhan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(a beth yw’r fantais iddynt)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27368" y="1889560"/>
            <a:ext cx="2011738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Clystyrau gofal sylfaenol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8977" y="1228692"/>
            <a:ext cx="93230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arwain datblygu CTCI</a:t>
            </a:r>
            <a:endParaRPr lang="en-GB" sz="1000"/>
          </a:p>
        </p:txBody>
      </p:sp>
      <p:pic>
        <p:nvPicPr>
          <p:cNvPr id="53" name="Graphic 31" descr="Users outline">
            <a:extLst>
              <a:ext uri="{FF2B5EF4-FFF2-40B4-BE49-F238E27FC236}">
                <a16:creationId xmlns:a16="http://schemas.microsoft.com/office/drawing/2014/main" id="{D22622C8-A6C1-0549-87A2-69B67C0BB63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659941" y="2329366"/>
            <a:ext cx="914400" cy="914400"/>
          </a:xfrm>
          <a:prstGeom prst="rect">
            <a:avLst/>
          </a:prstGeom>
        </p:spPr>
      </p:pic>
      <p:sp>
        <p:nvSpPr>
          <p:cNvPr id="54" name="Rectangular Callout 53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95341" y="2506952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7543734" y="3188804"/>
            <a:ext cx="2011738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Bwrdd iechyd lleol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595341" y="2519227"/>
            <a:ext cx="93230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arwain ailgyfeirio adnoddau</a:t>
            </a:r>
            <a:endParaRPr lang="en-GB" sz="1000"/>
          </a:p>
        </p:txBody>
      </p:sp>
      <p:pic>
        <p:nvPicPr>
          <p:cNvPr id="57" name="Graphic 31" descr="Users outline">
            <a:extLst>
              <a:ext uri="{FF2B5EF4-FFF2-40B4-BE49-F238E27FC236}">
                <a16:creationId xmlns:a16="http://schemas.microsoft.com/office/drawing/2014/main" id="{D22622C8-A6C1-0549-87A2-69B67C0BB63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7659941" y="3626531"/>
            <a:ext cx="914400" cy="914400"/>
          </a:xfrm>
          <a:prstGeom prst="rect">
            <a:avLst/>
          </a:prstGeom>
        </p:spPr>
      </p:pic>
      <p:sp>
        <p:nvSpPr>
          <p:cNvPr id="58" name="Rectangular Callout 57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95341" y="3804117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7543734" y="4477260"/>
            <a:ext cx="201173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Byrddau partneriaeth rhanbarthol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626135" y="3738678"/>
            <a:ext cx="870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Cynlluniau di-dor sy'n seiliedig ar leoedd</a:t>
            </a:r>
            <a:endParaRPr lang="en-GB" sz="1000" dirty="0"/>
          </a:p>
        </p:txBody>
      </p:sp>
      <p:sp>
        <p:nvSpPr>
          <p:cNvPr id="62" name="Rectangular Callout 61">
            <a:extLst>
              <a:ext uri="{FF2B5EF4-FFF2-40B4-BE49-F238E27FC236}">
                <a16:creationId xmlns:a16="http://schemas.microsoft.com/office/drawing/2014/main" id="{EF7ECFA5-2C7B-084D-A145-4A722913155E}"/>
              </a:ext>
            </a:extLst>
          </p:cNvPr>
          <p:cNvSpPr/>
          <p:nvPr/>
        </p:nvSpPr>
        <p:spPr>
          <a:xfrm>
            <a:off x="8578977" y="5297080"/>
            <a:ext cx="932308" cy="559228"/>
          </a:xfrm>
          <a:prstGeom prst="wedgeRectCallout">
            <a:avLst>
              <a:gd name="adj1" fmla="val -47922"/>
              <a:gd name="adj2" fmla="val 718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7527368" y="5961514"/>
            <a:ext cx="2011738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Gweinidog dros Iechyd a Gwasanaethau Cymdeithasol</a:t>
            </a:r>
            <a:endParaRPr lang="en-GB" sz="1400" b="1"/>
          </a:p>
        </p:txBody>
      </p:sp>
      <p:sp>
        <p:nvSpPr>
          <p:cNvPr id="64" name="TextBox 63"/>
          <p:cNvSpPr txBox="1"/>
          <p:nvPr/>
        </p:nvSpPr>
        <p:spPr>
          <a:xfrm>
            <a:off x="8578977" y="5256654"/>
            <a:ext cx="93230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Gwelededd trawsnewid yn gyflym a graddfa</a:t>
            </a:r>
            <a:endParaRPr lang="en-GB" sz="900" dirty="0"/>
          </a:p>
        </p:txBody>
      </p:sp>
      <p:sp>
        <p:nvSpPr>
          <p:cNvPr id="65" name="TextBox 64"/>
          <p:cNvSpPr txBox="1"/>
          <p:nvPr/>
        </p:nvSpPr>
        <p:spPr>
          <a:xfrm>
            <a:off x="9981347" y="52982"/>
            <a:ext cx="1988821" cy="79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Pryd?</a:t>
            </a:r>
          </a:p>
          <a:p>
            <a:pPr algn="ctr"/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mae’r amseriadau allweddol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70619" y="1581687"/>
            <a:ext cx="2011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Dangosfwrdd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dangosyddion allweddol</a:t>
            </a:r>
          </a:p>
          <a:p>
            <a:pPr algn="ctr"/>
            <a:r>
              <a:rPr lang="cy-GB" sz="14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bob amser</a:t>
            </a:r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 ar gael drwy</a:t>
            </a:r>
            <a:r>
              <a:rPr lang="cy-GB" sz="1400" b="0" i="0" strike="noStrike" cap="none" spc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 PCIP</a:t>
            </a:r>
            <a:endParaRPr lang="cy-GB" sz="1400" dirty="0">
              <a:solidFill>
                <a:srgbClr val="FFFFFF"/>
              </a:solidFill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970619" y="3027045"/>
            <a:ext cx="2011738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Offeryn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hunanfyfyrio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wedi’i lenwi ar-lein </a:t>
            </a:r>
            <a:r>
              <a:rPr lang="cy-GB" sz="14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yn flynyddol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983973" y="4463704"/>
            <a:ext cx="2011738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Adolygiad Cymheiriaid Clwstwr 360</a:t>
            </a:r>
          </a:p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unwaith pob cylch cynllunio </a:t>
            </a:r>
            <a:r>
              <a:rPr lang="cy-GB" sz="14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tair blynedd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61158" y="1084849"/>
            <a:ext cx="827405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y-GB" sz="18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Yn fyw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0638692" y="2666873"/>
            <a:ext cx="668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@1f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673057" y="3981560"/>
            <a:ext cx="630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@3b</a:t>
            </a:r>
          </a:p>
        </p:txBody>
      </p:sp>
      <p:pic>
        <p:nvPicPr>
          <p:cNvPr id="61" name="Graphic 4" descr="Flip calendar outline">
            <a:extLst>
              <a:ext uri="{FF2B5EF4-FFF2-40B4-BE49-F238E27FC236}">
                <a16:creationId xmlns:a16="http://schemas.microsoft.com/office/drawing/2014/main" id="{3E77CC30-2B70-994B-B5E5-5E0BFCCD72C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517660" y="732625"/>
            <a:ext cx="914400" cy="914400"/>
          </a:xfrm>
          <a:prstGeom prst="rect">
            <a:avLst/>
          </a:prstGeom>
        </p:spPr>
      </p:pic>
      <p:pic>
        <p:nvPicPr>
          <p:cNvPr id="74" name="Graphic 4" descr="Flip calendar outline">
            <a:extLst>
              <a:ext uri="{FF2B5EF4-FFF2-40B4-BE49-F238E27FC236}">
                <a16:creationId xmlns:a16="http://schemas.microsoft.com/office/drawing/2014/main" id="{3E77CC30-2B70-994B-B5E5-5E0BFCCD72C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531014" y="2316152"/>
            <a:ext cx="914400" cy="914400"/>
          </a:xfrm>
          <a:prstGeom prst="rect">
            <a:avLst/>
          </a:prstGeom>
        </p:spPr>
      </p:pic>
      <p:pic>
        <p:nvPicPr>
          <p:cNvPr id="75" name="Graphic 4" descr="Flip calendar outline">
            <a:extLst>
              <a:ext uri="{FF2B5EF4-FFF2-40B4-BE49-F238E27FC236}">
                <a16:creationId xmlns:a16="http://schemas.microsoft.com/office/drawing/2014/main" id="{3E77CC30-2B70-994B-B5E5-5E0BFCCD72C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551233" y="3611144"/>
            <a:ext cx="914400" cy="914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805088" y="5628702"/>
            <a:ext cx="895170" cy="90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7639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161</Words>
  <Application>Microsoft Office PowerPoint</Application>
  <PresentationFormat>Widescreen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 (Public Health Wales)</dc:creator>
  <cp:lastModifiedBy>Holly McAnoy (Public Health Wales - No. 2 Capital Quarter)</cp:lastModifiedBy>
  <cp:revision>22</cp:revision>
  <dcterms:created xsi:type="dcterms:W3CDTF">2021-09-29T07:41:25Z</dcterms:created>
  <dcterms:modified xsi:type="dcterms:W3CDTF">2022-06-23T11:13:06Z</dcterms:modified>
</cp:coreProperties>
</file>