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3"/>
  </p:notesMasterIdLst>
  <p:handoutMasterIdLst>
    <p:handoutMasterId r:id="rId24"/>
  </p:handoutMasterIdLst>
  <p:sldIdLst>
    <p:sldId id="257" r:id="rId6"/>
    <p:sldId id="258" r:id="rId7"/>
    <p:sldId id="281" r:id="rId8"/>
    <p:sldId id="259" r:id="rId9"/>
    <p:sldId id="287" r:id="rId10"/>
    <p:sldId id="262" r:id="rId11"/>
    <p:sldId id="280" r:id="rId12"/>
    <p:sldId id="260" r:id="rId13"/>
    <p:sldId id="269" r:id="rId14"/>
    <p:sldId id="282" r:id="rId15"/>
    <p:sldId id="261" r:id="rId16"/>
    <p:sldId id="271" r:id="rId17"/>
    <p:sldId id="283" r:id="rId18"/>
    <p:sldId id="284" r:id="rId19"/>
    <p:sldId id="285" r:id="rId20"/>
    <p:sldId id="264" r:id="rId21"/>
    <p:sldId id="286" r:id="rId22"/>
  </p:sldIdLst>
  <p:sldSz cx="12192000" cy="6858000"/>
  <p:notesSz cx="6886575" cy="10017125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lene Roper (Aneurin Bevan UHB - Strategic Programme for Primary Care)" initials="RR(BU-SPfPC" lastIdx="0" clrIdx="0">
    <p:extLst>
      <p:ext uri="{19B8F6BF-5375-455C-9EA6-DF929625EA0E}">
        <p15:presenceInfo xmlns:p15="http://schemas.microsoft.com/office/powerpoint/2012/main" userId="S-1-5-21-978635462-3828570294-627434887-13561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CEFE9"/>
    <a:srgbClr val="E3E5E3"/>
    <a:srgbClr val="DFE1DF"/>
    <a:srgbClr val="E9EFE9"/>
    <a:srgbClr val="D8E4D9"/>
    <a:srgbClr val="E0E5DB"/>
    <a:srgbClr val="CED4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59" d="100"/>
          <a:sy n="59" d="100"/>
        </p:scale>
        <p:origin x="622" y="29"/>
      </p:cViewPr>
      <p:guideLst/>
    </p:cSldViewPr>
  </p:slideViewPr>
  <p:outlineViewPr>
    <p:cViewPr>
      <p:scale>
        <a:sx n="33" d="100"/>
        <a:sy n="33" d="100"/>
      </p:scale>
      <p:origin x="0" y="-34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49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1E95C-8FE6-4894-A55B-92B0298A1F5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4DAB5B1-FE18-44A1-96A2-6CB1C1284DC3}" type="parTrans" cxnId="{6D96BDB4-E803-4FDE-8024-358EF51EBB1E}">
      <dgm:prSet/>
      <dgm:spPr/>
      <dgm:t>
        <a:bodyPr/>
        <a:lstStyle/>
        <a:p>
          <a:endParaRPr lang="en-GB"/>
        </a:p>
      </dgm:t>
    </dgm:pt>
    <dgm:pt modelId="{3E0C4982-630C-42F8-8B7E-A8AD6B4319E9}">
      <dgm:prSet custT="1"/>
      <dgm:spPr/>
      <dgm:t>
        <a:bodyPr/>
        <a:lstStyle/>
        <a:p>
          <a:pPr rtl="0"/>
          <a:r>
            <a:rPr lang="cy-GB" sz="2000" b="0" i="0" strike="noStrike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Ymreolaeth</a:t>
          </a:r>
          <a:endParaRPr lang="en-GB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81F6A0-0CBD-42E7-9DF0-A2AAB6CC68A8}" type="parTrans" cxnId="{BF608480-45D9-4284-A706-A2DFBFBECEC6}">
      <dgm:prSet/>
      <dgm:spPr/>
      <dgm:t>
        <a:bodyPr/>
        <a:lstStyle/>
        <a:p>
          <a:endParaRPr lang="en-GB"/>
        </a:p>
      </dgm:t>
    </dgm:pt>
    <dgm:pt modelId="{FCFA70F9-5B23-46A4-A736-5D4FCE27CDD4}">
      <dgm:prSet custT="1"/>
      <dgm:spPr/>
      <dgm:t>
        <a:bodyPr/>
        <a:lstStyle/>
        <a:p>
          <a:pPr algn="l"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Statws Cyfreithiol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91A8F9-C147-4379-A08D-799983CA3D6D}" type="sibTrans" cxnId="{BF608480-45D9-4284-A706-A2DFBFBECEC6}">
      <dgm:prSet/>
      <dgm:spPr/>
      <dgm:t>
        <a:bodyPr/>
        <a:lstStyle/>
        <a:p>
          <a:endParaRPr lang="en-GB"/>
        </a:p>
      </dgm:t>
    </dgm:pt>
    <dgm:pt modelId="{628927D3-FC10-43E5-A700-7F501E7586C0}" type="parTrans" cxnId="{7201C21B-78FD-4EF2-B66D-F5DD8F540685}">
      <dgm:prSet/>
      <dgm:spPr/>
      <dgm:t>
        <a:bodyPr/>
        <a:lstStyle/>
        <a:p>
          <a:endParaRPr lang="en-GB"/>
        </a:p>
      </dgm:t>
    </dgm:pt>
    <dgm:pt modelId="{92CDBA8A-A46F-4990-A580-82065A6906A6}">
      <dgm:prSet custT="1"/>
      <dgm:spPr/>
      <dgm:t>
        <a:bodyPr/>
        <a:lstStyle/>
        <a:p>
          <a:pPr algn="l"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Capasiti a gallu annibynnol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2F5847-CA23-442F-B531-A17926B41F6F}" type="sibTrans" cxnId="{7201C21B-78FD-4EF2-B66D-F5DD8F540685}">
      <dgm:prSet/>
      <dgm:spPr/>
      <dgm:t>
        <a:bodyPr/>
        <a:lstStyle/>
        <a:p>
          <a:endParaRPr lang="en-GB"/>
        </a:p>
      </dgm:t>
    </dgm:pt>
    <dgm:pt modelId="{517668EB-255C-4902-877D-E67AEFB503C9}" type="parTrans" cxnId="{AD770326-1BF3-409B-B1F3-8E767548F111}">
      <dgm:prSet/>
      <dgm:spPr/>
      <dgm:t>
        <a:bodyPr/>
        <a:lstStyle/>
        <a:p>
          <a:endParaRPr lang="en-GB"/>
        </a:p>
      </dgm:t>
    </dgm:pt>
    <dgm:pt modelId="{CAB5AB3A-32EB-4C2A-99B0-D198569DCBDB}">
      <dgm:prSet custT="1"/>
      <dgm:spPr/>
      <dgm:t>
        <a:bodyPr/>
        <a:lstStyle/>
        <a:p>
          <a:pPr algn="l"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Cyllid hirdymor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050C14-5DFC-4887-9FE4-41D8AB668CC6}" type="sibTrans" cxnId="{AD770326-1BF3-409B-B1F3-8E767548F111}">
      <dgm:prSet/>
      <dgm:spPr/>
      <dgm:t>
        <a:bodyPr/>
        <a:lstStyle/>
        <a:p>
          <a:endParaRPr lang="en-GB"/>
        </a:p>
      </dgm:t>
    </dgm:pt>
    <dgm:pt modelId="{EC52F0DB-DA1C-4647-B521-75B72014C37E}" type="parTrans" cxnId="{AF462583-A94E-42A2-9B0C-5B9C9E4B75A6}">
      <dgm:prSet/>
      <dgm:spPr/>
      <dgm:t>
        <a:bodyPr/>
        <a:lstStyle/>
        <a:p>
          <a:endParaRPr lang="en-GB"/>
        </a:p>
      </dgm:t>
    </dgm:pt>
    <dgm:pt modelId="{5F716325-67B0-4335-9EAB-C5C41B8803E2}">
      <dgm:prSet custT="1"/>
      <dgm:spPr/>
      <dgm:t>
        <a:bodyPr/>
        <a:lstStyle/>
        <a:p>
          <a:pPr algn="l"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Gwahanu rhwng GMC, Contractau Meddygon Teulu a Gwaith Clwstwr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206A22-872A-480E-99B7-33DEA6BE3718}" type="sibTrans" cxnId="{AF462583-A94E-42A2-9B0C-5B9C9E4B75A6}">
      <dgm:prSet/>
      <dgm:spPr/>
      <dgm:t>
        <a:bodyPr/>
        <a:lstStyle/>
        <a:p>
          <a:endParaRPr lang="en-GB"/>
        </a:p>
      </dgm:t>
    </dgm:pt>
    <dgm:pt modelId="{C0ACCC08-2432-46BA-8BC4-1AE23F5E9625}" type="sibTrans" cxnId="{6D96BDB4-E803-4FDE-8024-358EF51EBB1E}">
      <dgm:prSet/>
      <dgm:spPr/>
      <dgm:t>
        <a:bodyPr/>
        <a:lstStyle/>
        <a:p>
          <a:endParaRPr lang="en-GB"/>
        </a:p>
      </dgm:t>
    </dgm:pt>
    <dgm:pt modelId="{C2878717-F294-4BC5-8223-833A95CC176E}" type="parTrans" cxnId="{4D581D74-FA9C-4F86-9FE3-E77CC1D4A4C5}">
      <dgm:prSet/>
      <dgm:spPr/>
      <dgm:t>
        <a:bodyPr/>
        <a:lstStyle/>
        <a:p>
          <a:endParaRPr lang="en-GB"/>
        </a:p>
      </dgm:t>
    </dgm:pt>
    <dgm:pt modelId="{CD21AB70-9F7B-4271-AFC3-0E7FAB2320C2}">
      <dgm:prSet custT="1"/>
      <dgm:spPr/>
      <dgm:t>
        <a:bodyPr/>
        <a:lstStyle/>
        <a:p>
          <a:pPr rtl="0"/>
          <a:r>
            <a:rPr lang="cy-GB" sz="2000" b="0" i="0" strike="noStrike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Cydlyniant</a:t>
          </a:r>
          <a:endParaRPr lang="en-GB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4442FF-D5ED-4076-AF3E-BF04E6185050}" type="parTrans" cxnId="{CDE838FF-6D96-4A95-B3A2-9C462D37DDBD}">
      <dgm:prSet/>
      <dgm:spPr/>
      <dgm:t>
        <a:bodyPr/>
        <a:lstStyle/>
        <a:p>
          <a:endParaRPr lang="en-GB"/>
        </a:p>
      </dgm:t>
    </dgm:pt>
    <dgm:pt modelId="{CEE5683E-EFBA-48A0-86C5-9D677FA6E086}">
      <dgm:prSet custT="1"/>
      <dgm:spPr/>
      <dgm:t>
        <a:bodyPr/>
        <a:lstStyle/>
        <a:p>
          <a:pPr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Tebygrwydd craidd 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204F4F-359D-46B4-A74F-DAAD749961D3}" type="sibTrans" cxnId="{CDE838FF-6D96-4A95-B3A2-9C462D37DDBD}">
      <dgm:prSet/>
      <dgm:spPr/>
      <dgm:t>
        <a:bodyPr/>
        <a:lstStyle/>
        <a:p>
          <a:endParaRPr lang="en-GB"/>
        </a:p>
      </dgm:t>
    </dgm:pt>
    <dgm:pt modelId="{A6299DC8-64AA-4C98-BE83-C5D479431474}" type="parTrans" cxnId="{0BF26A3C-912E-4B8E-B2D8-33BCE22B19EE}">
      <dgm:prSet/>
      <dgm:spPr/>
      <dgm:t>
        <a:bodyPr/>
        <a:lstStyle/>
        <a:p>
          <a:endParaRPr lang="en-GB"/>
        </a:p>
      </dgm:t>
    </dgm:pt>
    <dgm:pt modelId="{AB40B391-D15F-46A0-B18E-0708599C1848}">
      <dgm:prSet custT="1"/>
      <dgm:spPr/>
      <dgm:t>
        <a:bodyPr/>
        <a:lstStyle/>
        <a:p>
          <a:pPr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Dysgu a rhannu 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CD3CAD-37BC-452E-A6A7-B2BE9711B5FD}" type="sibTrans" cxnId="{0BF26A3C-912E-4B8E-B2D8-33BCE22B19EE}">
      <dgm:prSet/>
      <dgm:spPr/>
      <dgm:t>
        <a:bodyPr/>
        <a:lstStyle/>
        <a:p>
          <a:endParaRPr lang="en-GB"/>
        </a:p>
      </dgm:t>
    </dgm:pt>
    <dgm:pt modelId="{C3A47376-2921-4151-9818-E1DAEA90E820}" type="parTrans" cxnId="{789D320B-827F-4CA9-A7D7-C4099E8F9B98}">
      <dgm:prSet/>
      <dgm:spPr/>
      <dgm:t>
        <a:bodyPr/>
        <a:lstStyle/>
        <a:p>
          <a:endParaRPr lang="en-GB"/>
        </a:p>
      </dgm:t>
    </dgm:pt>
    <dgm:pt modelId="{48CC4739-B666-46FA-895C-AB09C7C024B3}">
      <dgm:prSet custT="1"/>
      <dgm:spPr/>
      <dgm:t>
        <a:bodyPr/>
        <a:lstStyle/>
        <a:p>
          <a:pPr rtl="0"/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Brandio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D2C1AD-9CBC-470E-870D-58683EE67DAF}" type="sibTrans" cxnId="{789D320B-827F-4CA9-A7D7-C4099E8F9B98}">
      <dgm:prSet/>
      <dgm:spPr/>
      <dgm:t>
        <a:bodyPr/>
        <a:lstStyle/>
        <a:p>
          <a:endParaRPr lang="en-GB"/>
        </a:p>
      </dgm:t>
    </dgm:pt>
    <dgm:pt modelId="{FE9E085F-6361-4AF9-8793-0DD29404EE16}" type="sibTrans" cxnId="{4D581D74-FA9C-4F86-9FE3-E77CC1D4A4C5}">
      <dgm:prSet/>
      <dgm:spPr/>
      <dgm:t>
        <a:bodyPr/>
        <a:lstStyle/>
        <a:p>
          <a:endParaRPr lang="en-GB"/>
        </a:p>
      </dgm:t>
    </dgm:pt>
    <dgm:pt modelId="{0A3657C3-709C-4133-95EA-CD9AE2C2FA99}" type="parTrans" cxnId="{38E80DCE-162E-4CD0-95B3-641BA15C1F80}">
      <dgm:prSet/>
      <dgm:spPr/>
      <dgm:t>
        <a:bodyPr/>
        <a:lstStyle/>
        <a:p>
          <a:endParaRPr lang="en-GB"/>
        </a:p>
      </dgm:t>
    </dgm:pt>
    <dgm:pt modelId="{E24AF8B8-5713-4DB1-833B-413DC3480B8C}">
      <dgm:prSet custT="1"/>
      <dgm:spPr/>
      <dgm:t>
        <a:bodyPr/>
        <a:lstStyle/>
        <a:p>
          <a:pPr rtl="0"/>
          <a:r>
            <a:rPr lang="cy-GB" sz="2000" b="0" i="0" strike="noStrike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Ymgysylltu</a:t>
          </a:r>
          <a:endParaRPr lang="en-GB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FBA251-EE2F-4BF0-B594-9389EEF88813}" type="parTrans" cxnId="{A441F724-3F69-4244-81E8-F1015D650CF5}">
      <dgm:prSet/>
      <dgm:spPr/>
      <dgm:t>
        <a:bodyPr/>
        <a:lstStyle/>
        <a:p>
          <a:endParaRPr lang="en-GB"/>
        </a:p>
      </dgm:t>
    </dgm:pt>
    <dgm:pt modelId="{DF34C188-6FB7-4FFE-AF80-4FC3F4E7626F}">
      <dgm:prSet custT="1"/>
      <dgm:spPr/>
      <dgm:t>
        <a:bodyPr/>
        <a:lstStyle/>
        <a:p>
          <a:pPr marL="57150" marR="0" lvl="1" indent="0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defRPr/>
          </a:pPr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Darparu cyngor ymarferol cyflym 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5FDB31-CAE0-4554-945B-5A2B39B3270F}" type="sibTrans" cxnId="{A441F724-3F69-4244-81E8-F1015D650CF5}">
      <dgm:prSet/>
      <dgm:spPr/>
      <dgm:t>
        <a:bodyPr/>
        <a:lstStyle/>
        <a:p>
          <a:endParaRPr lang="en-GB"/>
        </a:p>
      </dgm:t>
    </dgm:pt>
    <dgm:pt modelId="{66FA866B-C2BA-4462-AC94-8CC697BFFA7F}" type="parTrans" cxnId="{4C8915BB-2281-4841-ABC0-76D194C00E64}">
      <dgm:prSet/>
      <dgm:spPr/>
      <dgm:t>
        <a:bodyPr/>
        <a:lstStyle/>
        <a:p>
          <a:endParaRPr lang="en-GB"/>
        </a:p>
      </dgm:t>
    </dgm:pt>
    <dgm:pt modelId="{D141E843-EA4F-4B5C-BAC5-6461CB543FB7}">
      <dgm:prSet custT="1"/>
      <dgm:spPr/>
      <dgm:t>
        <a:bodyPr/>
        <a:lstStyle/>
        <a:p>
          <a:pPr marL="57150" marR="0" lvl="1" indent="0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defRPr/>
          </a:pPr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Mae cleifion yn eiriolwyr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04CF64-4624-4337-B462-0B1B5A178CDB}" type="sibTrans" cxnId="{4C8915BB-2281-4841-ABC0-76D194C00E64}">
      <dgm:prSet/>
      <dgm:spPr/>
      <dgm:t>
        <a:bodyPr/>
        <a:lstStyle/>
        <a:p>
          <a:endParaRPr lang="en-GB"/>
        </a:p>
      </dgm:t>
    </dgm:pt>
    <dgm:pt modelId="{6CCD1CE4-80DE-427F-888B-30BA40017874}" type="parTrans" cxnId="{EEFCEE40-71FD-4778-BD60-E5016053831E}">
      <dgm:prSet/>
      <dgm:spPr/>
      <dgm:t>
        <a:bodyPr/>
        <a:lstStyle/>
        <a:p>
          <a:endParaRPr lang="en-GB"/>
        </a:p>
      </dgm:t>
    </dgm:pt>
    <dgm:pt modelId="{63FED279-89A9-427E-A17B-20852A7C21A7}">
      <dgm:prSet custT="1"/>
      <dgm:spPr/>
      <dgm:t>
        <a:bodyPr/>
        <a:lstStyle/>
        <a:p>
          <a:pPr marL="57150" lvl="1" indent="0" defTabSz="222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Mwy o gydweithio 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6CF8CB-F387-41CA-A0E1-65A7AED0B348}" type="sibTrans" cxnId="{EEFCEE40-71FD-4778-BD60-E5016053831E}">
      <dgm:prSet/>
      <dgm:spPr/>
      <dgm:t>
        <a:bodyPr/>
        <a:lstStyle/>
        <a:p>
          <a:endParaRPr lang="en-GB"/>
        </a:p>
      </dgm:t>
    </dgm:pt>
    <dgm:pt modelId="{E9BBA8CB-DD6D-4125-8702-20B2B0B52892}" type="parTrans" cxnId="{402B7ADA-90BD-459B-8826-C8394B9469C8}">
      <dgm:prSet/>
      <dgm:spPr/>
      <dgm:t>
        <a:bodyPr/>
        <a:lstStyle/>
        <a:p>
          <a:endParaRPr lang="en-GB"/>
        </a:p>
      </dgm:t>
    </dgm:pt>
    <dgm:pt modelId="{059AF28A-E869-497E-8EF7-F82ECB47D9E7}">
      <dgm:prSet custT="1"/>
      <dgm:spPr/>
      <dgm:t>
        <a:bodyPr/>
        <a:lstStyle/>
        <a:p>
          <a:pPr marL="57150" marR="0" lvl="1" indent="0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defRPr/>
          </a:pPr>
          <a:r>
            <a:rPr lang="cy-GB" sz="1600" b="0" i="0" strike="noStrike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Cael eu ceisio gan bartneriaid newydd </a:t>
          </a:r>
          <a:endParaRPr lang="en-GB" sz="1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1879A1-371C-461F-B758-A2B9FA6B9EB2}" type="sibTrans" cxnId="{402B7ADA-90BD-459B-8826-C8394B9469C8}">
      <dgm:prSet/>
      <dgm:spPr/>
      <dgm:t>
        <a:bodyPr/>
        <a:lstStyle/>
        <a:p>
          <a:endParaRPr lang="en-GB"/>
        </a:p>
      </dgm:t>
    </dgm:pt>
    <dgm:pt modelId="{13EA32CC-5681-482D-974B-863F1B0C5753}" type="sibTrans" cxnId="{38E80DCE-162E-4CD0-95B3-641BA15C1F80}">
      <dgm:prSet/>
      <dgm:spPr/>
      <dgm:t>
        <a:bodyPr/>
        <a:lstStyle/>
        <a:p>
          <a:endParaRPr lang="en-GB"/>
        </a:p>
      </dgm:t>
    </dgm:pt>
    <dgm:pt modelId="{B8908D11-0980-442E-BA62-9912E6AF88F6}" type="pres">
      <dgm:prSet presAssocID="{7791E95C-8FE6-4894-A55B-92B0298A1F5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47FE5-B878-4179-BD62-B71B3851694F}" type="pres">
      <dgm:prSet presAssocID="{3E0C4982-630C-42F8-8B7E-A8AD6B4319E9}" presName="parentLin" presStyleCnt="0"/>
      <dgm:spPr/>
    </dgm:pt>
    <dgm:pt modelId="{E184ED07-DB0D-4BD1-AB46-FE318C6767D7}" type="pres">
      <dgm:prSet presAssocID="{3E0C4982-630C-42F8-8B7E-A8AD6B4319E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C1EA1B8-D084-4F38-B2BA-01168A05BBE5}" type="pres">
      <dgm:prSet presAssocID="{3E0C4982-630C-42F8-8B7E-A8AD6B4319E9}" presName="parentText" presStyleLbl="node1" presStyleIdx="0" presStyleCnt="3" custLinFactNeighborX="-5610" custLinFactNeighborY="186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500E8C-614A-4F5F-BC0D-1BDD5A33E691}" type="pres">
      <dgm:prSet presAssocID="{3E0C4982-630C-42F8-8B7E-A8AD6B4319E9}" presName="negativeSpace" presStyleCnt="0"/>
      <dgm:spPr/>
    </dgm:pt>
    <dgm:pt modelId="{74C174B0-AB72-4BD3-B5C7-6E5E23C566ED}" type="pres">
      <dgm:prSet presAssocID="{3E0C4982-630C-42F8-8B7E-A8AD6B4319E9}" presName="childText" presStyleLbl="conFgAcc1" presStyleIdx="0" presStyleCnt="3" custScaleY="101013" custLinFactY="955" custLinFactNeighborX="-56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3E1BD-407E-4F84-9A30-2BFFB8EBA5B4}" type="pres">
      <dgm:prSet presAssocID="{C0ACCC08-2432-46BA-8BC4-1AE23F5E9625}" presName="spaceBetweenRectangles" presStyleCnt="0"/>
      <dgm:spPr/>
    </dgm:pt>
    <dgm:pt modelId="{180DC15C-DA33-419A-AD3A-404D6BE6A70A}" type="pres">
      <dgm:prSet presAssocID="{CD21AB70-9F7B-4271-AFC3-0E7FAB2320C2}" presName="parentLin" presStyleCnt="0"/>
      <dgm:spPr/>
    </dgm:pt>
    <dgm:pt modelId="{467BB5C9-5913-49E2-8C77-A9501AB1D095}" type="pres">
      <dgm:prSet presAssocID="{CD21AB70-9F7B-4271-AFC3-0E7FAB2320C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58B676B-0AA2-4576-B4D2-A04C9E3F7ADD}" type="pres">
      <dgm:prSet presAssocID="{CD21AB70-9F7B-4271-AFC3-0E7FAB2320C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C2AD17-EE40-4E6C-B12B-959AF5934138}" type="pres">
      <dgm:prSet presAssocID="{CD21AB70-9F7B-4271-AFC3-0E7FAB2320C2}" presName="negativeSpace" presStyleCnt="0"/>
      <dgm:spPr/>
    </dgm:pt>
    <dgm:pt modelId="{1FADED01-71A9-4833-811E-03246B76A798}" type="pres">
      <dgm:prSet presAssocID="{CD21AB70-9F7B-4271-AFC3-0E7FAB2320C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8752B-265B-4148-9DAF-DBDE7A706FE4}" type="pres">
      <dgm:prSet presAssocID="{FE9E085F-6361-4AF9-8793-0DD29404EE16}" presName="spaceBetweenRectangles" presStyleCnt="0"/>
      <dgm:spPr/>
    </dgm:pt>
    <dgm:pt modelId="{5E806530-78D2-4007-8410-1F6F03BFF61D}" type="pres">
      <dgm:prSet presAssocID="{E24AF8B8-5713-4DB1-833B-413DC3480B8C}" presName="parentLin" presStyleCnt="0"/>
      <dgm:spPr/>
    </dgm:pt>
    <dgm:pt modelId="{33531037-AA0A-419E-A948-D0432531D523}" type="pres">
      <dgm:prSet presAssocID="{E24AF8B8-5713-4DB1-833B-413DC3480B8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2EFCAB6-E02C-40B0-ABCA-FF90A9A7B0D6}" type="pres">
      <dgm:prSet presAssocID="{E24AF8B8-5713-4DB1-833B-413DC3480B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3FC8DA-27CB-421C-A35C-E426985A83B6}" type="pres">
      <dgm:prSet presAssocID="{E24AF8B8-5713-4DB1-833B-413DC3480B8C}" presName="negativeSpace" presStyleCnt="0"/>
      <dgm:spPr/>
    </dgm:pt>
    <dgm:pt modelId="{1511289D-9086-4C66-AE35-45E90ED6AF6B}" type="pres">
      <dgm:prSet presAssocID="{E24AF8B8-5713-4DB1-833B-413DC3480B8C}" presName="childText" presStyleLbl="conFgAcc1" presStyleIdx="2" presStyleCnt="3" custLinFactNeighborX="-2322" custLinFactNeighborY="-228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DA85BD-AC16-42D3-85CE-C8AD57BA2AF6}" type="presOf" srcId="{92CDBA8A-A46F-4990-A580-82065A6906A6}" destId="{74C174B0-AB72-4BD3-B5C7-6E5E23C566ED}" srcOrd="0" destOrd="1" presId="urn:microsoft.com/office/officeart/2005/8/layout/list1"/>
    <dgm:cxn modelId="{3DCF8CBB-920A-4095-B60A-3790284A65BD}" type="presOf" srcId="{5F716325-67B0-4335-9EAB-C5C41B8803E2}" destId="{74C174B0-AB72-4BD3-B5C7-6E5E23C566ED}" srcOrd="0" destOrd="3" presId="urn:microsoft.com/office/officeart/2005/8/layout/list1"/>
    <dgm:cxn modelId="{7201C21B-78FD-4EF2-B66D-F5DD8F540685}" srcId="{3E0C4982-630C-42F8-8B7E-A8AD6B4319E9}" destId="{92CDBA8A-A46F-4990-A580-82065A6906A6}" srcOrd="1" destOrd="0" parTransId="{628927D3-FC10-43E5-A700-7F501E7586C0}" sibTransId="{322F5847-CA23-442F-B531-A17926B41F6F}"/>
    <dgm:cxn modelId="{402B7ADA-90BD-459B-8826-C8394B9469C8}" srcId="{E24AF8B8-5713-4DB1-833B-413DC3480B8C}" destId="{059AF28A-E869-497E-8EF7-F82ECB47D9E7}" srcOrd="3" destOrd="0" parTransId="{E9BBA8CB-DD6D-4125-8702-20B2B0B52892}" sibTransId="{291879A1-371C-461F-B758-A2B9FA6B9EB2}"/>
    <dgm:cxn modelId="{789D320B-827F-4CA9-A7D7-C4099E8F9B98}" srcId="{CD21AB70-9F7B-4271-AFC3-0E7FAB2320C2}" destId="{48CC4739-B666-46FA-895C-AB09C7C024B3}" srcOrd="2" destOrd="0" parTransId="{C3A47376-2921-4151-9818-E1DAEA90E820}" sibTransId="{53D2C1AD-9CBC-470E-870D-58683EE67DAF}"/>
    <dgm:cxn modelId="{EEFCEE40-71FD-4778-BD60-E5016053831E}" srcId="{E24AF8B8-5713-4DB1-833B-413DC3480B8C}" destId="{63FED279-89A9-427E-A17B-20852A7C21A7}" srcOrd="2" destOrd="0" parTransId="{6CCD1CE4-80DE-427F-888B-30BA40017874}" sibTransId="{6C6CF8CB-F387-41CA-A0E1-65A7AED0B348}"/>
    <dgm:cxn modelId="{3C2E4E42-E551-43D3-AC3F-371B208F9B84}" type="presOf" srcId="{CD21AB70-9F7B-4271-AFC3-0E7FAB2320C2}" destId="{F58B676B-0AA2-4576-B4D2-A04C9E3F7ADD}" srcOrd="1" destOrd="0" presId="urn:microsoft.com/office/officeart/2005/8/layout/list1"/>
    <dgm:cxn modelId="{115FC46F-410E-4771-975F-91291C18AE9C}" type="presOf" srcId="{D141E843-EA4F-4B5C-BAC5-6461CB543FB7}" destId="{1511289D-9086-4C66-AE35-45E90ED6AF6B}" srcOrd="0" destOrd="1" presId="urn:microsoft.com/office/officeart/2005/8/layout/list1"/>
    <dgm:cxn modelId="{42C334B3-2271-42DC-A7D8-4184DF3BDEF5}" type="presOf" srcId="{059AF28A-E869-497E-8EF7-F82ECB47D9E7}" destId="{1511289D-9086-4C66-AE35-45E90ED6AF6B}" srcOrd="0" destOrd="3" presId="urn:microsoft.com/office/officeart/2005/8/layout/list1"/>
    <dgm:cxn modelId="{AF462583-A94E-42A2-9B0C-5B9C9E4B75A6}" srcId="{3E0C4982-630C-42F8-8B7E-A8AD6B4319E9}" destId="{5F716325-67B0-4335-9EAB-C5C41B8803E2}" srcOrd="3" destOrd="0" parTransId="{EC52F0DB-DA1C-4647-B521-75B72014C37E}" sibTransId="{A3206A22-872A-480E-99B7-33DEA6BE3718}"/>
    <dgm:cxn modelId="{4C8915BB-2281-4841-ABC0-76D194C00E64}" srcId="{E24AF8B8-5713-4DB1-833B-413DC3480B8C}" destId="{D141E843-EA4F-4B5C-BAC5-6461CB543FB7}" srcOrd="1" destOrd="0" parTransId="{66FA866B-C2BA-4462-AC94-8CC697BFFA7F}" sibTransId="{0204CF64-4624-4337-B462-0B1B5A178CDB}"/>
    <dgm:cxn modelId="{0BF26A3C-912E-4B8E-B2D8-33BCE22B19EE}" srcId="{CD21AB70-9F7B-4271-AFC3-0E7FAB2320C2}" destId="{AB40B391-D15F-46A0-B18E-0708599C1848}" srcOrd="1" destOrd="0" parTransId="{A6299DC8-64AA-4C98-BE83-C5D479431474}" sibTransId="{26CD3CAD-37BC-452E-A6A7-B2BE9711B5FD}"/>
    <dgm:cxn modelId="{A3693C18-DC46-4BDB-B94B-00545A1CE012}" type="presOf" srcId="{CEE5683E-EFBA-48A0-86C5-9D677FA6E086}" destId="{1FADED01-71A9-4833-811E-03246B76A798}" srcOrd="0" destOrd="0" presId="urn:microsoft.com/office/officeart/2005/8/layout/list1"/>
    <dgm:cxn modelId="{118F2D97-34A0-4BC6-A465-7E82BA1A81E1}" type="presOf" srcId="{DF34C188-6FB7-4FFE-AF80-4FC3F4E7626F}" destId="{1511289D-9086-4C66-AE35-45E90ED6AF6B}" srcOrd="0" destOrd="0" presId="urn:microsoft.com/office/officeart/2005/8/layout/list1"/>
    <dgm:cxn modelId="{AC8059B1-DC1A-41CE-812E-3ADE91C19D03}" type="presOf" srcId="{CAB5AB3A-32EB-4C2A-99B0-D198569DCBDB}" destId="{74C174B0-AB72-4BD3-B5C7-6E5E23C566ED}" srcOrd="0" destOrd="2" presId="urn:microsoft.com/office/officeart/2005/8/layout/list1"/>
    <dgm:cxn modelId="{38E80DCE-162E-4CD0-95B3-641BA15C1F80}" srcId="{7791E95C-8FE6-4894-A55B-92B0298A1F51}" destId="{E24AF8B8-5713-4DB1-833B-413DC3480B8C}" srcOrd="2" destOrd="0" parTransId="{0A3657C3-709C-4133-95EA-CD9AE2C2FA99}" sibTransId="{13EA32CC-5681-482D-974B-863F1B0C5753}"/>
    <dgm:cxn modelId="{6D96BDB4-E803-4FDE-8024-358EF51EBB1E}" srcId="{7791E95C-8FE6-4894-A55B-92B0298A1F51}" destId="{3E0C4982-630C-42F8-8B7E-A8AD6B4319E9}" srcOrd="0" destOrd="0" parTransId="{F4DAB5B1-FE18-44A1-96A2-6CB1C1284DC3}" sibTransId="{C0ACCC08-2432-46BA-8BC4-1AE23F5E9625}"/>
    <dgm:cxn modelId="{BFE4E42F-FA3C-4800-9881-42B87F20CD4A}" type="presOf" srcId="{FCFA70F9-5B23-46A4-A736-5D4FCE27CDD4}" destId="{74C174B0-AB72-4BD3-B5C7-6E5E23C566ED}" srcOrd="0" destOrd="0" presId="urn:microsoft.com/office/officeart/2005/8/layout/list1"/>
    <dgm:cxn modelId="{B5525D36-8AD6-4CFA-B2A5-0AD9890A74DE}" type="presOf" srcId="{E24AF8B8-5713-4DB1-833B-413DC3480B8C}" destId="{C2EFCAB6-E02C-40B0-ABCA-FF90A9A7B0D6}" srcOrd="1" destOrd="0" presId="urn:microsoft.com/office/officeart/2005/8/layout/list1"/>
    <dgm:cxn modelId="{966AFFD7-1510-40B2-9774-26C28E945DB4}" type="presOf" srcId="{48CC4739-B666-46FA-895C-AB09C7C024B3}" destId="{1FADED01-71A9-4833-811E-03246B76A798}" srcOrd="0" destOrd="2" presId="urn:microsoft.com/office/officeart/2005/8/layout/list1"/>
    <dgm:cxn modelId="{CD5F4A9D-4DAC-46E3-884B-21F93F27554C}" type="presOf" srcId="{3E0C4982-630C-42F8-8B7E-A8AD6B4319E9}" destId="{E184ED07-DB0D-4BD1-AB46-FE318C6767D7}" srcOrd="0" destOrd="0" presId="urn:microsoft.com/office/officeart/2005/8/layout/list1"/>
    <dgm:cxn modelId="{8684E8D9-0DDD-4902-BCF8-D9B7714E5569}" type="presOf" srcId="{CD21AB70-9F7B-4271-AFC3-0E7FAB2320C2}" destId="{467BB5C9-5913-49E2-8C77-A9501AB1D095}" srcOrd="0" destOrd="0" presId="urn:microsoft.com/office/officeart/2005/8/layout/list1"/>
    <dgm:cxn modelId="{86BF5F2D-7E17-45D8-B1F5-0022FB37638B}" type="presOf" srcId="{3E0C4982-630C-42F8-8B7E-A8AD6B4319E9}" destId="{EC1EA1B8-D084-4F38-B2BA-01168A05BBE5}" srcOrd="1" destOrd="0" presId="urn:microsoft.com/office/officeart/2005/8/layout/list1"/>
    <dgm:cxn modelId="{AD770326-1BF3-409B-B1F3-8E767548F111}" srcId="{3E0C4982-630C-42F8-8B7E-A8AD6B4319E9}" destId="{CAB5AB3A-32EB-4C2A-99B0-D198569DCBDB}" srcOrd="2" destOrd="0" parTransId="{517668EB-255C-4902-877D-E67AEFB503C9}" sibTransId="{33050C14-5DFC-4887-9FE4-41D8AB668CC6}"/>
    <dgm:cxn modelId="{DE911450-5190-453D-A247-B4248535A8CB}" type="presOf" srcId="{E24AF8B8-5713-4DB1-833B-413DC3480B8C}" destId="{33531037-AA0A-419E-A948-D0432531D523}" srcOrd="0" destOrd="0" presId="urn:microsoft.com/office/officeart/2005/8/layout/list1"/>
    <dgm:cxn modelId="{CDE838FF-6D96-4A95-B3A2-9C462D37DDBD}" srcId="{CD21AB70-9F7B-4271-AFC3-0E7FAB2320C2}" destId="{CEE5683E-EFBA-48A0-86C5-9D677FA6E086}" srcOrd="0" destOrd="0" parTransId="{FA4442FF-D5ED-4076-AF3E-BF04E6185050}" sibTransId="{C2204F4F-359D-46B4-A74F-DAAD749961D3}"/>
    <dgm:cxn modelId="{4D581D74-FA9C-4F86-9FE3-E77CC1D4A4C5}" srcId="{7791E95C-8FE6-4894-A55B-92B0298A1F51}" destId="{CD21AB70-9F7B-4271-AFC3-0E7FAB2320C2}" srcOrd="1" destOrd="0" parTransId="{C2878717-F294-4BC5-8223-833A95CC176E}" sibTransId="{FE9E085F-6361-4AF9-8793-0DD29404EE16}"/>
    <dgm:cxn modelId="{A441F724-3F69-4244-81E8-F1015D650CF5}" srcId="{E24AF8B8-5713-4DB1-833B-413DC3480B8C}" destId="{DF34C188-6FB7-4FFE-AF80-4FC3F4E7626F}" srcOrd="0" destOrd="0" parTransId="{0FFBA251-EE2F-4BF0-B594-9389EEF88813}" sibTransId="{905FDB31-CAE0-4554-945B-5A2B39B3270F}"/>
    <dgm:cxn modelId="{102782A8-5F2A-4D89-8D4E-C5FBACC4AD9A}" type="presOf" srcId="{63FED279-89A9-427E-A17B-20852A7C21A7}" destId="{1511289D-9086-4C66-AE35-45E90ED6AF6B}" srcOrd="0" destOrd="2" presId="urn:microsoft.com/office/officeart/2005/8/layout/list1"/>
    <dgm:cxn modelId="{BF608480-45D9-4284-A706-A2DFBFBECEC6}" srcId="{3E0C4982-630C-42F8-8B7E-A8AD6B4319E9}" destId="{FCFA70F9-5B23-46A4-A736-5D4FCE27CDD4}" srcOrd="0" destOrd="0" parTransId="{0D81F6A0-0CBD-42E7-9DF0-A2AAB6CC68A8}" sibTransId="{3F91A8F9-C147-4379-A08D-799983CA3D6D}"/>
    <dgm:cxn modelId="{3D525EBE-3808-4387-93E0-311046DF3221}" type="presOf" srcId="{AB40B391-D15F-46A0-B18E-0708599C1848}" destId="{1FADED01-71A9-4833-811E-03246B76A798}" srcOrd="0" destOrd="1" presId="urn:microsoft.com/office/officeart/2005/8/layout/list1"/>
    <dgm:cxn modelId="{9D040141-EF9C-47B4-8312-2A0E0A51E902}" type="presOf" srcId="{7791E95C-8FE6-4894-A55B-92B0298A1F51}" destId="{B8908D11-0980-442E-BA62-9912E6AF88F6}" srcOrd="0" destOrd="0" presId="urn:microsoft.com/office/officeart/2005/8/layout/list1"/>
    <dgm:cxn modelId="{8C3EE1B3-2FA9-4149-971D-3F1D18DC04F9}" type="presParOf" srcId="{B8908D11-0980-442E-BA62-9912E6AF88F6}" destId="{1AE47FE5-B878-4179-BD62-B71B3851694F}" srcOrd="0" destOrd="0" presId="urn:microsoft.com/office/officeart/2005/8/layout/list1"/>
    <dgm:cxn modelId="{FA49CCEB-C1D1-43F6-928E-50DB2A9C989A}" type="presParOf" srcId="{1AE47FE5-B878-4179-BD62-B71B3851694F}" destId="{E184ED07-DB0D-4BD1-AB46-FE318C6767D7}" srcOrd="0" destOrd="0" presId="urn:microsoft.com/office/officeart/2005/8/layout/list1"/>
    <dgm:cxn modelId="{24D70F7E-61DE-4477-B26E-2B1F3460BDD1}" type="presParOf" srcId="{1AE47FE5-B878-4179-BD62-B71B3851694F}" destId="{EC1EA1B8-D084-4F38-B2BA-01168A05BBE5}" srcOrd="1" destOrd="0" presId="urn:microsoft.com/office/officeart/2005/8/layout/list1"/>
    <dgm:cxn modelId="{B7462DBF-9A8E-4F05-B36E-D9BF6DF0D1A9}" type="presParOf" srcId="{B8908D11-0980-442E-BA62-9912E6AF88F6}" destId="{44500E8C-614A-4F5F-BC0D-1BDD5A33E691}" srcOrd="1" destOrd="0" presId="urn:microsoft.com/office/officeart/2005/8/layout/list1"/>
    <dgm:cxn modelId="{D775ECA3-EA36-4782-BC7B-6975D63A1BEF}" type="presParOf" srcId="{B8908D11-0980-442E-BA62-9912E6AF88F6}" destId="{74C174B0-AB72-4BD3-B5C7-6E5E23C566ED}" srcOrd="2" destOrd="0" presId="urn:microsoft.com/office/officeart/2005/8/layout/list1"/>
    <dgm:cxn modelId="{5142FB30-9CBC-4983-99F5-1E31A380412E}" type="presParOf" srcId="{B8908D11-0980-442E-BA62-9912E6AF88F6}" destId="{05F3E1BD-407E-4F84-9A30-2BFFB8EBA5B4}" srcOrd="3" destOrd="0" presId="urn:microsoft.com/office/officeart/2005/8/layout/list1"/>
    <dgm:cxn modelId="{B8B4656B-7B42-472A-8DE5-506921BA836A}" type="presParOf" srcId="{B8908D11-0980-442E-BA62-9912E6AF88F6}" destId="{180DC15C-DA33-419A-AD3A-404D6BE6A70A}" srcOrd="4" destOrd="0" presId="urn:microsoft.com/office/officeart/2005/8/layout/list1"/>
    <dgm:cxn modelId="{8402CB61-62E9-402B-9C57-D18DB5A94E04}" type="presParOf" srcId="{180DC15C-DA33-419A-AD3A-404D6BE6A70A}" destId="{467BB5C9-5913-49E2-8C77-A9501AB1D095}" srcOrd="0" destOrd="0" presId="urn:microsoft.com/office/officeart/2005/8/layout/list1"/>
    <dgm:cxn modelId="{6CCD6F97-0C93-4D1F-92DE-8EC5DA66DCFE}" type="presParOf" srcId="{180DC15C-DA33-419A-AD3A-404D6BE6A70A}" destId="{F58B676B-0AA2-4576-B4D2-A04C9E3F7ADD}" srcOrd="1" destOrd="0" presId="urn:microsoft.com/office/officeart/2005/8/layout/list1"/>
    <dgm:cxn modelId="{30B5E0F0-8189-47E6-933B-FD4EDE34F23F}" type="presParOf" srcId="{B8908D11-0980-442E-BA62-9912E6AF88F6}" destId="{58C2AD17-EE40-4E6C-B12B-959AF5934138}" srcOrd="5" destOrd="0" presId="urn:microsoft.com/office/officeart/2005/8/layout/list1"/>
    <dgm:cxn modelId="{6122CD55-A9BA-499B-99D0-5CF739FF6413}" type="presParOf" srcId="{B8908D11-0980-442E-BA62-9912E6AF88F6}" destId="{1FADED01-71A9-4833-811E-03246B76A798}" srcOrd="6" destOrd="0" presId="urn:microsoft.com/office/officeart/2005/8/layout/list1"/>
    <dgm:cxn modelId="{CD593323-828A-4B5A-9B1B-F3AA8B22DCB5}" type="presParOf" srcId="{B8908D11-0980-442E-BA62-9912E6AF88F6}" destId="{CC98752B-265B-4148-9DAF-DBDE7A706FE4}" srcOrd="7" destOrd="0" presId="urn:microsoft.com/office/officeart/2005/8/layout/list1"/>
    <dgm:cxn modelId="{12989625-0650-4F50-9F2B-EC8885009413}" type="presParOf" srcId="{B8908D11-0980-442E-BA62-9912E6AF88F6}" destId="{5E806530-78D2-4007-8410-1F6F03BFF61D}" srcOrd="8" destOrd="0" presId="urn:microsoft.com/office/officeart/2005/8/layout/list1"/>
    <dgm:cxn modelId="{5B5E3041-90E7-412A-BA11-1F4FE53AAA84}" type="presParOf" srcId="{5E806530-78D2-4007-8410-1F6F03BFF61D}" destId="{33531037-AA0A-419E-A948-D0432531D523}" srcOrd="0" destOrd="0" presId="urn:microsoft.com/office/officeart/2005/8/layout/list1"/>
    <dgm:cxn modelId="{C40C8111-1C63-4917-9092-E61E3FCEA97D}" type="presParOf" srcId="{5E806530-78D2-4007-8410-1F6F03BFF61D}" destId="{C2EFCAB6-E02C-40B0-ABCA-FF90A9A7B0D6}" srcOrd="1" destOrd="0" presId="urn:microsoft.com/office/officeart/2005/8/layout/list1"/>
    <dgm:cxn modelId="{C7848C26-C3B8-4A96-8701-7B9C8478911B}" type="presParOf" srcId="{B8908D11-0980-442E-BA62-9912E6AF88F6}" destId="{E13FC8DA-27CB-421C-A35C-E426985A83B6}" srcOrd="9" destOrd="0" presId="urn:microsoft.com/office/officeart/2005/8/layout/list1"/>
    <dgm:cxn modelId="{057952BC-0022-4F15-8C59-D3B28A3DA6F4}" type="presParOf" srcId="{B8908D11-0980-442E-BA62-9912E6AF88F6}" destId="{1511289D-9086-4C66-AE35-45E90ED6AF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174B0-AB72-4BD3-B5C7-6E5E23C566ED}">
      <dsp:nvSpPr>
        <dsp:cNvPr id="0" name=""/>
        <dsp:cNvSpPr/>
      </dsp:nvSpPr>
      <dsp:spPr>
        <a:xfrm>
          <a:off x="0" y="270575"/>
          <a:ext cx="7876849" cy="13364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1331" tIns="249936" rIns="611331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Statws Cyfreithiol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Capasiti a gallu annibynnol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Cyllid hirdymor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Gwahanu rhwng GMC, Contractau Meddygon Teulu a Gwaith Clwstwr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70575"/>
        <a:ext cx="7876849" cy="1336401"/>
      </dsp:txXfrm>
    </dsp:sp>
    <dsp:sp modelId="{EC1EA1B8-D084-4F38-B2BA-01168A05BBE5}">
      <dsp:nvSpPr>
        <dsp:cNvPr id="0" name=""/>
        <dsp:cNvSpPr/>
      </dsp:nvSpPr>
      <dsp:spPr>
        <a:xfrm>
          <a:off x="371747" y="82253"/>
          <a:ext cx="5513794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408" tIns="0" rIns="208408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000" b="0" i="0" strike="noStrike" kern="1200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Ymreolaeth</a:t>
          </a:r>
          <a:endParaRPr lang="en-GB" sz="11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9040" y="99546"/>
        <a:ext cx="5479208" cy="319654"/>
      </dsp:txXfrm>
    </dsp:sp>
    <dsp:sp modelId="{1FADED01-71A9-4833-811E-03246B76A798}">
      <dsp:nvSpPr>
        <dsp:cNvPr id="0" name=""/>
        <dsp:cNvSpPr/>
      </dsp:nvSpPr>
      <dsp:spPr>
        <a:xfrm>
          <a:off x="0" y="1771462"/>
          <a:ext cx="7876849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1331" tIns="249936" rIns="611331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Tebygrwydd craidd 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Dysgu a rhannu 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Brandio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71462"/>
        <a:ext cx="7876849" cy="1077300"/>
      </dsp:txXfrm>
    </dsp:sp>
    <dsp:sp modelId="{F58B676B-0AA2-4576-B4D2-A04C9E3F7ADD}">
      <dsp:nvSpPr>
        <dsp:cNvPr id="0" name=""/>
        <dsp:cNvSpPr/>
      </dsp:nvSpPr>
      <dsp:spPr>
        <a:xfrm>
          <a:off x="393842" y="1594342"/>
          <a:ext cx="5513794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408" tIns="0" rIns="208408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000" b="0" i="0" strike="noStrike" kern="1200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Cydlyniant</a:t>
          </a:r>
          <a:endParaRPr lang="en-GB" sz="11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135" y="1611635"/>
        <a:ext cx="5479208" cy="319654"/>
      </dsp:txXfrm>
    </dsp:sp>
    <dsp:sp modelId="{1511289D-9086-4C66-AE35-45E90ED6AF6B}">
      <dsp:nvSpPr>
        <dsp:cNvPr id="0" name=""/>
        <dsp:cNvSpPr/>
      </dsp:nvSpPr>
      <dsp:spPr>
        <a:xfrm>
          <a:off x="0" y="3050182"/>
          <a:ext cx="7876849" cy="132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1331" tIns="249936" rIns="611331" bIns="113792" numCol="1" spcCol="1270" anchor="t" anchorCtr="0">
          <a:noAutofit/>
        </a:bodyPr>
        <a:lstStyle/>
        <a:p>
          <a:pPr marL="57150" marR="0" lvl="1" indent="0" algn="l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defRPr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Darparu cyngor ymarferol cyflym 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marR="0" lvl="1" indent="0" algn="l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defRPr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Mae cleifion yn eiriolwyr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0" algn="l" defTabSz="222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Mwy o gydweithio 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marR="0" lvl="1" indent="0" algn="l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defRPr/>
          </a:pPr>
          <a:r>
            <a:rPr lang="cy-GB" sz="1600" b="0" i="0" strike="noStrike" kern="1200" cap="none" spc="0" baseline="0">
              <a:solidFill>
                <a:srgbClr val="002060"/>
              </a:solidFill>
              <a:effectLst/>
              <a:latin typeface="Arial"/>
              <a:ea typeface="Arial"/>
              <a:cs typeface="Arial"/>
            </a:rPr>
            <a:t>Cael eu ceisio gan bartneriaid newydd </a:t>
          </a:r>
          <a:endParaRPr lang="en-GB" sz="100" kern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050182"/>
        <a:ext cx="7876849" cy="1323000"/>
      </dsp:txXfrm>
    </dsp:sp>
    <dsp:sp modelId="{C2EFCAB6-E02C-40B0-ABCA-FF90A9A7B0D6}">
      <dsp:nvSpPr>
        <dsp:cNvPr id="0" name=""/>
        <dsp:cNvSpPr/>
      </dsp:nvSpPr>
      <dsp:spPr>
        <a:xfrm>
          <a:off x="393842" y="2913562"/>
          <a:ext cx="5513794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408" tIns="0" rIns="208408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000" b="0" i="0" strike="noStrike" kern="1200" cap="none" spc="0" baseline="0">
              <a:solidFill>
                <a:srgbClr val="FFFFFF"/>
              </a:solidFill>
              <a:effectLst/>
              <a:latin typeface="Arial"/>
              <a:ea typeface="Arial"/>
              <a:cs typeface="Arial"/>
            </a:rPr>
            <a:t>Ymgysylltu</a:t>
          </a:r>
          <a:endParaRPr lang="en-GB" sz="11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135" y="2930855"/>
        <a:ext cx="5479208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0489" y="0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DEB72061-B952-4641-AD24-381DCE2E75AD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5475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9" y="9515475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A8B77A16-2629-4817-B956-191CC48F4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723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0489" y="0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A8CE9C76-6E4E-442C-B9E0-84D43FA5A906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7100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6" y="4821239"/>
            <a:ext cx="5508625" cy="3943350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475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0489" y="9515475"/>
            <a:ext cx="2984500" cy="50165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C1772DBC-BA6C-4AA8-8DB1-1CAFDCCE4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88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1969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23586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55466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0820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1150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191050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4751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457537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9500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683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2191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39216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62429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4956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357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7955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5975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6440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71627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0716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359BC-4D4D-41E9-BD07-1B570F4F6E0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0A58F-A075-42F6-B066-9102B6F78C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0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t>6/23/2022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3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6.sv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51F7E-E329-ED40-AD4A-004B20070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418" y="3378307"/>
            <a:ext cx="9690262" cy="1464149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</a:pPr>
            <a:r>
              <a:rPr lang="cy-GB" sz="4000" b="1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Datblygu Clwstwr Carlam </a:t>
            </a:r>
            <a:r>
              <a:rPr sz="4000" dirty="0"/>
              <a:t/>
            </a:r>
            <a:br>
              <a:rPr sz="4000" dirty="0"/>
            </a:br>
            <a:r>
              <a:rPr lang="cy-GB" sz="4000" b="1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Beth Yw Ystyr Hyn?</a:t>
            </a:r>
            <a:endParaRPr lang="en-US" sz="40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7AF2161-1F94-6844-9FF3-826716C21689}"/>
              </a:ext>
            </a:extLst>
          </p:cNvPr>
          <p:cNvSpPr txBox="1"/>
          <p:nvPr/>
        </p:nvSpPr>
        <p:spPr>
          <a:xfrm>
            <a:off x="677418" y="5116648"/>
            <a:ext cx="8976761" cy="901521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5ABEC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>
              <a:solidFill>
                <a:srgbClr val="FFFFFF"/>
              </a:solidFill>
            </a:endParaRPr>
          </a:p>
          <a:p>
            <a:r>
              <a:rPr lang="cy-GB" sz="28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Alan Lawrie: Cynghorydd Rhaglen Genedlaethol (Gofal Sylfaenol) </a:t>
            </a:r>
          </a:p>
          <a:p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3612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159063"/>
            <a:ext cx="10515600" cy="639427"/>
          </a:xfrm>
        </p:spPr>
        <p:txBody>
          <a:bodyPr>
            <a:normAutofit fontScale="90000"/>
          </a:bodyPr>
          <a:lstStyle/>
          <a:p>
            <a:r>
              <a:rPr sz="3100"/>
              <a:t/>
            </a:r>
            <a:br>
              <a:rPr sz="3100"/>
            </a:br>
            <a:r>
              <a:rPr lang="cy-GB" sz="31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Beth sy'n cael ei gynnig a'i gynllunio </a:t>
            </a:r>
            <a:r>
              <a:rPr sz="4400"/>
              <a:t/>
            </a:r>
            <a:br>
              <a:rPr sz="4400"/>
            </a:br>
            <a:r>
              <a:rPr lang="cy-GB" sz="31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14300" y="1280116"/>
            <a:ext cx="8579177" cy="70104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GRŴP CYNLLUNIO TRAWS-GLWSTWR</a:t>
            </a:r>
          </a:p>
          <a:p>
            <a:pPr algn="ctr"/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AR LEFEL SIROL   </a:t>
            </a:r>
            <a:endParaRPr lang="en-GB" sz="20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36070" y="2239376"/>
            <a:ext cx="6135636" cy="1554480"/>
          </a:xfrm>
          <a:prstGeom prst="rect">
            <a:avLst/>
          </a:prstGeom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b="1" i="0" strike="noStrike" cap="none" spc="0" baseline="0">
                <a:solidFill>
                  <a:srgbClr val="2EB5BE"/>
                </a:solidFill>
                <a:effectLst/>
                <a:latin typeface="Arial"/>
                <a:ea typeface="Arial"/>
                <a:cs typeface="Arial"/>
              </a:rPr>
              <a:t> ELODAETH PCPG </a:t>
            </a:r>
          </a:p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Arweinwyr Clwstwr Cydweithredol, Uwch Arweinwyr Gwasanaethau Cymdeithasol,  </a:t>
            </a:r>
          </a:p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Arweinyddiaeth GIG Leol, Partneriaid y Trydydd Sector , </a:t>
            </a:r>
            <a:endParaRPr lang="en-GB" sz="16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Iechyd Cyhoeddus Lleol, AHPs, Nyrsio, Cyngor Iechyd Cymuned  </a:t>
            </a:r>
          </a:p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Iechyd Meddwl a Gofal Eilaidd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17890" y="4947815"/>
            <a:ext cx="1295743" cy="77471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2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Grŵp Cydweithredol Optometreg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990508" y="4955469"/>
            <a:ext cx="1228837" cy="7781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2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Grŵp Cydweithredol Meddygon Teulu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304302" y="4944421"/>
            <a:ext cx="1240287" cy="7781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2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Grŵp Cydweithredol Deintyddol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1095" y="4320561"/>
            <a:ext cx="3055278" cy="1600438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Grwpiau Cydweithredol Eraill</a:t>
            </a:r>
          </a:p>
          <a:p>
            <a:pPr algn="ctr">
              <a:defRPr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Yn seiliedig ar Faterion Proffesiynol  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Nyrsio Cymunedol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Gweithwyr proffesiynol perthynol i iechyd (AHP) 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Gofal Cymdeithasol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86426" y="4466312"/>
            <a:ext cx="4667575" cy="29244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Trefniadau Clwstwr  </a:t>
            </a:r>
            <a:endParaRPr lang="en-GB"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333404" y="3790043"/>
            <a:ext cx="420624" cy="61570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531354" y="3790045"/>
            <a:ext cx="321701" cy="5305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680045" y="934560"/>
            <a:ext cx="9226328" cy="108331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GRŴP CYNLLUNIO TRAWS-GLWSTWR</a:t>
            </a:r>
          </a:p>
          <a:p>
            <a:pPr algn="ctr"/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AR LEFEL SIROL  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69721" y="4944421"/>
            <a:ext cx="1271294" cy="7781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2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Grŵp Cydweithredol Fferylliaeth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544591" y="5235369"/>
            <a:ext cx="2306504" cy="16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4863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159063"/>
            <a:ext cx="10515600" cy="639427"/>
          </a:xfrm>
        </p:spPr>
        <p:txBody>
          <a:bodyPr/>
          <a:lstStyle/>
          <a:p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 pham?             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882" y="940158"/>
            <a:ext cx="10915918" cy="501516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Gwell</a:t>
            </a:r>
            <a:r>
              <a:rPr lang="cy-GB" sz="2400" b="0" i="0" strike="noStrike" cap="none" spc="0" baseline="0">
                <a:solidFill>
                  <a:srgbClr val="1F4E79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Integreiddiad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Mwy o wasanaethau 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yn nes at gartref 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Gwell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Gweithio Aml-broffesiynol 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Llais Sylfaenol a Chymunedol mwy 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Effeithiol 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Gofal gwell 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yn seiliedig ar angen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Gwaith clwstwr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 cynaliadwy</a:t>
            </a:r>
          </a:p>
          <a:p>
            <a:pPr>
              <a:lnSpc>
                <a:spcPct val="150000"/>
              </a:lnSpc>
            </a:pP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Clystyrau wedi’u grymuso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sy'n arwain at </a:t>
            </a:r>
            <a:r>
              <a:rPr lang="cy-GB" sz="2400" b="0" i="0" strike="noStrike" cap="none" spc="0" baseline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gwell gofal i gleifion  </a:t>
            </a:r>
            <a:endParaRPr lang="en-GB" sz="2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29811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8" y="0"/>
            <a:ext cx="10515600" cy="808159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Sut mae hyn yn cysylltu â'i gilydd </a:t>
            </a:r>
          </a:p>
        </p:txBody>
      </p:sp>
      <p:sp>
        <p:nvSpPr>
          <p:cNvPr id="4" name="Rectangle 3"/>
          <p:cNvSpPr/>
          <p:nvPr/>
        </p:nvSpPr>
        <p:spPr>
          <a:xfrm>
            <a:off x="201537" y="757245"/>
            <a:ext cx="5236091" cy="1463040"/>
          </a:xfrm>
          <a:prstGeom prst="rect">
            <a:avLst/>
          </a:prstGeom>
          <a:ln>
            <a:solidFill>
              <a:srgbClr val="5ABEC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>
                <a:solidFill>
                  <a:srgbClr val="FF0000"/>
                </a:solidFill>
                <a:effectLst/>
                <a:latin typeface="Arial"/>
                <a:ea typeface="Arial"/>
                <a:cs typeface="Arial"/>
              </a:rPr>
              <a:t>CYNLLUNIO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>
                <a:solidFill>
                  <a:srgbClr val="FF0000"/>
                </a:solidFill>
                <a:effectLst/>
                <a:latin typeface="Arial"/>
                <a:ea typeface="Arial"/>
                <a:cs typeface="Arial"/>
              </a:rPr>
              <a:t>(lefel traws-glwstwr / ardal):</a:t>
            </a:r>
            <a:r>
              <a:rPr lang="cy-GB" sz="1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Diwallu anghenion iechyd poblogaeth y clwstwr drwy gynllunio a darparu gwasanaeth yn effeithiol ac yn gadarn</a:t>
            </a:r>
          </a:p>
        </p:txBody>
      </p:sp>
      <p:sp>
        <p:nvSpPr>
          <p:cNvPr id="6" name="Rectangle 5"/>
          <p:cNvSpPr/>
          <p:nvPr/>
        </p:nvSpPr>
        <p:spPr>
          <a:xfrm>
            <a:off x="7107619" y="3887356"/>
            <a:ext cx="3613023" cy="1737360"/>
          </a:xfrm>
          <a:prstGeom prst="rect">
            <a:avLst/>
          </a:prstGeom>
          <a:ln>
            <a:solidFill>
              <a:srgbClr val="5ABEC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cy-GB" sz="1800" b="1" i="0" strike="noStrike" cap="none" spc="0" baseline="0">
                <a:solidFill>
                  <a:srgbClr val="FF0000"/>
                </a:solidFill>
                <a:effectLst/>
                <a:latin typeface="Arial"/>
                <a:ea typeface="Arial"/>
                <a:cs typeface="Arial"/>
              </a:rPr>
              <a:t>CYFLAWNI</a:t>
            </a:r>
            <a:r>
              <a:rPr lang="cy-GB" sz="1800" b="0" i="0" strike="noStrike" cap="none" spc="0" baseline="0">
                <a:solidFill>
                  <a:srgbClr val="FF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 lvl="0" algn="ctr"/>
            <a:r>
              <a:rPr lang="cy-GB" sz="1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 lefel clwstwr [neu fwy nag un clwstwr gyda'i gilydd] </a:t>
            </a:r>
          </a:p>
          <a:p>
            <a:pPr lvl="0" algn="ctr"/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Sylfaenol, iechyd cymunedol, gofal cymdeithasol, trydydd sector integredig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628" y="2798852"/>
            <a:ext cx="4465384" cy="64008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Cyfres o wasanaethau integredig amlasiantaethol 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2051" y="2255048"/>
            <a:ext cx="554628" cy="468002"/>
          </a:xfrm>
          <a:prstGeom prst="downArrow">
            <a:avLst/>
          </a:prstGeom>
          <a:solidFill>
            <a:srgbClr val="5ABEC1"/>
          </a:solidFill>
          <a:ln>
            <a:solidFill>
              <a:srgbClr val="5ABE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Down Arrow 8"/>
          <p:cNvSpPr/>
          <p:nvPr/>
        </p:nvSpPr>
        <p:spPr>
          <a:xfrm rot="17933952">
            <a:off x="5843422" y="2805178"/>
            <a:ext cx="436060" cy="1602948"/>
          </a:xfrm>
          <a:prstGeom prst="downArrow">
            <a:avLst/>
          </a:prstGeom>
          <a:solidFill>
            <a:srgbClr val="5ABEC1"/>
          </a:solidFill>
          <a:ln>
            <a:solidFill>
              <a:srgbClr val="5ABE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>
            <a:off x="5931039" y="808159"/>
            <a:ext cx="1800520" cy="1188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Rhaid i'r Grwpiau Cynllunio fod yn  </a:t>
            </a:r>
          </a:p>
          <a:p>
            <a:pPr algn="ctr"/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gysylltiedig yn gryf â'r RPBs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79788" y="243368"/>
            <a:ext cx="3149933" cy="20116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 dirty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COFIWCH</a:t>
            </a:r>
            <a:r>
              <a:rPr lang="cy-GB" sz="1800" b="0" i="0" strike="noStrike" cap="none" spc="0" baseline="0" dirty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pPr algn="ctr"/>
            <a:r>
              <a:rPr lang="cy-GB" sz="1800" b="0" i="0" strike="noStrike" cap="none" spc="0" baseline="0" dirty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Mae 2022/23 yn flwyddyn pontio.</a:t>
            </a:r>
          </a:p>
          <a:p>
            <a:pPr algn="ctr"/>
            <a:r>
              <a:rPr lang="cy-GB" sz="1800" b="0" i="0" strike="noStrike" cap="none" spc="0" baseline="0" dirty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Dechreuwch trwy edrych ar bartneriaethau newydd a chronfeydd gofal sylfaenol a chymunedol i mewn i’r system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8360" y="3845138"/>
            <a:ext cx="5596639" cy="2225040"/>
          </a:xfrm>
          <a:prstGeom prst="rect">
            <a:avLst/>
          </a:prstGeom>
          <a:ln>
            <a:noFill/>
          </a:ln>
        </p:spPr>
        <p:txBody>
          <a:bodyPr wrap="square" numCol="2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Gordewdra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Caethiwed (Addiction)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Rheoli Poen 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Canser yn y cyfnod cynnar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Gofal Sylfaenol Brys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Dermatoleg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Canolfannau diagnostig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Cymorth cartref gofal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Wardiau rhithwir 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GB" sz="1400" ker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Cyn-sefydlu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Adfer o Covid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Rheoli iechyd y boblogaeth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Hunaniaeth rhywedd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Digartrefedd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Imiwneiddiadau ehangach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Iechyd a chynhwysiant LD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Gwasanaethau math clwstwr cyfredol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148" y="3552076"/>
            <a:ext cx="4475864" cy="335280"/>
          </a:xfrm>
          <a:prstGeom prst="rect">
            <a:avLst/>
          </a:prstGeom>
          <a:noFill/>
          <a:ln w="2857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Beth allai'r gwasanaeth a gomisiynwyd fod </a:t>
            </a:r>
            <a:endParaRPr lang="en-GB" sz="16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9984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159063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manteision " Beth sydd ynddo i chi" 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882" y="1137461"/>
            <a:ext cx="5138067" cy="201168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0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I</a:t>
            </a:r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 GLEIFION / CYMUNEDAU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Anghenion yn cael eu cydnabod a'u cefnogi ar gyfer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Gwell mynediad at wasanaethau newydd a ddarperir yn gyflym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Gwasanaethau a ddarperir yn nes at gartref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Llai o loteri cod post o fewn ardal sirol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304" y="3149141"/>
            <a:ext cx="5138067" cy="228600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AR GYFER DARPARWYR GWASANAETHAU LLEOL  </a:t>
            </a:r>
            <a:endParaRPr lang="en-GB" b="1" u="sng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Eglurder ynghylch yr hyn sydd i'w gyflawni drwy ymarfer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Hyblygrwydd i fod yn rhan o ddarpariaeth clwstwr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Ymrwymiad i gydweithio lleol rhwng ICs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Llai o fiwrocratiaeth ddiangen  </a:t>
            </a:r>
          </a:p>
        </p:txBody>
      </p:sp>
    </p:spTree>
    <p:extLst>
      <p:ext uri="{BB962C8B-B14F-4D97-AF65-F5344CB8AC3E}">
        <p14:creationId xmlns:p14="http://schemas.microsoft.com/office/powerpoint/2010/main" val="1496298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159063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manteision " Beth sydd ynddo i chi" 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069" y="715362"/>
            <a:ext cx="6075625" cy="228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AR GYFER CLYSTYRAU ( CYNLLUNIO )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Proffil wedi'i wella'n sylweddol gyda phartneriaid amlasiantaethol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gallu i ddylanwadu ar bartneriaid allweddol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Mynediad at adnoddau prif ffrwd a'i ddefnyddio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Lleoleiddio llu o flaenoriaethau cenedlaethol / HB (NCF)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Gwthio darpariaeth o ansawdd gwell gyda dannedd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Eglurder pwrpas  </a:t>
            </a:r>
            <a:endParaRPr lang="en-GB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5682" y="3100541"/>
            <a:ext cx="6075625" cy="2834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AR GYFER CLYSTYRAU ( CYFLAWNI )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Eglurder gwasanaethau i'w darparu a diben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Craffu ysgafn gan Fyrddau Iechyd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Ymreolaeth i gyflawni yn erbyn gwasanaeth a gomisiynwyd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gallu i dynnu chwaraewyr lleol allweddol at ei gilydd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Eglurder ariannol a hyblygrwydd dros nifer o flynyddoedd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Canlyniadau a yrrir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Canolbwyntio'n wirioneddol ar harneisio a chynnwys adnoddau lleol  </a:t>
            </a:r>
          </a:p>
        </p:txBody>
      </p:sp>
    </p:spTree>
    <p:extLst>
      <p:ext uri="{BB962C8B-B14F-4D97-AF65-F5344CB8AC3E}">
        <p14:creationId xmlns:p14="http://schemas.microsoft.com/office/powerpoint/2010/main" val="254635158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159063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manteision "Beth sydd ynddo i chi" 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882" y="1212703"/>
            <a:ext cx="6737316" cy="14630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AR GYFER CYNLLUNIO AR LEFEL ALL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Cynnwys Arweinwyr Clwstwr amlbroffesiynol yn glir 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gallu i gael cyfres o flaenoriaethau lleol / sirol</a:t>
            </a:r>
            <a:r>
              <a:rPr sz="1800"/>
              <a:t/>
            </a:r>
            <a:br>
              <a:rPr sz="1800"/>
            </a:br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Canolbwyntio ar yr hyn sy'n bwysig i'r boblogaeth 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gallu i gael dull / set o wasanaethau cyson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8494" y="3336284"/>
            <a:ext cx="6737316" cy="17373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AR GYFER Byrddau Iechyd / RPBs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Clystyrau'n dod yn brif ffrwd ac yn eiriolwyr cleifion allweddol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gallu i gael golwg lawn ar effaith penderfyniadau adnoddau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Gosod egwyddorion cyffredinol a gweld llif i mewn ac yn ôl o lefel clwstwr </a:t>
            </a:r>
          </a:p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Ansawdd gwell o ran asesiadau iechyd a lles </a:t>
            </a:r>
          </a:p>
        </p:txBody>
      </p:sp>
    </p:spTree>
    <p:extLst>
      <p:ext uri="{BB962C8B-B14F-4D97-AF65-F5344CB8AC3E}">
        <p14:creationId xmlns:p14="http://schemas.microsoft.com/office/powerpoint/2010/main" val="161621664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48" y="273685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Cerrig Milltir Allweddol ar gyfer 2022-2023</a:t>
            </a:r>
            <a:endParaRPr lang="en-GB" sz="2800" b="1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" y="2682337"/>
            <a:ext cx="11832336" cy="182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7208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796BDB-49A3-1D48-8585-8B07ADF80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890" y="1417321"/>
            <a:ext cx="6803390" cy="3179688"/>
          </a:xfrm>
        </p:spPr>
        <p:txBody>
          <a:bodyPr/>
          <a:lstStyle/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pPr algn="ctr"/>
            <a:r>
              <a:rPr lang="cy-GB" sz="2000" b="0" i="1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“Mae gweithio fel clwstwr yn sicrhau bod gofal yn cael ei gydlynu'n well i hyrwyddo lles unigolion a chymunedau.”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70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18939"/>
            <a:ext cx="10515600" cy="98121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Datblygu Clwstwr Carlam</a:t>
            </a:r>
            <a:r>
              <a:rPr sz="2800"/>
              <a:t/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              Beth Yw Ystyr Hyn?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200156"/>
            <a:ext cx="10515600" cy="4312001"/>
          </a:xfrm>
        </p:spPr>
        <p:txBody>
          <a:bodyPr>
            <a:normAutofit/>
          </a:bodyPr>
          <a:lstStyle/>
          <a:p>
            <a:pPr algn="ctr"/>
            <a:endParaRPr lang="en-GB" sz="3200" b="1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Hanes byr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Gwaith da sydd wedi'i wneud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Pam y dechreuon ni 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Gwaith arfaethedig ac a gynlluniwyd a pham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Manteision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 Map Ffordd ar gyfer 2022/23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Sut olwg fydd arno yn 2025</a:t>
            </a:r>
          </a:p>
          <a:p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2545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81" y="179871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Clystyrau </a:t>
            </a:r>
            <a:endParaRPr lang="en-GB" sz="2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61621" y="2211182"/>
            <a:ext cx="2973859" cy="64008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Cofiwch</a:t>
            </a:r>
          </a:p>
          <a:p>
            <a:pPr algn="ctr"/>
            <a:r>
              <a:rPr lang="cy-GB" sz="1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“Gosod Cyfeiriad”</a:t>
            </a:r>
            <a:endParaRPr lang="en-GB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7910" y="3295761"/>
            <a:ext cx="1712540" cy="2432095"/>
          </a:xfrm>
          <a:prstGeom prst="rect">
            <a:avLst/>
          </a:prstGeom>
        </p:spPr>
      </p:pic>
      <p:sp>
        <p:nvSpPr>
          <p:cNvPr id="8" name="Title 1"/>
          <p:cNvSpPr txBox="1"/>
          <p:nvPr/>
        </p:nvSpPr>
        <p:spPr>
          <a:xfrm>
            <a:off x="222745" y="1494834"/>
            <a:ext cx="8838877" cy="3016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y-GB" sz="2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“</a:t>
            </a:r>
            <a:r>
              <a:rPr lang="cy-GB" sz="2800" b="0" i="1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Mae clwstwr yn dwyn ynghyd yr holl wasanaethau lleol sy'n ymwneud ag iechyd a gofal ar draws ardal ddaearyddol, gan wasanaethu poblogaeth rhwng 25,000 a 100,000 fel arfer.</a:t>
            </a:r>
          </a:p>
          <a:p>
            <a:pPr algn="ctr"/>
            <a:endParaRPr lang="en-GB" sz="2800" i="1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GB" sz="2800" i="1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cy-GB" sz="2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“</a:t>
            </a:r>
            <a:r>
              <a:rPr lang="cy-GB" sz="2800" b="1" i="1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Mae gweithio fel clwstwr yn sicrhau bod gofal yn cael ei gydlynu'n well i hyrwyddo lles unigolion a chymunedau</a:t>
            </a:r>
            <a:r>
              <a:rPr lang="cy-GB" sz="1100" b="1" i="1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.”</a:t>
            </a:r>
            <a:endParaRPr lang="en-GB" sz="110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i="1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2906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079" y="64394"/>
            <a:ext cx="10515600" cy="639427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Clystyrau – Hanes byr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192" y="1455312"/>
            <a:ext cx="6231024" cy="369623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Mewn bodolaeth am ddegawd </a:t>
            </a:r>
          </a:p>
          <a:p>
            <a:pPr>
              <a:lnSpc>
                <a:spcPct val="12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Erbyn hyn mae 60 ledled Cymru  </a:t>
            </a:r>
          </a:p>
          <a:p>
            <a:pPr>
              <a:lnSpc>
                <a:spcPct val="12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Dyraniad o £20miliwn </a:t>
            </a:r>
          </a:p>
          <a:p>
            <a:pPr>
              <a:lnSpc>
                <a:spcPct val="12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Cam 1 Gwasanaethau Meddygol Cyffredinol </a:t>
            </a:r>
            <a:endParaRPr lang="en-GB" sz="240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Cam 2 Model Gofal Sylfaenol i Gymru </a:t>
            </a:r>
            <a:r>
              <a:rPr sz="2800"/>
              <a:t/>
            </a:r>
            <a:br>
              <a:rPr sz="2800"/>
            </a:br>
            <a:endParaRPr lang="en-GB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012" y="69342"/>
            <a:ext cx="5410988" cy="5874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89322" y="1918500"/>
            <a:ext cx="1397073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Aneurin Bevan</a:t>
            </a:r>
          </a:p>
          <a:p>
            <a:r>
              <a:rPr lang="en-GB" sz="800" dirty="0"/>
              <a:t>9. Dwyrain Blaenau Gwent</a:t>
            </a:r>
          </a:p>
          <a:p>
            <a:r>
              <a:rPr lang="en-GB" sz="800" dirty="0"/>
              <a:t>10. Gorllewin Blaenau Gwent</a:t>
            </a:r>
          </a:p>
          <a:p>
            <a:r>
              <a:rPr lang="en-GB" sz="800" dirty="0"/>
              <a:t>11. Dwyrain Caerffili</a:t>
            </a:r>
          </a:p>
          <a:p>
            <a:r>
              <a:rPr lang="en-GB" sz="800" dirty="0"/>
              <a:t>12. Gogledd Caerffili</a:t>
            </a:r>
          </a:p>
          <a:p>
            <a:r>
              <a:rPr lang="en-GB" sz="800" dirty="0"/>
              <a:t>13. De Caerffili</a:t>
            </a:r>
          </a:p>
          <a:p>
            <a:r>
              <a:rPr lang="en-GB" sz="800" dirty="0"/>
              <a:t>14. Gogledd Sir Fynwy</a:t>
            </a:r>
          </a:p>
          <a:p>
            <a:r>
              <a:rPr lang="en-GB" sz="800" dirty="0"/>
              <a:t>15. De Sir Fynwy</a:t>
            </a:r>
          </a:p>
          <a:p>
            <a:r>
              <a:rPr lang="en-GB" sz="800" dirty="0"/>
              <a:t>16.Dwyrain Casnewydd</a:t>
            </a:r>
          </a:p>
          <a:p>
            <a:r>
              <a:rPr lang="en-GB" sz="800" dirty="0"/>
              <a:t>17. Gorllewin Casnewydd</a:t>
            </a:r>
          </a:p>
          <a:p>
            <a:r>
              <a:rPr lang="en-GB" sz="800" dirty="0"/>
              <a:t>18. Gogledd Torfaen</a:t>
            </a:r>
          </a:p>
          <a:p>
            <a:r>
              <a:rPr lang="en-GB" sz="800" dirty="0"/>
              <a:t>19. De Torfaen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1011" y="355026"/>
            <a:ext cx="2105411" cy="27699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Clystyrau Gofal Sylfaenol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89322" y="731421"/>
            <a:ext cx="139522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Bae Abertawe</a:t>
            </a:r>
            <a:endParaRPr lang="en-GB" sz="800" dirty="0"/>
          </a:p>
          <a:p>
            <a:r>
              <a:rPr lang="en-GB" sz="800" dirty="0"/>
              <a:t>1.Afan</a:t>
            </a:r>
          </a:p>
          <a:p>
            <a:r>
              <a:rPr lang="en-GB" sz="800" dirty="0"/>
              <a:t>2. Iechyd y Bae</a:t>
            </a:r>
          </a:p>
          <a:p>
            <a:r>
              <a:rPr lang="en-GB" sz="800" dirty="0"/>
              <a:t>3. Iechyd y Ddinas</a:t>
            </a:r>
          </a:p>
          <a:p>
            <a:r>
              <a:rPr lang="en-GB" sz="800" dirty="0"/>
              <a:t>4.Cwmtawe</a:t>
            </a:r>
          </a:p>
          <a:p>
            <a:r>
              <a:rPr lang="en-GB" sz="800" dirty="0"/>
              <a:t>5. Llwchwr</a:t>
            </a:r>
          </a:p>
          <a:p>
            <a:r>
              <a:rPr lang="en-GB" sz="800" dirty="0"/>
              <a:t>6. Castell Nedd</a:t>
            </a:r>
          </a:p>
          <a:p>
            <a:r>
              <a:rPr lang="en-GB" sz="800" dirty="0"/>
              <a:t>7. Penderi</a:t>
            </a:r>
          </a:p>
          <a:p>
            <a:r>
              <a:rPr lang="en-GB" sz="800" dirty="0"/>
              <a:t>8. Cymoedd Uchaf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9967" y="4004746"/>
            <a:ext cx="162983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Prifysgol Betsi Cadwaladr</a:t>
            </a:r>
          </a:p>
          <a:p>
            <a:r>
              <a:rPr lang="en-GB" sz="800" dirty="0"/>
              <a:t>20. Sir Fôn</a:t>
            </a:r>
          </a:p>
          <a:p>
            <a:r>
              <a:rPr lang="en-GB" sz="800" dirty="0"/>
              <a:t>21. Arfon</a:t>
            </a:r>
          </a:p>
          <a:p>
            <a:r>
              <a:rPr lang="en-GB" sz="800" dirty="0"/>
              <a:t>22. Canol a De Sir Ddinbych</a:t>
            </a:r>
          </a:p>
          <a:p>
            <a:r>
              <a:rPr lang="en-GB" sz="800" dirty="0"/>
              <a:t>23. Dwyrain Conwy</a:t>
            </a:r>
          </a:p>
          <a:p>
            <a:r>
              <a:rPr lang="en-GB" sz="800" dirty="0"/>
              <a:t>24. Gorllewin Conwy</a:t>
            </a:r>
          </a:p>
          <a:p>
            <a:r>
              <a:rPr lang="en-GB" sz="800" dirty="0"/>
              <a:t>25.Gogledd Ddwyrain Sir y Fflint</a:t>
            </a:r>
          </a:p>
          <a:p>
            <a:r>
              <a:rPr lang="en-GB" sz="800" dirty="0"/>
              <a:t>26. Dwyfor</a:t>
            </a:r>
          </a:p>
          <a:p>
            <a:r>
              <a:rPr lang="en-GB" sz="800" dirty="0"/>
              <a:t>27. Gogledd Orllewin Sir y Fflint</a:t>
            </a:r>
          </a:p>
          <a:p>
            <a:r>
              <a:rPr lang="en-GB" sz="800" dirty="0"/>
              <a:t>28. Meirionnydd</a:t>
            </a:r>
          </a:p>
          <a:p>
            <a:r>
              <a:rPr lang="en-GB" sz="800" dirty="0"/>
              <a:t>29. De Sir y Fflint</a:t>
            </a:r>
          </a:p>
          <a:p>
            <a:r>
              <a:rPr lang="en-GB" sz="800" dirty="0"/>
              <a:t>30. Gogledd Sir Ddinbych</a:t>
            </a:r>
          </a:p>
          <a:p>
            <a:r>
              <a:rPr lang="en-GB" sz="800" dirty="0"/>
              <a:t>31. De Wrecsam</a:t>
            </a:r>
          </a:p>
          <a:p>
            <a:r>
              <a:rPr lang="en-GB" sz="800" dirty="0"/>
              <a:t>32. Gogledd Orllewin Wrecsam</a:t>
            </a:r>
          </a:p>
          <a:p>
            <a:r>
              <a:rPr lang="en-GB" sz="800" dirty="0"/>
              <a:t>33.  Canol Wrecsam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4550" y="4363784"/>
            <a:ext cx="1398154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Prifysgol Caerdydd a’r Fro</a:t>
            </a:r>
          </a:p>
          <a:p>
            <a:r>
              <a:rPr lang="en-GB" sz="800" dirty="0"/>
              <a:t>34. Dwyrain Caerdydd</a:t>
            </a:r>
          </a:p>
          <a:p>
            <a:r>
              <a:rPr lang="en-GB" sz="800" dirty="0"/>
              <a:t>35. De Ddwyrain Caerdydd</a:t>
            </a:r>
          </a:p>
          <a:p>
            <a:r>
              <a:rPr lang="en-GB" sz="800" dirty="0"/>
              <a:t>36. Dinas a De Caerdydd</a:t>
            </a:r>
          </a:p>
          <a:p>
            <a:r>
              <a:rPr lang="en-GB" sz="800" dirty="0"/>
              <a:t>37. Gogledd Caerdydd</a:t>
            </a:r>
          </a:p>
          <a:p>
            <a:r>
              <a:rPr lang="en-GB" sz="800" dirty="0"/>
              <a:t>38. De Orllewin Caerdydd </a:t>
            </a:r>
          </a:p>
          <a:p>
            <a:r>
              <a:rPr lang="en-GB" sz="800" dirty="0"/>
              <a:t>39. Gorllewin Caerdydd</a:t>
            </a:r>
          </a:p>
          <a:p>
            <a:r>
              <a:rPr lang="en-GB" sz="800" dirty="0"/>
              <a:t>40. Canol y Fro</a:t>
            </a:r>
          </a:p>
          <a:p>
            <a:r>
              <a:rPr lang="en-GB" sz="800" dirty="0"/>
              <a:t>41. Dwyrain y Fro</a:t>
            </a:r>
          </a:p>
          <a:p>
            <a:r>
              <a:rPr lang="en-GB" sz="800" dirty="0"/>
              <a:t>42. Gorllewin y Fro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7456" y="4610005"/>
            <a:ext cx="16116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BILll Cwm Taf Morgannwg</a:t>
            </a:r>
            <a:endParaRPr lang="en-GB" sz="800" dirty="0"/>
          </a:p>
          <a:p>
            <a:r>
              <a:rPr lang="en-GB" sz="800" dirty="0"/>
              <a:t>43 Dwyrain Pen-y-bont ar Ogwr</a:t>
            </a:r>
          </a:p>
          <a:p>
            <a:r>
              <a:rPr lang="en-GB" sz="800" dirty="0"/>
              <a:t>44. Gogledd Pen-y-bont ar Ogwr</a:t>
            </a:r>
          </a:p>
          <a:p>
            <a:r>
              <a:rPr lang="en-GB" sz="800" dirty="0"/>
              <a:t>45. Gorllewin Pen-y-bont ar Ogwr</a:t>
            </a:r>
          </a:p>
          <a:p>
            <a:r>
              <a:rPr lang="en-GB" sz="800" dirty="0"/>
              <a:t>46. Gogledd Cynon</a:t>
            </a:r>
          </a:p>
          <a:p>
            <a:r>
              <a:rPr lang="en-GB" sz="800" dirty="0"/>
              <a:t>47. Merthyr Tudful</a:t>
            </a:r>
          </a:p>
          <a:p>
            <a:r>
              <a:rPr lang="en-GB" sz="800" dirty="0"/>
              <a:t>48. Rhondda</a:t>
            </a:r>
          </a:p>
          <a:p>
            <a:r>
              <a:rPr lang="en-GB" sz="800" dirty="0"/>
              <a:t>49 Taf Elái</a:t>
            </a:r>
          </a:p>
          <a:p>
            <a:r>
              <a:rPr lang="en-GB" sz="800" dirty="0"/>
              <a:t>50. De Cynon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970165" y="2164721"/>
            <a:ext cx="114168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Hywel Dda</a:t>
            </a:r>
            <a:endParaRPr lang="en-GB" sz="800" dirty="0"/>
          </a:p>
          <a:p>
            <a:r>
              <a:rPr lang="en-GB" sz="800" dirty="0"/>
              <a:t>51 Amman Gwendraeth</a:t>
            </a:r>
          </a:p>
          <a:p>
            <a:r>
              <a:rPr lang="en-GB" sz="800" dirty="0"/>
              <a:t>52. Llanelli</a:t>
            </a:r>
          </a:p>
          <a:p>
            <a:r>
              <a:rPr lang="en-GB" sz="800" dirty="0"/>
              <a:t>53. Gogledd Ceredigion</a:t>
            </a:r>
          </a:p>
          <a:p>
            <a:r>
              <a:rPr lang="en-GB" sz="800" dirty="0"/>
              <a:t>54. Gogledd Sir Benfro</a:t>
            </a:r>
          </a:p>
          <a:p>
            <a:r>
              <a:rPr lang="en-GB" sz="800" dirty="0"/>
              <a:t>55. De Ceredigion</a:t>
            </a:r>
          </a:p>
          <a:p>
            <a:r>
              <a:rPr lang="en-GB" sz="800" dirty="0"/>
              <a:t>56. De Sir Benfro</a:t>
            </a:r>
          </a:p>
          <a:p>
            <a:r>
              <a:rPr lang="en-GB" sz="800" dirty="0"/>
              <a:t>57. Tywi Taf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99108" y="4575691"/>
            <a:ext cx="107177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BILl Addysgu Powys</a:t>
            </a:r>
            <a:endParaRPr lang="en-GB" sz="800" dirty="0"/>
          </a:p>
          <a:p>
            <a:r>
              <a:rPr lang="en-GB" sz="800" dirty="0"/>
              <a:t>58. Canol Powys</a:t>
            </a:r>
          </a:p>
          <a:p>
            <a:r>
              <a:rPr lang="en-GB" sz="800" dirty="0"/>
              <a:t>59. Gogledd Powys</a:t>
            </a:r>
          </a:p>
          <a:p>
            <a:r>
              <a:rPr lang="en-GB" sz="800" dirty="0"/>
              <a:t>60. De Powys</a:t>
            </a:r>
          </a:p>
          <a:p>
            <a:endParaRPr lang="en-GB" sz="800" dirty="0"/>
          </a:p>
          <a:p>
            <a:endParaRPr lang="en-GB" sz="800" dirty="0"/>
          </a:p>
          <a:p>
            <a:endParaRPr lang="en-GB" sz="800" dirty="0"/>
          </a:p>
          <a:p>
            <a:endParaRPr lang="en-GB" sz="800" dirty="0"/>
          </a:p>
          <a:p>
            <a:endParaRPr lang="en-GB" sz="800" dirty="0"/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704318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81" y="179871"/>
            <a:ext cx="10515600" cy="639427"/>
          </a:xfrm>
        </p:spPr>
        <p:txBody>
          <a:bodyPr>
            <a:no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Darlun o'r berthynas rhwng Cydweithrediadau, Clystyrau a'r GCTG</a:t>
            </a:r>
          </a:p>
        </p:txBody>
      </p:sp>
      <p:sp>
        <p:nvSpPr>
          <p:cNvPr id="8" name="Title 1"/>
          <p:cNvSpPr txBox="1"/>
          <p:nvPr/>
        </p:nvSpPr>
        <p:spPr>
          <a:xfrm>
            <a:off x="691489" y="1402501"/>
            <a:ext cx="8838877" cy="3016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i="1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412" y="885825"/>
            <a:ext cx="7115175" cy="5086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2265" y="1068984"/>
            <a:ext cx="6747783" cy="6001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Grŵp Cynllunio Traws </a:t>
            </a:r>
            <a:r>
              <a:rPr lang="en-GB" sz="1200" b="1" dirty="0" err="1"/>
              <a:t>Glwstwr</a:t>
            </a:r>
            <a:r>
              <a:rPr lang="en-GB" sz="1200" b="1" dirty="0"/>
              <a:t> (GCTG)</a:t>
            </a:r>
          </a:p>
          <a:p>
            <a:pPr algn="ctr"/>
            <a:r>
              <a:rPr lang="en-GB" sz="1050" dirty="0"/>
              <a:t>Un PCPG fesul sir sy’n nodi’r blaenoriaethau cynllunio yn seiliedig ar angen iechyd y boblogaeth  a blaenoriaethau a gwariant y cytunwyd arnynt i gyflawni’r lefel o wasanaeth sydd ei hangen i gyflawni yn erbyn amcanion.</a:t>
            </a:r>
          </a:p>
        </p:txBody>
      </p:sp>
      <p:sp>
        <p:nvSpPr>
          <p:cNvPr id="6" name="Up Arrow 5"/>
          <p:cNvSpPr/>
          <p:nvPr/>
        </p:nvSpPr>
        <p:spPr>
          <a:xfrm>
            <a:off x="3944342" y="1692746"/>
            <a:ext cx="1997499" cy="1193030"/>
          </a:xfrm>
          <a:prstGeom prst="upArrow">
            <a:avLst>
              <a:gd name="adj1" fmla="val 50000"/>
              <a:gd name="adj2" fmla="val 48858"/>
            </a:avLst>
          </a:prstGeom>
          <a:solidFill>
            <a:srgbClr val="ECEF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Up Arrow 8"/>
          <p:cNvSpPr/>
          <p:nvPr/>
        </p:nvSpPr>
        <p:spPr>
          <a:xfrm rot="10800000">
            <a:off x="6147349" y="3801811"/>
            <a:ext cx="2053305" cy="1193030"/>
          </a:xfrm>
          <a:prstGeom prst="upArrow">
            <a:avLst>
              <a:gd name="adj1" fmla="val 50000"/>
              <a:gd name="adj2" fmla="val 48858"/>
            </a:avLst>
          </a:prstGeom>
          <a:solidFill>
            <a:srgbClr val="E9EF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517041" y="2002665"/>
            <a:ext cx="9178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Syniadau, modelau, achosion busnes</a:t>
            </a:r>
            <a:endParaRPr lang="en-GB" sz="1200" b="1" dirty="0"/>
          </a:p>
        </p:txBody>
      </p:sp>
      <p:sp>
        <p:nvSpPr>
          <p:cNvPr id="10" name="Up Arrow 9"/>
          <p:cNvSpPr/>
          <p:nvPr/>
        </p:nvSpPr>
        <p:spPr>
          <a:xfrm rot="10800000">
            <a:off x="6147346" y="1737422"/>
            <a:ext cx="2053305" cy="1175754"/>
          </a:xfrm>
          <a:prstGeom prst="upArrow">
            <a:avLst>
              <a:gd name="adj1" fmla="val 50000"/>
              <a:gd name="adj2" fmla="val 4885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479778" y="2065463"/>
            <a:ext cx="1440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Cynllunio, blaenoriaethau, cyllid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42265" y="2931696"/>
            <a:ext cx="6788101" cy="841449"/>
          </a:xfrm>
          <a:prstGeom prst="rect">
            <a:avLst/>
          </a:prstGeom>
          <a:solidFill>
            <a:srgbClr val="E8E8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Clwstwr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clystyrau’n dod ag arweinwyr pob un o’r grwpiau Cydweithredol ynghyd, gan gymryd adborth ar fewnbwn proffesiynol y grwpiau Cydweithredol i mewn i flaenoriaethau’r PCPG. Mae’r Clystyrau’n cyflwyno achosion busnes i’r PCPG er mwyn ystyried cyllid a datblygu cynlluniau sy’n bodloni anghenion y boblogaeth.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69967" y="4264612"/>
            <a:ext cx="12322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darparu adborth</a:t>
            </a:r>
            <a:endParaRPr lang="en-GB" sz="1200" b="1" dirty="0"/>
          </a:p>
        </p:txBody>
      </p:sp>
      <p:sp>
        <p:nvSpPr>
          <p:cNvPr id="17" name="Up Arrow 16"/>
          <p:cNvSpPr/>
          <p:nvPr/>
        </p:nvSpPr>
        <p:spPr>
          <a:xfrm>
            <a:off x="3944342" y="3801811"/>
            <a:ext cx="1997499" cy="1193030"/>
          </a:xfrm>
          <a:prstGeom prst="upArrow">
            <a:avLst>
              <a:gd name="adj1" fmla="val 50000"/>
              <a:gd name="adj2" fmla="val 48858"/>
            </a:avLst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268326" y="4156890"/>
            <a:ext cx="1340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nodi cylch gorchwyl proffesiynol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01947" y="5013362"/>
            <a:ext cx="6788101" cy="830997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Grwpiau Cydweithredol</a:t>
            </a:r>
          </a:p>
          <a:p>
            <a:pPr algn="ctr"/>
            <a:r>
              <a:rPr lang="en-GB" sz="1200" dirty="0"/>
              <a:t>Mae’r Grwpiau Cydweithredol yn dwyn ynghyd y rhai mewn ardal clwstwr ddiffiniedig i drafod y cylch gorchwyl proffesiynol sydd ei angen er mwyn cymryd rhan mewn cyflawni atebion i flaenoriaethau’r PCPG a nodwyd. Caiff Arweinydd Grŵp Cydweithredol ei enwebu gan bob un o’r Grwpiau Cydweithredol.</a:t>
            </a:r>
          </a:p>
        </p:txBody>
      </p:sp>
    </p:spTree>
    <p:extLst>
      <p:ext uri="{BB962C8B-B14F-4D97-AF65-F5344CB8AC3E}">
        <p14:creationId xmlns:p14="http://schemas.microsoft.com/office/powerpoint/2010/main" val="39497130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954" y="365125"/>
            <a:ext cx="10515600" cy="639427"/>
          </a:xfrm>
        </p:spPr>
        <p:txBody>
          <a:bodyPr>
            <a:normAutofit fontScale="90000"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Gwaith da a wnaed hyd yn hyn</a:t>
            </a:r>
            <a:r>
              <a:rPr sz="2800"/>
              <a:t/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Cipolwg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954" y="1325513"/>
            <a:ext cx="8885917" cy="3155994"/>
          </a:xfrm>
        </p:spPr>
        <p:txBody>
          <a:bodyPr numCol="2"/>
          <a:lstStyle/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Cysylltwyr Cymunedol wedi'u haseinio i Feddygfa Teulu Ar sail rota yng Ngorllewin a Dwyrain Blaenau Gwent</a:t>
            </a:r>
          </a:p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Ar draws y tri Chlwstwr Caerffili i gyd – mynediad uniongyrchol i gleifion y Gogledd, y Dwyrain a'r De at Ffisiotherapi</a:t>
            </a:r>
          </a:p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Yng Ngogledd Cymru, cyflogodd Clwstwr Arfon ragnodwr cymdeithasol yn 2017 o gronfeydd clwstwr, a oedd mor llwyddiannus, fel yr ariannwyd y prosiect gan gronfa graidd BIPBC ar ôl hynny. </a:t>
            </a:r>
          </a:p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Cyflogodd Dinas a De Caerdydd fferyllydd clwstwr a nyrs eiddilwch i weithio ar draws eu clwstwr </a:t>
            </a:r>
          </a:p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Cyflogodd Gorllewin Pen-y-bont ar Ogwr  Nyrs Clefyd Cronig ar gyfer cleifion sy'n gaeth i'w cartrefi</a:t>
            </a:r>
          </a:p>
          <a:p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Arial"/>
                <a:ea typeface="Arial"/>
                <a:cs typeface="Arial"/>
              </a:rPr>
              <a:t>Datblygodd Clwstwr De Ceredigion Dîm Eiddilwch gan gynnwys dwy Nyrs Cyflyrau Cronig ac Eiddilwch a Fferyllydd Eiddilwch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3709" y="365125"/>
            <a:ext cx="1865467" cy="26469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8039" y="4802468"/>
            <a:ext cx="11101137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Mae cymaint o straeon am Glystyrau yn dod at ei gilydd i gefnogi ei gilydd drwy'r pandemig, gan helpu i gadw practisau ar agor, cyflenwi clinigau a darparu cymorth y mae mawr ei angen i'w gilydd drwy gyfnodau anodd. Nid yw ACD yn ymwneud â dileu unrhyw waith da, ond adeiladu arno.  </a:t>
            </a:r>
            <a:endParaRPr lang="en-GB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87596" y="3158068"/>
            <a:ext cx="2097691" cy="155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sz="1600" b="0" i="0" strike="noStrike" cap="none" spc="0" baseline="0">
                <a:solidFill>
                  <a:srgbClr val="002060"/>
                </a:solidFill>
                <a:effectLst/>
                <a:latin typeface="Calibri"/>
                <a:ea typeface="Calibri"/>
                <a:cs typeface="Calibri"/>
              </a:rPr>
              <a:t>Mae Llyfr Blwyddyn Clwstwr 2019 yn dangos peth o'r gwaith anhygoel sydd wedi digwydd oherwydd clystyrau</a:t>
            </a:r>
            <a:endParaRPr lang="en-GB" sz="16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0422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88" y="446467"/>
            <a:ext cx="10515600" cy="639427"/>
          </a:xfrm>
        </p:spPr>
        <p:txBody>
          <a:bodyPr>
            <a:no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Pam y dechreuon ni'r daith</a:t>
            </a:r>
            <a:r>
              <a:rPr sz="2800"/>
              <a:t/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Arolwg clwstwr a meddwl arweinwyr Clwstwr </a:t>
            </a:r>
            <a:endParaRPr lang="en-GB" sz="2800" b="1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1560953" y="1670859"/>
            <a:ext cx="8192270" cy="2219497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Prosesau biwrocrataidd ac ymreolaeth </a:t>
            </a:r>
          </a:p>
          <a:p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Diffyg cynllun hirdymor neu strategaeth ariannol 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Yn rhy aml, dim ond "Clwb Meddygon Teulu" sydd angen ehangu aelodaeth  </a:t>
            </a:r>
          </a:p>
          <a:p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egluro diben a swyddogaethau Clystyrau yn y dyfodol 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628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06276238"/>
              </p:ext>
            </p:extLst>
          </p:nvPr>
        </p:nvGraphicFramePr>
        <p:xfrm>
          <a:off x="1718663" y="1364115"/>
          <a:ext cx="7876849" cy="4429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/>
          <p:nvPr/>
        </p:nvSpPr>
        <p:spPr>
          <a:xfrm>
            <a:off x="399288" y="446467"/>
            <a:ext cx="10515600" cy="639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1B2E4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Pam y dechreuon ni'r daith</a:t>
            </a:r>
            <a:r>
              <a:rPr sz="2800"/>
              <a:t/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Arolwg clwstwr a meddwl arweinwyr Clwstwr  </a:t>
            </a:r>
            <a:endParaRPr lang="en-GB" sz="28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062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12" y="182006"/>
            <a:ext cx="10515600" cy="434852"/>
          </a:xfrm>
        </p:spPr>
        <p:txBody>
          <a:bodyPr>
            <a:noAutofit/>
          </a:bodyPr>
          <a:lstStyle/>
          <a:p>
            <a:r>
              <a:rPr lang="cy-GB" sz="28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Beth mae'r Rhaglen ACD hon yn awyddus i'w gyflawni? </a:t>
            </a:r>
          </a:p>
        </p:txBody>
      </p:sp>
      <p:sp>
        <p:nvSpPr>
          <p:cNvPr id="4" name="Subtitle 3"/>
          <p:cNvSpPr txBox="1"/>
          <p:nvPr/>
        </p:nvSpPr>
        <p:spPr>
          <a:xfrm>
            <a:off x="333769" y="1196503"/>
            <a:ext cx="4796951" cy="3599388"/>
          </a:xfrm>
          <a:prstGeom prst="rect">
            <a:avLst/>
          </a:prstGeom>
          <a:ln w="381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ABEC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Diben </a:t>
            </a:r>
            <a:endParaRPr lang="en-GB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Dylanwadu </a:t>
            </a:r>
            <a:endParaRPr lang="en-GB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Dod at ei gilydd </a:t>
            </a:r>
            <a:endParaRPr lang="en-GB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Cyflawni'n lleol   </a:t>
            </a:r>
            <a:endParaRPr lang="en-GB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Anghenion Iechyd y boblogaeth </a:t>
            </a:r>
            <a:endParaRPr lang="en-GB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2400" b="0" i="0" strike="noStrike" cap="none" spc="0" baseline="0" dirty="0">
                <a:solidFill>
                  <a:srgbClr val="C00000"/>
                </a:solidFill>
                <a:effectLst/>
                <a:latin typeface="Arial"/>
                <a:ea typeface="Arial"/>
                <a:cs typeface="Arial"/>
              </a:rPr>
              <a:t>Hyblygrwydd Lleol</a:t>
            </a:r>
            <a:r>
              <a:rPr lang="cy-GB" sz="2400" b="0" i="0" strike="noStrike" cap="none" spc="0" baseline="0" dirty="0">
                <a:solidFill>
                  <a:srgbClr val="2EB5BE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cy-GB" sz="24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 </a:t>
            </a:r>
            <a:r>
              <a:rPr lang="cy-GB" sz="2400" b="0" i="0" strike="noStrike" cap="none" spc="0" baseline="0" dirty="0">
                <a:solidFill>
                  <a:srgbClr val="C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GB" sz="2400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endParaRPr lang="en-GB" sz="23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3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3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300" dirty="0">
              <a:solidFill>
                <a:srgbClr val="00206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4375221" y="845780"/>
            <a:ext cx="3454135" cy="1118142"/>
          </a:xfrm>
          <a:prstGeom prst="roundRect">
            <a:avLst>
              <a:gd name="adj" fmla="val 11773"/>
            </a:avLst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4973811" y="913239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5097066" y="1203137"/>
            <a:ext cx="2521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Gwell cynllunio integredig rhwng clystyrau, byrddau iechyd ac awdurdodau lleol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8045165" y="841212"/>
            <a:ext cx="3459650" cy="1118760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8475904" y="85530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2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8526382" y="1150359"/>
            <a:ext cx="3345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Ystod ehangach o wasanaethau a ddarperir ar draws clwstwr, gan fodloni blaenoriaethau ac angen y boblogaeth, yn nes at adref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4361098" y="2129675"/>
            <a:ext cx="3468258" cy="107709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4947037" y="2190651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4968261" y="2476941"/>
            <a:ext cx="285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Arweinwyr mwy effeithiol ar draws y system gofal sylfaenol, mentrau cydweithredol a chlystyrau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8045164" y="2103292"/>
            <a:ext cx="3459651" cy="1083354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8475904" y="222490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4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8495054" y="2541736"/>
            <a:ext cx="315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Gwell tegwch o ran darparu gwasanaethau gofal clwstwr yn seiliedig ar angen lleol 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4375221" y="3359767"/>
            <a:ext cx="3468257" cy="106058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4868553" y="342442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5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4900486" y="3717991"/>
            <a:ext cx="2826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Gwell gwasanaethau aml-broffesiwn ac </a:t>
            </a:r>
            <a:r>
              <a:rPr lang="cy-GB" sz="1200" dirty="0" err="1">
                <a:solidFill>
                  <a:srgbClr val="FFFFFF"/>
                </a:solidFill>
                <a:ea typeface="Calibri"/>
                <a:cs typeface="Calibri"/>
              </a:rPr>
              <a:t>amlasiantaethol</a:t>
            </a:r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 a ddarperir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8030617" y="3350248"/>
            <a:ext cx="3459651" cy="104540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8547347" y="3400467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6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8577351" y="3710775"/>
            <a:ext cx="2766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Gweithlu a gwasanaethau clwstwr cynaliadwy effeithiol, effeithlon a hirdymor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5728240" y="4537880"/>
            <a:ext cx="3785965" cy="1102713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6313650" y="464090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dirty="0">
                <a:solidFill>
                  <a:srgbClr val="FFFFFF"/>
                </a:solidFill>
                <a:ea typeface="Calibri"/>
                <a:cs typeface="Calibri"/>
              </a:rPr>
              <a:t>Canlyniad DCC 7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6336038" y="4975892"/>
            <a:ext cx="3178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cy-GB" sz="1200" dirty="0">
                <a:solidFill>
                  <a:srgbClr val="FFFFFF"/>
                </a:solidFill>
                <a:ea typeface="Calibri"/>
                <a:cs typeface="Calibri"/>
              </a:rPr>
              <a:t>Clystyrau wedi'u grymuso gyda mwy o ymreolaeth, hyblygrwydd a gweledigaeth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E425A6A-78BF-CA4A-9221-E53833384E6D}"/>
              </a:ext>
            </a:extLst>
          </p:cNvPr>
          <p:cNvSpPr/>
          <p:nvPr/>
        </p:nvSpPr>
        <p:spPr>
          <a:xfrm>
            <a:off x="5488638" y="7963408"/>
            <a:ext cx="6866449" cy="1358900"/>
          </a:xfrm>
          <a:prstGeom prst="round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/>
            </a:endParaRPr>
          </a:p>
        </p:txBody>
      </p:sp>
      <p:pic>
        <p:nvPicPr>
          <p:cNvPr id="36" name="Graphic 42" descr="Blockchain with solid fill">
            <a:extLst>
              <a:ext uri="{FF2B5EF4-FFF2-40B4-BE49-F238E27FC236}">
                <a16:creationId xmlns:a16="http://schemas.microsoft.com/office/drawing/2014/main" id="{8CEE1564-8F38-4849-BA92-6014DA120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39055" y="1096179"/>
            <a:ext cx="658011" cy="658011"/>
          </a:xfrm>
          <a:prstGeom prst="rect">
            <a:avLst/>
          </a:prstGeom>
        </p:spPr>
      </p:pic>
      <p:pic>
        <p:nvPicPr>
          <p:cNvPr id="37" name="Graphic 52" descr="Suburban scene with solid fill">
            <a:extLst>
              <a:ext uri="{FF2B5EF4-FFF2-40B4-BE49-F238E27FC236}">
                <a16:creationId xmlns:a16="http://schemas.microsoft.com/office/drawing/2014/main" id="{07ADE6E5-FB65-684D-9DB4-7EBAC9763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071078" y="1125827"/>
            <a:ext cx="539594" cy="539594"/>
          </a:xfrm>
          <a:prstGeom prst="rect">
            <a:avLst/>
          </a:prstGeom>
        </p:spPr>
      </p:pic>
      <p:pic>
        <p:nvPicPr>
          <p:cNvPr id="38" name="Graphic 60" descr="Scales of justice with solid fill">
            <a:extLst>
              <a:ext uri="{FF2B5EF4-FFF2-40B4-BE49-F238E27FC236}">
                <a16:creationId xmlns:a16="http://schemas.microsoft.com/office/drawing/2014/main" id="{3AA8F325-CA00-FA48-8C5A-6D616CE344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030617" y="2330945"/>
            <a:ext cx="580055" cy="580055"/>
          </a:xfrm>
          <a:prstGeom prst="rect">
            <a:avLst/>
          </a:prstGeom>
        </p:spPr>
      </p:pic>
      <p:pic>
        <p:nvPicPr>
          <p:cNvPr id="39" name="Graphic 64" descr="Group of men with solid fill">
            <a:extLst>
              <a:ext uri="{FF2B5EF4-FFF2-40B4-BE49-F238E27FC236}">
                <a16:creationId xmlns:a16="http://schemas.microsoft.com/office/drawing/2014/main" id="{54191D88-DA88-6D48-9F84-D48B2FCDE0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070682" y="3535842"/>
            <a:ext cx="573231" cy="573231"/>
          </a:xfrm>
          <a:prstGeom prst="rect">
            <a:avLst/>
          </a:prstGeom>
        </p:spPr>
      </p:pic>
      <p:pic>
        <p:nvPicPr>
          <p:cNvPr id="40" name="Graphic 70" descr="Branching diagram with solid fill">
            <a:extLst>
              <a:ext uri="{FF2B5EF4-FFF2-40B4-BE49-F238E27FC236}">
                <a16:creationId xmlns:a16="http://schemas.microsoft.com/office/drawing/2014/main" id="{191DB268-1EC5-2D47-B45E-F988B7F229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361098" y="3553258"/>
            <a:ext cx="636809" cy="636809"/>
          </a:xfrm>
          <a:prstGeom prst="rect">
            <a:avLst/>
          </a:prstGeom>
        </p:spPr>
      </p:pic>
      <p:pic>
        <p:nvPicPr>
          <p:cNvPr id="41" name="Graphic 72" descr="Group brainstorm with solid fill">
            <a:extLst>
              <a:ext uri="{FF2B5EF4-FFF2-40B4-BE49-F238E27FC236}">
                <a16:creationId xmlns:a16="http://schemas.microsoft.com/office/drawing/2014/main" id="{ABB48C76-716E-3847-8653-7688CDE053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728240" y="4747938"/>
            <a:ext cx="655935" cy="655935"/>
          </a:xfrm>
          <a:prstGeom prst="rect">
            <a:avLst/>
          </a:prstGeom>
        </p:spPr>
      </p:pic>
      <p:pic>
        <p:nvPicPr>
          <p:cNvPr id="42" name="Graphic 74" descr="Idea with solid fill">
            <a:extLst>
              <a:ext uri="{FF2B5EF4-FFF2-40B4-BE49-F238E27FC236}">
                <a16:creationId xmlns:a16="http://schemas.microsoft.com/office/drawing/2014/main" id="{773629F8-E2F6-FE42-9345-9BC80F4CCF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4386255" y="2341637"/>
            <a:ext cx="633086" cy="63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73356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D53EBA-63CD-4169-A190-A822AFD536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028D1A-873B-4914-857B-DE9B585FA176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purl.org/dc/terms/"/>
    <ds:schemaRef ds:uri="b7e247b7-cca8-429f-8688-16f83c8fba5f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07D6F5-69C3-4697-BB07-DE7C724118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1644</Words>
  <Application>Microsoft Office PowerPoint</Application>
  <PresentationFormat>Widescreen</PresentationFormat>
  <Paragraphs>244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Datblygu Clwstwr Carlam  Beth Yw Ystyr Hyn?</vt:lpstr>
      <vt:lpstr>Datblygu Clwstwr Carlam                Beth Yw Ystyr Hyn?</vt:lpstr>
      <vt:lpstr>Clystyrau </vt:lpstr>
      <vt:lpstr>Clystyrau – Hanes byr</vt:lpstr>
      <vt:lpstr>Darlun o'r berthynas rhwng Cydweithrediadau, Clystyrau a'r GCTG</vt:lpstr>
      <vt:lpstr>Gwaith da a wnaed hyd yn hyn Cipolwg</vt:lpstr>
      <vt:lpstr>Pam y dechreuon ni'r daith Arolwg clwstwr a meddwl arweinwyr Clwstwr </vt:lpstr>
      <vt:lpstr>PowerPoint Presentation</vt:lpstr>
      <vt:lpstr>PowerPoint Presentation</vt:lpstr>
      <vt:lpstr> Beth sy'n cael ei gynnig a'i gynllunio   </vt:lpstr>
      <vt:lpstr>A pham?             </vt:lpstr>
      <vt:lpstr>Sut mae hyn yn cysylltu â'i gilydd </vt:lpstr>
      <vt:lpstr>Y manteision " Beth sydd ynddo i chi" </vt:lpstr>
      <vt:lpstr>Y manteision " Beth sydd ynddo i chi" </vt:lpstr>
      <vt:lpstr>Y manteision "Beth sydd ynddo i chi" </vt:lpstr>
      <vt:lpstr>Cerrig Milltir Allweddol ar gyfer 2022-2023</vt:lpstr>
      <vt:lpstr>PowerPoint Presentation</vt:lpstr>
    </vt:vector>
  </TitlesOfParts>
  <Company>Aneurin Bevan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Accelerated Cluster Development  What Does This Mean</dc:title>
  <dc:creator>Alan Lawrie (Aneurin Bevan UHB - Primary Care and Community Division)</dc:creator>
  <cp:lastModifiedBy>Holly McAnoy (Public Health Wales - No. 2 Capital Quarter)</cp:lastModifiedBy>
  <cp:revision>50</cp:revision>
  <cp:lastPrinted>2022-02-03T18:58:03Z</cp:lastPrinted>
  <dcterms:created xsi:type="dcterms:W3CDTF">2022-02-03T16:57:12Z</dcterms:created>
  <dcterms:modified xsi:type="dcterms:W3CDTF">2022-06-23T11:11:55Z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