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pptx" ContentType="application/vnd.openxmlformats-officedocument.presentationml.presentation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6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7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8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9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10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11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12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3.xml" ContentType="application/vnd.openxmlformats-officedocument.theme+xml"/>
  <Override PartName="/ppt/slideLayouts/slideLayout108.xml" ContentType="application/vnd.openxmlformats-officedocument.presentationml.slideLayout+xml"/>
  <Override PartName="/ppt/theme/theme14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17" r:id="rId2"/>
    <p:sldMasterId id="2147483723" r:id="rId3"/>
    <p:sldMasterId id="2147483729" r:id="rId4"/>
    <p:sldMasterId id="2147483736" r:id="rId5"/>
    <p:sldMasterId id="2147483744" r:id="rId6"/>
    <p:sldMasterId id="2147483752" r:id="rId7"/>
    <p:sldMasterId id="2147483796" r:id="rId8"/>
    <p:sldMasterId id="2147483802" r:id="rId9"/>
    <p:sldMasterId id="2147483809" r:id="rId10"/>
    <p:sldMasterId id="2147483817" r:id="rId11"/>
    <p:sldMasterId id="2147483825" r:id="rId12"/>
    <p:sldMasterId id="2147483840" r:id="rId13"/>
    <p:sldMasterId id="2147483848" r:id="rId14"/>
    <p:sldMasterId id="2147483850" r:id="rId15"/>
  </p:sldMasterIdLst>
  <p:notesMasterIdLst>
    <p:notesMasterId r:id="rId73"/>
  </p:notesMasterIdLst>
  <p:sldIdLst>
    <p:sldId id="420" r:id="rId16"/>
    <p:sldId id="597" r:id="rId17"/>
    <p:sldId id="256" r:id="rId18"/>
    <p:sldId id="458" r:id="rId19"/>
    <p:sldId id="429" r:id="rId20"/>
    <p:sldId id="451" r:id="rId21"/>
    <p:sldId id="452" r:id="rId22"/>
    <p:sldId id="453" r:id="rId23"/>
    <p:sldId id="454" r:id="rId24"/>
    <p:sldId id="434" r:id="rId25"/>
    <p:sldId id="257" r:id="rId26"/>
    <p:sldId id="311" r:id="rId27"/>
    <p:sldId id="383" r:id="rId28"/>
    <p:sldId id="448" r:id="rId29"/>
    <p:sldId id="455" r:id="rId30"/>
    <p:sldId id="456" r:id="rId31"/>
    <p:sldId id="447" r:id="rId32"/>
    <p:sldId id="398" r:id="rId33"/>
    <p:sldId id="314" r:id="rId34"/>
    <p:sldId id="315" r:id="rId35"/>
    <p:sldId id="258" r:id="rId36"/>
    <p:sldId id="401" r:id="rId37"/>
    <p:sldId id="402" r:id="rId38"/>
    <p:sldId id="403" r:id="rId39"/>
    <p:sldId id="404" r:id="rId40"/>
    <p:sldId id="440" r:id="rId41"/>
    <p:sldId id="310" r:id="rId42"/>
    <p:sldId id="2619" r:id="rId43"/>
    <p:sldId id="259" r:id="rId44"/>
    <p:sldId id="2707" r:id="rId45"/>
    <p:sldId id="2644" r:id="rId46"/>
    <p:sldId id="2643" r:id="rId47"/>
    <p:sldId id="2672" r:id="rId48"/>
    <p:sldId id="2704" r:id="rId49"/>
    <p:sldId id="2645" r:id="rId50"/>
    <p:sldId id="2621" r:id="rId51"/>
    <p:sldId id="2648" r:id="rId52"/>
    <p:sldId id="2620" r:id="rId53"/>
    <p:sldId id="2706" r:id="rId54"/>
    <p:sldId id="2657" r:id="rId55"/>
    <p:sldId id="2702" r:id="rId56"/>
    <p:sldId id="2703" r:id="rId57"/>
    <p:sldId id="2700" r:id="rId58"/>
    <p:sldId id="2683" r:id="rId59"/>
    <p:sldId id="2682" r:id="rId60"/>
    <p:sldId id="2631" r:id="rId61"/>
    <p:sldId id="309" r:id="rId62"/>
    <p:sldId id="598" r:id="rId63"/>
    <p:sldId id="599" r:id="rId64"/>
    <p:sldId id="340" r:id="rId65"/>
    <p:sldId id="312" r:id="rId66"/>
    <p:sldId id="313" r:id="rId67"/>
    <p:sldId id="600" r:id="rId68"/>
    <p:sldId id="339" r:id="rId69"/>
    <p:sldId id="337" r:id="rId70"/>
    <p:sldId id="323" r:id="rId71"/>
    <p:sldId id="324" r:id="rId7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E3C5FDD-B5E5-490B-B6AC-ADB2C0F3950F}">
          <p14:sldIdLst>
            <p14:sldId id="420"/>
            <p14:sldId id="597"/>
            <p14:sldId id="256"/>
            <p14:sldId id="458"/>
            <p14:sldId id="429"/>
            <p14:sldId id="451"/>
            <p14:sldId id="452"/>
            <p14:sldId id="453"/>
            <p14:sldId id="454"/>
            <p14:sldId id="434"/>
            <p14:sldId id="257"/>
            <p14:sldId id="311"/>
            <p14:sldId id="383"/>
            <p14:sldId id="448"/>
            <p14:sldId id="455"/>
            <p14:sldId id="456"/>
            <p14:sldId id="447"/>
            <p14:sldId id="398"/>
            <p14:sldId id="314"/>
            <p14:sldId id="315"/>
            <p14:sldId id="258"/>
            <p14:sldId id="401"/>
            <p14:sldId id="402"/>
            <p14:sldId id="403"/>
            <p14:sldId id="404"/>
            <p14:sldId id="440"/>
            <p14:sldId id="310"/>
            <p14:sldId id="2619"/>
            <p14:sldId id="259"/>
            <p14:sldId id="2707"/>
            <p14:sldId id="2644"/>
            <p14:sldId id="2643"/>
            <p14:sldId id="2672"/>
            <p14:sldId id="2704"/>
            <p14:sldId id="2645"/>
            <p14:sldId id="2621"/>
            <p14:sldId id="2648"/>
            <p14:sldId id="2620"/>
            <p14:sldId id="2706"/>
            <p14:sldId id="2657"/>
            <p14:sldId id="2702"/>
            <p14:sldId id="2703"/>
            <p14:sldId id="2700"/>
            <p14:sldId id="2683"/>
            <p14:sldId id="2682"/>
            <p14:sldId id="2631"/>
            <p14:sldId id="309"/>
            <p14:sldId id="598"/>
            <p14:sldId id="599"/>
            <p14:sldId id="340"/>
            <p14:sldId id="312"/>
            <p14:sldId id="313"/>
            <p14:sldId id="600"/>
            <p14:sldId id="339"/>
            <p14:sldId id="337"/>
            <p14:sldId id="323"/>
            <p14:sldId id="32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8" autoAdjust="0"/>
    <p:restoredTop sz="88602" autoAdjust="0"/>
  </p:normalViewPr>
  <p:slideViewPr>
    <p:cSldViewPr snapToGrid="0">
      <p:cViewPr varScale="1">
        <p:scale>
          <a:sx n="53" d="100"/>
          <a:sy n="53" d="100"/>
        </p:scale>
        <p:origin x="1024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1.xml"/><Relationship Id="rId21" Type="http://schemas.openxmlformats.org/officeDocument/2006/relationships/slide" Target="slides/slide6.xml"/><Relationship Id="rId42" Type="http://schemas.openxmlformats.org/officeDocument/2006/relationships/slide" Target="slides/slide27.xml"/><Relationship Id="rId47" Type="http://schemas.openxmlformats.org/officeDocument/2006/relationships/slide" Target="slides/slide32.xml"/><Relationship Id="rId63" Type="http://schemas.openxmlformats.org/officeDocument/2006/relationships/slide" Target="slides/slide48.xml"/><Relationship Id="rId68" Type="http://schemas.openxmlformats.org/officeDocument/2006/relationships/slide" Target="slides/slide53.xml"/><Relationship Id="rId16" Type="http://schemas.openxmlformats.org/officeDocument/2006/relationships/slide" Target="slides/slide1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slide" Target="slides/slide30.xml"/><Relationship Id="rId53" Type="http://schemas.openxmlformats.org/officeDocument/2006/relationships/slide" Target="slides/slide38.xml"/><Relationship Id="rId58" Type="http://schemas.openxmlformats.org/officeDocument/2006/relationships/slide" Target="slides/slide43.xml"/><Relationship Id="rId66" Type="http://schemas.openxmlformats.org/officeDocument/2006/relationships/slide" Target="slides/slide51.xml"/><Relationship Id="rId7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6.xml"/><Relationship Id="rId19" Type="http://schemas.openxmlformats.org/officeDocument/2006/relationships/slide" Target="slides/slide4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slide" Target="slides/slide33.xml"/><Relationship Id="rId56" Type="http://schemas.openxmlformats.org/officeDocument/2006/relationships/slide" Target="slides/slide41.xml"/><Relationship Id="rId64" Type="http://schemas.openxmlformats.org/officeDocument/2006/relationships/slide" Target="slides/slide49.xml"/><Relationship Id="rId69" Type="http://schemas.openxmlformats.org/officeDocument/2006/relationships/slide" Target="slides/slide54.xml"/><Relationship Id="rId77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6.xml"/><Relationship Id="rId72" Type="http://schemas.openxmlformats.org/officeDocument/2006/relationships/slide" Target="slides/slide57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slide" Target="slides/slide31.xml"/><Relationship Id="rId59" Type="http://schemas.openxmlformats.org/officeDocument/2006/relationships/slide" Target="slides/slide44.xml"/><Relationship Id="rId67" Type="http://schemas.openxmlformats.org/officeDocument/2006/relationships/slide" Target="slides/slide52.xml"/><Relationship Id="rId20" Type="http://schemas.openxmlformats.org/officeDocument/2006/relationships/slide" Target="slides/slide5.xml"/><Relationship Id="rId41" Type="http://schemas.openxmlformats.org/officeDocument/2006/relationships/slide" Target="slides/slide26.xml"/><Relationship Id="rId54" Type="http://schemas.openxmlformats.org/officeDocument/2006/relationships/slide" Target="slides/slide39.xml"/><Relationship Id="rId62" Type="http://schemas.openxmlformats.org/officeDocument/2006/relationships/slide" Target="slides/slide47.xml"/><Relationship Id="rId70" Type="http://schemas.openxmlformats.org/officeDocument/2006/relationships/slide" Target="slides/slide55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49" Type="http://schemas.openxmlformats.org/officeDocument/2006/relationships/slide" Target="slides/slide34.xml"/><Relationship Id="rId57" Type="http://schemas.openxmlformats.org/officeDocument/2006/relationships/slide" Target="slides/slide42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6.xml"/><Relationship Id="rId44" Type="http://schemas.openxmlformats.org/officeDocument/2006/relationships/slide" Target="slides/slide29.xml"/><Relationship Id="rId52" Type="http://schemas.openxmlformats.org/officeDocument/2006/relationships/slide" Target="slides/slide37.xml"/><Relationship Id="rId60" Type="http://schemas.openxmlformats.org/officeDocument/2006/relationships/slide" Target="slides/slide45.xml"/><Relationship Id="rId65" Type="http://schemas.openxmlformats.org/officeDocument/2006/relationships/slide" Target="slides/slide50.xml"/><Relationship Id="rId73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9" Type="http://schemas.openxmlformats.org/officeDocument/2006/relationships/slide" Target="slides/slide24.xml"/><Relationship Id="rId34" Type="http://schemas.openxmlformats.org/officeDocument/2006/relationships/slide" Target="slides/slide19.xml"/><Relationship Id="rId50" Type="http://schemas.openxmlformats.org/officeDocument/2006/relationships/slide" Target="slides/slide35.xml"/><Relationship Id="rId55" Type="http://schemas.openxmlformats.org/officeDocument/2006/relationships/slide" Target="slides/slide40.xml"/><Relationship Id="rId76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6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7051BD-A4DF-400E-96A6-8E96D963DF7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GB"/>
        </a:p>
      </dgm:t>
    </dgm:pt>
    <dgm:pt modelId="{BC11A757-F574-4BF8-B74C-721B4371E6F5}">
      <dgm:prSet phldrT="[Text]" custT="1"/>
      <dgm:spPr>
        <a:solidFill>
          <a:srgbClr val="92278F"/>
        </a:solidFill>
      </dgm:spPr>
      <dgm:t>
        <a:bodyPr rtlCol="0"/>
        <a:lstStyle/>
        <a:p>
          <a:pPr rtl="0"/>
          <a:r>
            <a:rPr lang="cy" sz="2500" dirty="0">
              <a:solidFill>
                <a:schemeClr val="bg1"/>
              </a:solidFill>
              <a:latin typeface="Barlow" panose="00000500000000000000" pitchFamily="2" charset="0"/>
              <a:ea typeface="Helvetica Neue" charset="0"/>
              <a:cs typeface="Arial" panose="020B0604020202020204" pitchFamily="34" charset="0"/>
            </a:rPr>
            <a:t>Ceisiwr lloches</a:t>
          </a:r>
          <a:endParaRPr lang="en-GB" sz="2500" dirty="0">
            <a:latin typeface="Barlow" panose="00000500000000000000" pitchFamily="2" charset="0"/>
            <a:cs typeface="Arial" panose="020B0604020202020204" pitchFamily="34" charset="0"/>
          </a:endParaRPr>
        </a:p>
      </dgm:t>
    </dgm:pt>
    <dgm:pt modelId="{FBBDE7D6-675B-4D6E-A4A5-245B5E09CCF7}" type="parTrans" cxnId="{5222C4FD-CCF6-41C5-AEC1-ACCC4D144132}">
      <dgm:prSet/>
      <dgm:spPr/>
      <dgm:t>
        <a:bodyPr rtlCol="0"/>
        <a:lstStyle/>
        <a:p>
          <a:pPr rtl="0"/>
          <a:endParaRPr lang="en-GB">
            <a:latin typeface="Barlow" panose="00000500000000000000" pitchFamily="2" charset="0"/>
          </a:endParaRPr>
        </a:p>
      </dgm:t>
    </dgm:pt>
    <dgm:pt modelId="{364C9B1A-9D38-4707-9407-4A29266880A6}" type="sibTrans" cxnId="{5222C4FD-CCF6-41C5-AEC1-ACCC4D144132}">
      <dgm:prSet/>
      <dgm:spPr/>
      <dgm:t>
        <a:bodyPr rtlCol="0"/>
        <a:lstStyle/>
        <a:p>
          <a:pPr rtl="0"/>
          <a:endParaRPr lang="en-GB">
            <a:latin typeface="Barlow" panose="00000500000000000000" pitchFamily="2" charset="0"/>
          </a:endParaRPr>
        </a:p>
      </dgm:t>
    </dgm:pt>
    <dgm:pt modelId="{A63BB9B0-3B50-4D47-B2E0-98E5346D42AA}">
      <dgm:prSet phldrT="[Text]"/>
      <dgm:spPr>
        <a:solidFill>
          <a:srgbClr val="92278F">
            <a:alpha val="13000"/>
          </a:srgbClr>
        </a:solidFill>
      </dgm:spPr>
      <dgm:t>
        <a:bodyPr rtlCol="0"/>
        <a:lstStyle/>
        <a:p>
          <a:pPr rtl="0">
            <a:buNone/>
          </a:pPr>
          <a:r>
            <a:rPr lang="cy" dirty="0">
              <a:solidFill>
                <a:schemeClr val="tx1"/>
              </a:solidFill>
              <a:latin typeface="Barlow" panose="00000500000000000000" pitchFamily="2" charset="0"/>
              <a:ea typeface="Helvetica Neue" charset="0"/>
              <a:cs typeface="Helvetica Neue" charset="0"/>
            </a:rPr>
            <a:t>	Unigolyn sydd wedi gadael ei wlad wreiddiol ac wedi gwneud cais am loches mewn gwlad arall ond nad yw ei gais wedi’i gwblhau eto.</a:t>
          </a:r>
          <a:endParaRPr lang="en-GB" dirty="0">
            <a:latin typeface="Barlow" panose="00000500000000000000" pitchFamily="2" charset="0"/>
          </a:endParaRPr>
        </a:p>
      </dgm:t>
    </dgm:pt>
    <dgm:pt modelId="{9B2CC09F-C68E-41E4-B114-0D58C0A2D76F}" type="parTrans" cxnId="{27694E6C-6743-41A8-A92F-95CC6AC4B051}">
      <dgm:prSet/>
      <dgm:spPr/>
      <dgm:t>
        <a:bodyPr rtlCol="0"/>
        <a:lstStyle/>
        <a:p>
          <a:pPr rtl="0"/>
          <a:endParaRPr lang="en-GB">
            <a:latin typeface="Barlow" panose="00000500000000000000" pitchFamily="2" charset="0"/>
          </a:endParaRPr>
        </a:p>
      </dgm:t>
    </dgm:pt>
    <dgm:pt modelId="{54FF44C8-E0C7-42DE-A201-141443E7D0EE}" type="sibTrans" cxnId="{27694E6C-6743-41A8-A92F-95CC6AC4B051}">
      <dgm:prSet/>
      <dgm:spPr/>
      <dgm:t>
        <a:bodyPr rtlCol="0"/>
        <a:lstStyle/>
        <a:p>
          <a:pPr rtl="0"/>
          <a:endParaRPr lang="en-GB">
            <a:latin typeface="Barlow" panose="00000500000000000000" pitchFamily="2" charset="0"/>
          </a:endParaRPr>
        </a:p>
      </dgm:t>
    </dgm:pt>
    <dgm:pt modelId="{6E734FCB-5458-4B0A-B57B-933A7F60846C}">
      <dgm:prSet phldrT="[Text]" custT="1"/>
      <dgm:spPr>
        <a:solidFill>
          <a:srgbClr val="008876"/>
        </a:solidFill>
      </dgm:spPr>
      <dgm:t>
        <a:bodyPr rtlCol="0"/>
        <a:lstStyle/>
        <a:p>
          <a:pPr rtl="0"/>
          <a:r>
            <a:rPr lang="cy" sz="2500" dirty="0">
              <a:solidFill>
                <a:schemeClr val="bg1"/>
              </a:solidFill>
              <a:latin typeface="Barlow" panose="00000500000000000000" pitchFamily="2" charset="0"/>
              <a:ea typeface="Helvetica Neue" charset="0"/>
              <a:cs typeface="Arial" panose="020B0604020202020204" pitchFamily="34" charset="0"/>
            </a:rPr>
            <a:t>Ceisiwr lloches a wrthodwyd</a:t>
          </a:r>
          <a:endParaRPr lang="en-GB" sz="2500" dirty="0">
            <a:latin typeface="Barlow" panose="00000500000000000000" pitchFamily="2" charset="0"/>
            <a:cs typeface="Arial" panose="020B0604020202020204" pitchFamily="34" charset="0"/>
          </a:endParaRPr>
        </a:p>
      </dgm:t>
    </dgm:pt>
    <dgm:pt modelId="{9F41980D-28C5-482D-922A-9722A4226988}" type="parTrans" cxnId="{DA5A7B9A-8B92-4FFB-9F5E-E0DFAE2DA313}">
      <dgm:prSet/>
      <dgm:spPr/>
      <dgm:t>
        <a:bodyPr rtlCol="0"/>
        <a:lstStyle/>
        <a:p>
          <a:pPr rtl="0"/>
          <a:endParaRPr lang="en-GB">
            <a:latin typeface="Barlow" panose="00000500000000000000" pitchFamily="2" charset="0"/>
          </a:endParaRPr>
        </a:p>
      </dgm:t>
    </dgm:pt>
    <dgm:pt modelId="{E83447B2-5313-4563-90A4-D314A7E054C8}" type="sibTrans" cxnId="{DA5A7B9A-8B92-4FFB-9F5E-E0DFAE2DA313}">
      <dgm:prSet/>
      <dgm:spPr/>
      <dgm:t>
        <a:bodyPr rtlCol="0"/>
        <a:lstStyle/>
        <a:p>
          <a:pPr rtl="0"/>
          <a:endParaRPr lang="en-GB">
            <a:latin typeface="Barlow" panose="00000500000000000000" pitchFamily="2" charset="0"/>
          </a:endParaRPr>
        </a:p>
      </dgm:t>
    </dgm:pt>
    <dgm:pt modelId="{AA5202CF-9DB3-4A99-B667-6E8497913793}">
      <dgm:prSet phldrT="[Text]"/>
      <dgm:spPr>
        <a:solidFill>
          <a:srgbClr val="008876">
            <a:alpha val="24000"/>
          </a:srgbClr>
        </a:solidFill>
      </dgm:spPr>
      <dgm:t>
        <a:bodyPr rtlCol="0"/>
        <a:lstStyle/>
        <a:p>
          <a:pPr rtl="0">
            <a:buNone/>
          </a:pPr>
          <a:r>
            <a:rPr lang="cy" dirty="0">
              <a:solidFill>
                <a:schemeClr val="tx1"/>
              </a:solidFill>
              <a:latin typeface="Barlow" panose="00000500000000000000" pitchFamily="2" charset="0"/>
              <a:ea typeface="Helvetica Neue" charset="0"/>
              <a:cs typeface="Helvetica Neue" charset="0"/>
            </a:rPr>
            <a:t>	Unigolyn y mae ei gais am loches wedi bod yn aflwyddiannus</a:t>
          </a:r>
          <a:endParaRPr lang="en-GB" dirty="0">
            <a:latin typeface="Barlow" panose="00000500000000000000" pitchFamily="2" charset="0"/>
          </a:endParaRPr>
        </a:p>
      </dgm:t>
    </dgm:pt>
    <dgm:pt modelId="{83FFD198-F3BE-4564-9249-8BB1682B7C28}" type="parTrans" cxnId="{DDCA8DE0-9CD0-4EF7-AAD3-EA99015D55B6}">
      <dgm:prSet/>
      <dgm:spPr/>
      <dgm:t>
        <a:bodyPr rtlCol="0"/>
        <a:lstStyle/>
        <a:p>
          <a:pPr rtl="0"/>
          <a:endParaRPr lang="en-GB">
            <a:latin typeface="Barlow" panose="00000500000000000000" pitchFamily="2" charset="0"/>
          </a:endParaRPr>
        </a:p>
      </dgm:t>
    </dgm:pt>
    <dgm:pt modelId="{EB67FCBD-8763-406A-9524-7AEA9C1564BD}" type="sibTrans" cxnId="{DDCA8DE0-9CD0-4EF7-AAD3-EA99015D55B6}">
      <dgm:prSet/>
      <dgm:spPr/>
      <dgm:t>
        <a:bodyPr rtlCol="0"/>
        <a:lstStyle/>
        <a:p>
          <a:pPr rtl="0"/>
          <a:endParaRPr lang="en-GB">
            <a:latin typeface="Barlow" panose="00000500000000000000" pitchFamily="2" charset="0"/>
          </a:endParaRPr>
        </a:p>
      </dgm:t>
    </dgm:pt>
    <dgm:pt modelId="{3CF5AE3D-E7B9-415F-805B-4C25951A81FD}">
      <dgm:prSet phldrT="[Text]" custT="1"/>
      <dgm:spPr>
        <a:solidFill>
          <a:srgbClr val="ED0677"/>
        </a:solidFill>
      </dgm:spPr>
      <dgm:t>
        <a:bodyPr rtlCol="0"/>
        <a:lstStyle/>
        <a:p>
          <a:pPr rtl="0"/>
          <a:r>
            <a:rPr lang="cy" sz="2500" dirty="0">
              <a:latin typeface="Barlow" panose="00000500000000000000" pitchFamily="2" charset="0"/>
              <a:cs typeface="Arial" panose="020B0604020202020204" pitchFamily="34" charset="0"/>
            </a:rPr>
            <a:t>Ffoadur</a:t>
          </a:r>
        </a:p>
      </dgm:t>
    </dgm:pt>
    <dgm:pt modelId="{4E022114-4C81-4053-A646-67F4C8111BB3}" type="parTrans" cxnId="{6CFDCF8A-E281-4DBA-B3AE-4DB0F3A24574}">
      <dgm:prSet/>
      <dgm:spPr/>
      <dgm:t>
        <a:bodyPr rtlCol="0"/>
        <a:lstStyle/>
        <a:p>
          <a:pPr rtl="0"/>
          <a:endParaRPr lang="en-GB">
            <a:latin typeface="Barlow" panose="00000500000000000000" pitchFamily="2" charset="0"/>
          </a:endParaRPr>
        </a:p>
      </dgm:t>
    </dgm:pt>
    <dgm:pt modelId="{A84EC2C0-9C53-4DD5-A64B-85E14117F5DC}" type="sibTrans" cxnId="{6CFDCF8A-E281-4DBA-B3AE-4DB0F3A24574}">
      <dgm:prSet/>
      <dgm:spPr/>
      <dgm:t>
        <a:bodyPr rtlCol="0"/>
        <a:lstStyle/>
        <a:p>
          <a:pPr rtl="0"/>
          <a:endParaRPr lang="en-GB">
            <a:latin typeface="Barlow" panose="00000500000000000000" pitchFamily="2" charset="0"/>
          </a:endParaRPr>
        </a:p>
      </dgm:t>
    </dgm:pt>
    <dgm:pt modelId="{C4299F11-2B0D-4CB1-A9A0-5B6364BF0B8E}">
      <dgm:prSet phldrT="[Text]" custT="1"/>
      <dgm:spPr>
        <a:solidFill>
          <a:srgbClr val="F37321"/>
        </a:solidFill>
      </dgm:spPr>
      <dgm:t>
        <a:bodyPr rtlCol="0"/>
        <a:lstStyle/>
        <a:p>
          <a:pPr rtl="0"/>
          <a:r>
            <a:rPr lang="cy" sz="2500" dirty="0">
              <a:latin typeface="Barlow" panose="00000500000000000000" pitchFamily="2" charset="0"/>
              <a:cs typeface="Arial" panose="020B0604020202020204" pitchFamily="34" charset="0"/>
            </a:rPr>
            <a:t> </a:t>
          </a:r>
          <a:r>
            <a:rPr lang="cy" sz="2500" dirty="0">
              <a:solidFill>
                <a:schemeClr val="bg1"/>
              </a:solidFill>
              <a:latin typeface="Barlow" panose="00000500000000000000" pitchFamily="2" charset="0"/>
              <a:ea typeface="Helvetica Neue" charset="0"/>
              <a:cs typeface="Arial" panose="020B0604020202020204" pitchFamily="34" charset="0"/>
            </a:rPr>
            <a:t>Ymfudwr heb ddogfennau</a:t>
          </a:r>
          <a:endParaRPr lang="en-GB" sz="2500" dirty="0">
            <a:latin typeface="Barlow" panose="00000500000000000000" pitchFamily="2" charset="0"/>
            <a:cs typeface="Arial" panose="020B0604020202020204" pitchFamily="34" charset="0"/>
          </a:endParaRPr>
        </a:p>
      </dgm:t>
    </dgm:pt>
    <dgm:pt modelId="{07D749C5-A62E-40D9-BD07-11D16C96B1A1}" type="parTrans" cxnId="{78DE390E-4824-4088-B238-09E4BF0FB213}">
      <dgm:prSet/>
      <dgm:spPr/>
      <dgm:t>
        <a:bodyPr rtlCol="0"/>
        <a:lstStyle/>
        <a:p>
          <a:pPr rtl="0"/>
          <a:endParaRPr lang="en-GB">
            <a:latin typeface="Barlow" panose="00000500000000000000" pitchFamily="2" charset="0"/>
          </a:endParaRPr>
        </a:p>
      </dgm:t>
    </dgm:pt>
    <dgm:pt modelId="{862071F6-8843-44C9-B3ED-8F811E3A094D}" type="sibTrans" cxnId="{78DE390E-4824-4088-B238-09E4BF0FB213}">
      <dgm:prSet/>
      <dgm:spPr/>
      <dgm:t>
        <a:bodyPr rtlCol="0"/>
        <a:lstStyle/>
        <a:p>
          <a:pPr rtl="0"/>
          <a:endParaRPr lang="en-GB">
            <a:latin typeface="Barlow" panose="00000500000000000000" pitchFamily="2" charset="0"/>
          </a:endParaRPr>
        </a:p>
      </dgm:t>
    </dgm:pt>
    <dgm:pt modelId="{E132E90F-5D2F-4654-B30F-49884895A17F}">
      <dgm:prSet phldrT="[Text]"/>
      <dgm:spPr>
        <a:solidFill>
          <a:srgbClr val="F37321">
            <a:alpha val="22000"/>
          </a:srgbClr>
        </a:solidFill>
      </dgm:spPr>
      <dgm:t>
        <a:bodyPr rtlCol="0"/>
        <a:lstStyle/>
        <a:p>
          <a:pPr rtl="0">
            <a:buClr>
              <a:srgbClr val="F79646"/>
            </a:buClr>
            <a:buNone/>
          </a:pPr>
          <a:r>
            <a:rPr lang="cy" dirty="0">
              <a:solidFill>
                <a:schemeClr val="tx1"/>
              </a:solidFill>
              <a:latin typeface="Barlow" panose="00000500000000000000" pitchFamily="2" charset="0"/>
              <a:ea typeface="Helvetica Neue" charset="0"/>
              <a:cs typeface="Helvetica Neue" charset="0"/>
            </a:rPr>
            <a:t>	Rhywun sy'n cyrraedd y DU neu’n aros yno heb y dogfennau sy'n ofynnol o dan reoliadau mewnfudo.</a:t>
          </a:r>
          <a:endParaRPr lang="en-GB" dirty="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4AE9D5F4-F08D-4D98-9272-3CA4D8C04632}" type="parTrans" cxnId="{EA51D696-CA84-4E62-B481-4706F8837037}">
      <dgm:prSet/>
      <dgm:spPr/>
      <dgm:t>
        <a:bodyPr rtlCol="0"/>
        <a:lstStyle/>
        <a:p>
          <a:pPr rtl="0"/>
          <a:endParaRPr lang="en-GB">
            <a:latin typeface="Barlow" panose="00000500000000000000" pitchFamily="2" charset="0"/>
          </a:endParaRPr>
        </a:p>
      </dgm:t>
    </dgm:pt>
    <dgm:pt modelId="{DDC1CD90-DAD7-4CAA-9BCB-373F22A8D55D}" type="sibTrans" cxnId="{EA51D696-CA84-4E62-B481-4706F8837037}">
      <dgm:prSet/>
      <dgm:spPr/>
      <dgm:t>
        <a:bodyPr rtlCol="0"/>
        <a:lstStyle/>
        <a:p>
          <a:pPr rtl="0"/>
          <a:endParaRPr lang="en-GB">
            <a:latin typeface="Barlow" panose="00000500000000000000" pitchFamily="2" charset="0"/>
          </a:endParaRPr>
        </a:p>
      </dgm:t>
    </dgm:pt>
    <dgm:pt modelId="{A3313162-A680-4A48-B410-EFE1E3E05AC0}">
      <dgm:prSet phldrT="[Text]"/>
      <dgm:spPr>
        <a:solidFill>
          <a:srgbClr val="ED0678">
            <a:alpha val="8000"/>
          </a:srgbClr>
        </a:solidFill>
      </dgm:spPr>
      <dgm:t>
        <a:bodyPr rtlCol="0"/>
        <a:lstStyle/>
        <a:p>
          <a:pPr rtl="0">
            <a:buClr>
              <a:srgbClr val="F79646"/>
            </a:buClr>
            <a:buNone/>
          </a:pPr>
          <a:r>
            <a:rPr lang="cy" dirty="0">
              <a:solidFill>
                <a:schemeClr val="tx1"/>
              </a:solidFill>
              <a:latin typeface="Barlow" panose="00000500000000000000" pitchFamily="2" charset="0"/>
              <a:ea typeface="Helvetica Neue" charset="0"/>
              <a:cs typeface="Helvetica Neue" charset="0"/>
            </a:rPr>
            <a:t>	Rhywun y mae ei gais am loches wedi bod yn llwyddiannus. Mae'r Llywodraeth yn cydnabod na all yr unigolyn hwn ddychwelyd i'w wlad wreiddiol oherwydd ei fod yn ofni cael ei erlid.</a:t>
          </a:r>
          <a:endParaRPr lang="en-GB" dirty="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0EAE1FA5-1756-4918-93AD-DBEC8CDA15A3}" type="parTrans" cxnId="{ACF1661A-F841-4B90-9EB4-4AB4F5D38EDE}">
      <dgm:prSet/>
      <dgm:spPr/>
      <dgm:t>
        <a:bodyPr rtlCol="0"/>
        <a:lstStyle/>
        <a:p>
          <a:pPr rtl="0"/>
          <a:endParaRPr lang="en-GB">
            <a:latin typeface="Barlow" panose="00000500000000000000" pitchFamily="2" charset="0"/>
          </a:endParaRPr>
        </a:p>
      </dgm:t>
    </dgm:pt>
    <dgm:pt modelId="{1FB35103-3A3C-4729-8711-1991B052AF96}" type="sibTrans" cxnId="{ACF1661A-F841-4B90-9EB4-4AB4F5D38EDE}">
      <dgm:prSet/>
      <dgm:spPr/>
      <dgm:t>
        <a:bodyPr rtlCol="0"/>
        <a:lstStyle/>
        <a:p>
          <a:pPr rtl="0"/>
          <a:endParaRPr lang="en-GB">
            <a:latin typeface="Barlow" panose="00000500000000000000" pitchFamily="2" charset="0"/>
          </a:endParaRPr>
        </a:p>
      </dgm:t>
    </dgm:pt>
    <dgm:pt modelId="{EE6E2BF1-DA7F-425A-B7A3-F1229233D927}" type="pres">
      <dgm:prSet presAssocID="{DA7051BD-A4DF-400E-96A6-8E96D963DF79}" presName="Name0" presStyleCnt="0">
        <dgm:presLayoutVars>
          <dgm:dir/>
          <dgm:animLvl val="lvl"/>
          <dgm:resizeHandles val="exact"/>
        </dgm:presLayoutVars>
      </dgm:prSet>
      <dgm:spPr/>
    </dgm:pt>
    <dgm:pt modelId="{32640721-D9E6-4D30-B63C-2CDA4CEF74F3}" type="pres">
      <dgm:prSet presAssocID="{BC11A757-F574-4BF8-B74C-721B4371E6F5}" presName="linNode" presStyleCnt="0"/>
      <dgm:spPr/>
    </dgm:pt>
    <dgm:pt modelId="{DDBB5DC1-2D9F-46BF-B850-A5411EBAD77D}" type="pres">
      <dgm:prSet presAssocID="{BC11A757-F574-4BF8-B74C-721B4371E6F5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E35159E6-1080-4E10-B1B7-FC2ED6E487C7}" type="pres">
      <dgm:prSet presAssocID="{BC11A757-F574-4BF8-B74C-721B4371E6F5}" presName="descendantText" presStyleLbl="alignAccFollowNode1" presStyleIdx="0" presStyleCnt="4" custLinFactNeighborX="2005" custLinFactNeighborY="3612">
        <dgm:presLayoutVars>
          <dgm:bulletEnabled val="1"/>
        </dgm:presLayoutVars>
      </dgm:prSet>
      <dgm:spPr/>
    </dgm:pt>
    <dgm:pt modelId="{153C787F-2D89-4667-8BA2-C6C4B5F8FA2D}" type="pres">
      <dgm:prSet presAssocID="{364C9B1A-9D38-4707-9407-4A29266880A6}" presName="sp" presStyleCnt="0"/>
      <dgm:spPr/>
    </dgm:pt>
    <dgm:pt modelId="{D77AD6DD-EEF2-4F89-9787-D40CE3430509}" type="pres">
      <dgm:prSet presAssocID="{6E734FCB-5458-4B0A-B57B-933A7F60846C}" presName="linNode" presStyleCnt="0"/>
      <dgm:spPr/>
    </dgm:pt>
    <dgm:pt modelId="{A8CE0ED2-9C77-4268-9979-6300B9949A61}" type="pres">
      <dgm:prSet presAssocID="{6E734FCB-5458-4B0A-B57B-933A7F60846C}" presName="parentText" presStyleLbl="node1" presStyleIdx="1" presStyleCnt="4" custLinFactNeighborX="184">
        <dgm:presLayoutVars>
          <dgm:chMax val="1"/>
          <dgm:bulletEnabled val="1"/>
        </dgm:presLayoutVars>
      </dgm:prSet>
      <dgm:spPr/>
    </dgm:pt>
    <dgm:pt modelId="{AC4933FD-4C4A-42D0-8297-FFCB8E42D875}" type="pres">
      <dgm:prSet presAssocID="{6E734FCB-5458-4B0A-B57B-933A7F60846C}" presName="descendantText" presStyleLbl="alignAccFollowNode1" presStyleIdx="1" presStyleCnt="4">
        <dgm:presLayoutVars>
          <dgm:bulletEnabled val="1"/>
        </dgm:presLayoutVars>
      </dgm:prSet>
      <dgm:spPr/>
    </dgm:pt>
    <dgm:pt modelId="{F9D5C2AC-D9FA-40B4-A2F2-BCC638CD20E3}" type="pres">
      <dgm:prSet presAssocID="{E83447B2-5313-4563-90A4-D314A7E054C8}" presName="sp" presStyleCnt="0"/>
      <dgm:spPr/>
    </dgm:pt>
    <dgm:pt modelId="{B416DA82-A0CE-4191-B46D-A74C8C8D9D01}" type="pres">
      <dgm:prSet presAssocID="{3CF5AE3D-E7B9-415F-805B-4C25951A81FD}" presName="linNode" presStyleCnt="0"/>
      <dgm:spPr/>
    </dgm:pt>
    <dgm:pt modelId="{F10282D6-28AF-4D3D-A605-A9960B482EA8}" type="pres">
      <dgm:prSet presAssocID="{3CF5AE3D-E7B9-415F-805B-4C25951A81FD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51632019-146B-420F-90E6-3E962AFDECF8}" type="pres">
      <dgm:prSet presAssocID="{3CF5AE3D-E7B9-415F-805B-4C25951A81FD}" presName="descendantText" presStyleLbl="alignAccFollowNode1" presStyleIdx="2" presStyleCnt="4" custScaleY="169328">
        <dgm:presLayoutVars>
          <dgm:bulletEnabled val="1"/>
        </dgm:presLayoutVars>
      </dgm:prSet>
      <dgm:spPr/>
    </dgm:pt>
    <dgm:pt modelId="{32512B96-0D63-4EB5-AF34-F350E9BD218F}" type="pres">
      <dgm:prSet presAssocID="{A84EC2C0-9C53-4DD5-A64B-85E14117F5DC}" presName="sp" presStyleCnt="0"/>
      <dgm:spPr/>
    </dgm:pt>
    <dgm:pt modelId="{91352E98-BBAC-442B-924F-712829AC08FA}" type="pres">
      <dgm:prSet presAssocID="{C4299F11-2B0D-4CB1-A9A0-5B6364BF0B8E}" presName="linNode" presStyleCnt="0"/>
      <dgm:spPr/>
    </dgm:pt>
    <dgm:pt modelId="{EDD6117A-5557-4BD4-851A-53019910BEB8}" type="pres">
      <dgm:prSet presAssocID="{C4299F11-2B0D-4CB1-A9A0-5B6364BF0B8E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431C2711-D79C-486A-B4E1-747CED68A99D}" type="pres">
      <dgm:prSet presAssocID="{C4299F11-2B0D-4CB1-A9A0-5B6364BF0B8E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78DE390E-4824-4088-B238-09E4BF0FB213}" srcId="{DA7051BD-A4DF-400E-96A6-8E96D963DF79}" destId="{C4299F11-2B0D-4CB1-A9A0-5B6364BF0B8E}" srcOrd="3" destOrd="0" parTransId="{07D749C5-A62E-40D9-BD07-11D16C96B1A1}" sibTransId="{862071F6-8843-44C9-B3ED-8F811E3A094D}"/>
    <dgm:cxn modelId="{3A527815-B409-4EBB-9B4E-B20CA9EF8900}" type="presOf" srcId="{3CF5AE3D-E7B9-415F-805B-4C25951A81FD}" destId="{F10282D6-28AF-4D3D-A605-A9960B482EA8}" srcOrd="0" destOrd="0" presId="urn:microsoft.com/office/officeart/2005/8/layout/vList5"/>
    <dgm:cxn modelId="{ACF1661A-F841-4B90-9EB4-4AB4F5D38EDE}" srcId="{3CF5AE3D-E7B9-415F-805B-4C25951A81FD}" destId="{A3313162-A680-4A48-B410-EFE1E3E05AC0}" srcOrd="0" destOrd="0" parTransId="{0EAE1FA5-1756-4918-93AD-DBEC8CDA15A3}" sibTransId="{1FB35103-3A3C-4729-8711-1991B052AF96}"/>
    <dgm:cxn modelId="{FE4AB368-4187-4B60-8E79-EFAAA0478552}" type="presOf" srcId="{AA5202CF-9DB3-4A99-B667-6E8497913793}" destId="{AC4933FD-4C4A-42D0-8297-FFCB8E42D875}" srcOrd="0" destOrd="0" presId="urn:microsoft.com/office/officeart/2005/8/layout/vList5"/>
    <dgm:cxn modelId="{27694E6C-6743-41A8-A92F-95CC6AC4B051}" srcId="{BC11A757-F574-4BF8-B74C-721B4371E6F5}" destId="{A63BB9B0-3B50-4D47-B2E0-98E5346D42AA}" srcOrd="0" destOrd="0" parTransId="{9B2CC09F-C68E-41E4-B114-0D58C0A2D76F}" sibTransId="{54FF44C8-E0C7-42DE-A201-141443E7D0EE}"/>
    <dgm:cxn modelId="{D2C83185-2461-4470-AE12-25329A9F65DA}" type="presOf" srcId="{BC11A757-F574-4BF8-B74C-721B4371E6F5}" destId="{DDBB5DC1-2D9F-46BF-B850-A5411EBAD77D}" srcOrd="0" destOrd="0" presId="urn:microsoft.com/office/officeart/2005/8/layout/vList5"/>
    <dgm:cxn modelId="{6CFDCF8A-E281-4DBA-B3AE-4DB0F3A24574}" srcId="{DA7051BD-A4DF-400E-96A6-8E96D963DF79}" destId="{3CF5AE3D-E7B9-415F-805B-4C25951A81FD}" srcOrd="2" destOrd="0" parTransId="{4E022114-4C81-4053-A646-67F4C8111BB3}" sibTransId="{A84EC2C0-9C53-4DD5-A64B-85E14117F5DC}"/>
    <dgm:cxn modelId="{EA51D696-CA84-4E62-B481-4706F8837037}" srcId="{C4299F11-2B0D-4CB1-A9A0-5B6364BF0B8E}" destId="{E132E90F-5D2F-4654-B30F-49884895A17F}" srcOrd="0" destOrd="0" parTransId="{4AE9D5F4-F08D-4D98-9272-3CA4D8C04632}" sibTransId="{DDC1CD90-DAD7-4CAA-9BCB-373F22A8D55D}"/>
    <dgm:cxn modelId="{DA5A7B9A-8B92-4FFB-9F5E-E0DFAE2DA313}" srcId="{DA7051BD-A4DF-400E-96A6-8E96D963DF79}" destId="{6E734FCB-5458-4B0A-B57B-933A7F60846C}" srcOrd="1" destOrd="0" parTransId="{9F41980D-28C5-482D-922A-9722A4226988}" sibTransId="{E83447B2-5313-4563-90A4-D314A7E054C8}"/>
    <dgm:cxn modelId="{09DECDA2-C4D1-4EFA-8854-2468ABEE073B}" type="presOf" srcId="{C4299F11-2B0D-4CB1-A9A0-5B6364BF0B8E}" destId="{EDD6117A-5557-4BD4-851A-53019910BEB8}" srcOrd="0" destOrd="0" presId="urn:microsoft.com/office/officeart/2005/8/layout/vList5"/>
    <dgm:cxn modelId="{37DC11A6-82E7-4617-8C81-DAF6ECBBA60F}" type="presOf" srcId="{A63BB9B0-3B50-4D47-B2E0-98E5346D42AA}" destId="{E35159E6-1080-4E10-B1B7-FC2ED6E487C7}" srcOrd="0" destOrd="0" presId="urn:microsoft.com/office/officeart/2005/8/layout/vList5"/>
    <dgm:cxn modelId="{F0415BC7-AF81-49AC-84C4-2ED2E51D117F}" type="presOf" srcId="{A3313162-A680-4A48-B410-EFE1E3E05AC0}" destId="{51632019-146B-420F-90E6-3E962AFDECF8}" srcOrd="0" destOrd="0" presId="urn:microsoft.com/office/officeart/2005/8/layout/vList5"/>
    <dgm:cxn modelId="{958CBEC9-79A5-49FA-8286-23583B0A9238}" type="presOf" srcId="{6E734FCB-5458-4B0A-B57B-933A7F60846C}" destId="{A8CE0ED2-9C77-4268-9979-6300B9949A61}" srcOrd="0" destOrd="0" presId="urn:microsoft.com/office/officeart/2005/8/layout/vList5"/>
    <dgm:cxn modelId="{EE0D96CF-6DF5-44D4-9885-745F75F240EB}" type="presOf" srcId="{DA7051BD-A4DF-400E-96A6-8E96D963DF79}" destId="{EE6E2BF1-DA7F-425A-B7A3-F1229233D927}" srcOrd="0" destOrd="0" presId="urn:microsoft.com/office/officeart/2005/8/layout/vList5"/>
    <dgm:cxn modelId="{DDCA8DE0-9CD0-4EF7-AAD3-EA99015D55B6}" srcId="{6E734FCB-5458-4B0A-B57B-933A7F60846C}" destId="{AA5202CF-9DB3-4A99-B667-6E8497913793}" srcOrd="0" destOrd="0" parTransId="{83FFD198-F3BE-4564-9249-8BB1682B7C28}" sibTransId="{EB67FCBD-8763-406A-9524-7AEA9C1564BD}"/>
    <dgm:cxn modelId="{9D1320F3-9318-439D-B4BC-EDAB1476CE1B}" type="presOf" srcId="{E132E90F-5D2F-4654-B30F-49884895A17F}" destId="{431C2711-D79C-486A-B4E1-747CED68A99D}" srcOrd="0" destOrd="0" presId="urn:microsoft.com/office/officeart/2005/8/layout/vList5"/>
    <dgm:cxn modelId="{5222C4FD-CCF6-41C5-AEC1-ACCC4D144132}" srcId="{DA7051BD-A4DF-400E-96A6-8E96D963DF79}" destId="{BC11A757-F574-4BF8-B74C-721B4371E6F5}" srcOrd="0" destOrd="0" parTransId="{FBBDE7D6-675B-4D6E-A4A5-245B5E09CCF7}" sibTransId="{364C9B1A-9D38-4707-9407-4A29266880A6}"/>
    <dgm:cxn modelId="{808FD880-94EE-43B3-A8C3-F3ED5FA407A2}" type="presParOf" srcId="{EE6E2BF1-DA7F-425A-B7A3-F1229233D927}" destId="{32640721-D9E6-4D30-B63C-2CDA4CEF74F3}" srcOrd="0" destOrd="0" presId="urn:microsoft.com/office/officeart/2005/8/layout/vList5"/>
    <dgm:cxn modelId="{7A310B60-6076-4D88-80CD-8455AB8E9A60}" type="presParOf" srcId="{32640721-D9E6-4D30-B63C-2CDA4CEF74F3}" destId="{DDBB5DC1-2D9F-46BF-B850-A5411EBAD77D}" srcOrd="0" destOrd="0" presId="urn:microsoft.com/office/officeart/2005/8/layout/vList5"/>
    <dgm:cxn modelId="{ACE6651F-2CEC-4D19-941E-166365DD87E0}" type="presParOf" srcId="{32640721-D9E6-4D30-B63C-2CDA4CEF74F3}" destId="{E35159E6-1080-4E10-B1B7-FC2ED6E487C7}" srcOrd="1" destOrd="0" presId="urn:microsoft.com/office/officeart/2005/8/layout/vList5"/>
    <dgm:cxn modelId="{8A8F1EE7-DBED-430D-9253-A02F9AE85F89}" type="presParOf" srcId="{EE6E2BF1-DA7F-425A-B7A3-F1229233D927}" destId="{153C787F-2D89-4667-8BA2-C6C4B5F8FA2D}" srcOrd="1" destOrd="0" presId="urn:microsoft.com/office/officeart/2005/8/layout/vList5"/>
    <dgm:cxn modelId="{7F7E0C45-5BD6-40DC-B0DC-FD38B406D3AC}" type="presParOf" srcId="{EE6E2BF1-DA7F-425A-B7A3-F1229233D927}" destId="{D77AD6DD-EEF2-4F89-9787-D40CE3430509}" srcOrd="2" destOrd="0" presId="urn:microsoft.com/office/officeart/2005/8/layout/vList5"/>
    <dgm:cxn modelId="{338DBB74-AF65-4FD6-B53D-D1EE4D295019}" type="presParOf" srcId="{D77AD6DD-EEF2-4F89-9787-D40CE3430509}" destId="{A8CE0ED2-9C77-4268-9979-6300B9949A61}" srcOrd="0" destOrd="0" presId="urn:microsoft.com/office/officeart/2005/8/layout/vList5"/>
    <dgm:cxn modelId="{247E5DDB-1142-46E8-A343-EBB6069E8FD9}" type="presParOf" srcId="{D77AD6DD-EEF2-4F89-9787-D40CE3430509}" destId="{AC4933FD-4C4A-42D0-8297-FFCB8E42D875}" srcOrd="1" destOrd="0" presId="urn:microsoft.com/office/officeart/2005/8/layout/vList5"/>
    <dgm:cxn modelId="{1C2EA4A9-A6A2-4CDC-BC4C-A7DA8160F744}" type="presParOf" srcId="{EE6E2BF1-DA7F-425A-B7A3-F1229233D927}" destId="{F9D5C2AC-D9FA-40B4-A2F2-BCC638CD20E3}" srcOrd="3" destOrd="0" presId="urn:microsoft.com/office/officeart/2005/8/layout/vList5"/>
    <dgm:cxn modelId="{CE600589-ADFB-4E8B-8E6F-96420D4A76DE}" type="presParOf" srcId="{EE6E2BF1-DA7F-425A-B7A3-F1229233D927}" destId="{B416DA82-A0CE-4191-B46D-A74C8C8D9D01}" srcOrd="4" destOrd="0" presId="urn:microsoft.com/office/officeart/2005/8/layout/vList5"/>
    <dgm:cxn modelId="{726E212A-9216-4CC3-BECD-DB742616AB93}" type="presParOf" srcId="{B416DA82-A0CE-4191-B46D-A74C8C8D9D01}" destId="{F10282D6-28AF-4D3D-A605-A9960B482EA8}" srcOrd="0" destOrd="0" presId="urn:microsoft.com/office/officeart/2005/8/layout/vList5"/>
    <dgm:cxn modelId="{FBC547CD-D1F9-4B25-A257-1BA40A8D059A}" type="presParOf" srcId="{B416DA82-A0CE-4191-B46D-A74C8C8D9D01}" destId="{51632019-146B-420F-90E6-3E962AFDECF8}" srcOrd="1" destOrd="0" presId="urn:microsoft.com/office/officeart/2005/8/layout/vList5"/>
    <dgm:cxn modelId="{FA8688C5-93B2-431B-8874-568FABBC5B04}" type="presParOf" srcId="{EE6E2BF1-DA7F-425A-B7A3-F1229233D927}" destId="{32512B96-0D63-4EB5-AF34-F350E9BD218F}" srcOrd="5" destOrd="0" presId="urn:microsoft.com/office/officeart/2005/8/layout/vList5"/>
    <dgm:cxn modelId="{7D24E029-F446-4571-95BD-ED92CB51C21E}" type="presParOf" srcId="{EE6E2BF1-DA7F-425A-B7A3-F1229233D927}" destId="{91352E98-BBAC-442B-924F-712829AC08FA}" srcOrd="6" destOrd="0" presId="urn:microsoft.com/office/officeart/2005/8/layout/vList5"/>
    <dgm:cxn modelId="{68DCF7B9-B79B-42B3-A1E2-5BF43CC27209}" type="presParOf" srcId="{91352E98-BBAC-442B-924F-712829AC08FA}" destId="{EDD6117A-5557-4BD4-851A-53019910BEB8}" srcOrd="0" destOrd="0" presId="urn:microsoft.com/office/officeart/2005/8/layout/vList5"/>
    <dgm:cxn modelId="{E1F02F2C-DAE3-4A68-A233-7EA6C9189CAA}" type="presParOf" srcId="{91352E98-BBAC-442B-924F-712829AC08FA}" destId="{431C2711-D79C-486A-B4E1-747CED68A99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A7CCB0-B173-470D-A4A4-80743FD493C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GB"/>
        </a:p>
      </dgm:t>
    </dgm:pt>
    <dgm:pt modelId="{5BF5FDF4-37AD-461A-B0E4-B93810E49044}">
      <dgm:prSet phldrT="[Text]" custT="1"/>
      <dgm:spPr>
        <a:solidFill>
          <a:srgbClr val="005CA7"/>
        </a:solidFill>
      </dgm:spPr>
      <dgm:t>
        <a:bodyPr rtlCol="0"/>
        <a:lstStyle/>
        <a:p>
          <a:pPr rtl="0">
            <a:buFont typeface="Arial" panose="020B0604020202020204" pitchFamily="34" charset="0"/>
            <a:buChar char="•"/>
          </a:pPr>
          <a:r>
            <a:rPr lang="cy" sz="1800" b="1" i="0" dirty="0">
              <a:solidFill>
                <a:schemeClr val="bg1"/>
              </a:solidFill>
              <a:effectLst/>
              <a:latin typeface="Barlow" panose="00000500000000000000" pitchFamily="2" charset="0"/>
              <a:cs typeface="Arial" panose="020B0604020202020204" pitchFamily="34" charset="0"/>
            </a:rPr>
            <a:t>Rhwystrau i gael mynediad at wasanaethau</a:t>
          </a:r>
          <a:endParaRPr lang="en-GB" sz="1800" b="1" dirty="0">
            <a:solidFill>
              <a:schemeClr val="bg1"/>
            </a:solidFill>
            <a:latin typeface="Barlow" panose="00000500000000000000" pitchFamily="2" charset="0"/>
            <a:cs typeface="Arial" panose="020B0604020202020204" pitchFamily="34" charset="0"/>
          </a:endParaRPr>
        </a:p>
      </dgm:t>
    </dgm:pt>
    <dgm:pt modelId="{EC3F9777-DED4-46A2-B21C-34230C70044A}" type="parTrans" cxnId="{4A1CBA22-953D-4CB7-BA36-A9977F09F39F}">
      <dgm:prSet/>
      <dgm:spPr/>
      <dgm:t>
        <a:bodyPr rtlCol="0"/>
        <a:lstStyle/>
        <a:p>
          <a:pPr rtl="0"/>
          <a:endParaRPr lang="en-GB" sz="1400" b="1">
            <a:solidFill>
              <a:schemeClr val="bg1"/>
            </a:solidFill>
            <a:latin typeface="Barlow" panose="00000500000000000000" pitchFamily="2" charset="0"/>
          </a:endParaRPr>
        </a:p>
      </dgm:t>
    </dgm:pt>
    <dgm:pt modelId="{58298231-5B44-44D7-B8B4-10E2A5138751}" type="sibTrans" cxnId="{4A1CBA22-953D-4CB7-BA36-A9977F09F39F}">
      <dgm:prSet/>
      <dgm:spPr/>
      <dgm:t>
        <a:bodyPr rtlCol="0"/>
        <a:lstStyle/>
        <a:p>
          <a:pPr rtl="0"/>
          <a:endParaRPr lang="en-GB" sz="1400" b="1">
            <a:solidFill>
              <a:schemeClr val="bg1"/>
            </a:solidFill>
            <a:latin typeface="Barlow" panose="00000500000000000000" pitchFamily="2" charset="0"/>
          </a:endParaRPr>
        </a:p>
      </dgm:t>
    </dgm:pt>
    <dgm:pt modelId="{AB5D45F4-D528-4B5F-9FC1-E0CF7F5FDE6E}">
      <dgm:prSet phldrT="[Text]" custT="1"/>
      <dgm:spPr>
        <a:solidFill>
          <a:srgbClr val="ED0677"/>
        </a:solidFill>
      </dgm:spPr>
      <dgm:t>
        <a:bodyPr rtlCol="0"/>
        <a:lstStyle/>
        <a:p>
          <a:pPr rtl="0">
            <a:buFont typeface="Arial" panose="020B0604020202020204" pitchFamily="34" charset="0"/>
            <a:buChar char="•"/>
          </a:pPr>
          <a:r>
            <a:rPr lang="cy" sz="1600" b="1" i="0" dirty="0">
              <a:solidFill>
                <a:schemeClr val="bg1"/>
              </a:solidFill>
              <a:effectLst/>
              <a:latin typeface="Barlow" panose="00000500000000000000" pitchFamily="2" charset="0"/>
              <a:cs typeface="Arial" panose="020B0604020202020204" pitchFamily="34" charset="0"/>
            </a:rPr>
            <a:t>Mynediad at ofal iechyd yn y wlad wreiddiol</a:t>
          </a:r>
          <a:endParaRPr lang="en-GB" sz="1600" b="1" dirty="0">
            <a:solidFill>
              <a:schemeClr val="bg1"/>
            </a:solidFill>
            <a:latin typeface="Barlow" panose="00000500000000000000" pitchFamily="2" charset="0"/>
          </a:endParaRPr>
        </a:p>
      </dgm:t>
    </dgm:pt>
    <dgm:pt modelId="{EB7A466C-0269-42AE-A971-056F0CE2ABDB}" type="parTrans" cxnId="{033AFA36-ED03-48D1-BFA5-703384EAFFE4}">
      <dgm:prSet/>
      <dgm:spPr/>
      <dgm:t>
        <a:bodyPr rtlCol="0"/>
        <a:lstStyle/>
        <a:p>
          <a:pPr rtl="0"/>
          <a:endParaRPr lang="en-GB" sz="1400" b="1">
            <a:solidFill>
              <a:schemeClr val="bg1"/>
            </a:solidFill>
            <a:latin typeface="Barlow" panose="00000500000000000000" pitchFamily="2" charset="0"/>
          </a:endParaRPr>
        </a:p>
      </dgm:t>
    </dgm:pt>
    <dgm:pt modelId="{BE1BD1EB-4C92-41FD-90E0-64AC12550DBD}" type="sibTrans" cxnId="{033AFA36-ED03-48D1-BFA5-703384EAFFE4}">
      <dgm:prSet/>
      <dgm:spPr/>
      <dgm:t>
        <a:bodyPr rtlCol="0"/>
        <a:lstStyle/>
        <a:p>
          <a:pPr rtl="0"/>
          <a:endParaRPr lang="en-GB" sz="1400" b="1">
            <a:solidFill>
              <a:schemeClr val="bg1"/>
            </a:solidFill>
            <a:latin typeface="Barlow" panose="00000500000000000000" pitchFamily="2" charset="0"/>
          </a:endParaRPr>
        </a:p>
      </dgm:t>
    </dgm:pt>
    <dgm:pt modelId="{3B886313-37F6-4142-B482-1248C2117611}">
      <dgm:prSet phldrT="[Text]" custT="1"/>
      <dgm:spPr>
        <a:solidFill>
          <a:srgbClr val="B9D54D"/>
        </a:solidFill>
      </dgm:spPr>
      <dgm:t>
        <a:bodyPr rtlCol="0"/>
        <a:lstStyle/>
        <a:p>
          <a:pPr rtl="0">
            <a:buFont typeface="Arial" panose="020B0604020202020204" pitchFamily="34" charset="0"/>
            <a:buChar char="•"/>
          </a:pPr>
          <a:r>
            <a:rPr lang="cy" sz="1600" b="1" i="0" dirty="0">
              <a:solidFill>
                <a:schemeClr val="bg1"/>
              </a:solidFill>
              <a:effectLst/>
              <a:latin typeface="Barlow" panose="00000500000000000000" pitchFamily="2" charset="0"/>
              <a:cs typeface="Arial" panose="020B0604020202020204" pitchFamily="34" charset="0"/>
            </a:rPr>
            <a:t>Amgylchiadau mudo </a:t>
          </a:r>
        </a:p>
      </dgm:t>
    </dgm:pt>
    <dgm:pt modelId="{DD0A29CB-9EE3-43F4-B874-6A3059E6FB30}" type="parTrans" cxnId="{A99A52AA-EFAE-406F-AA56-8B82C3F034B5}">
      <dgm:prSet/>
      <dgm:spPr/>
      <dgm:t>
        <a:bodyPr rtlCol="0"/>
        <a:lstStyle/>
        <a:p>
          <a:pPr rtl="0"/>
          <a:endParaRPr lang="en-GB" sz="1400" b="1">
            <a:solidFill>
              <a:schemeClr val="bg1"/>
            </a:solidFill>
            <a:latin typeface="Barlow" panose="00000500000000000000" pitchFamily="2" charset="0"/>
          </a:endParaRPr>
        </a:p>
      </dgm:t>
    </dgm:pt>
    <dgm:pt modelId="{6677DB47-CFA4-485C-88B7-E094CFB83D59}" type="sibTrans" cxnId="{A99A52AA-EFAE-406F-AA56-8B82C3F034B5}">
      <dgm:prSet/>
      <dgm:spPr/>
      <dgm:t>
        <a:bodyPr rtlCol="0"/>
        <a:lstStyle/>
        <a:p>
          <a:pPr rtl="0"/>
          <a:endParaRPr lang="en-GB" sz="1400" b="1">
            <a:solidFill>
              <a:schemeClr val="bg1"/>
            </a:solidFill>
            <a:latin typeface="Barlow" panose="00000500000000000000" pitchFamily="2" charset="0"/>
          </a:endParaRPr>
        </a:p>
      </dgm:t>
    </dgm:pt>
    <dgm:pt modelId="{4CF1A6F3-41E9-4E7E-97D0-38CA70927E88}">
      <dgm:prSet phldrT="[Text]" custT="1"/>
      <dgm:spPr>
        <a:solidFill>
          <a:srgbClr val="008876"/>
        </a:solidFill>
      </dgm:spPr>
      <dgm:t>
        <a:bodyPr rtlCol="0"/>
        <a:lstStyle/>
        <a:p>
          <a:pPr rtl="0">
            <a:buFont typeface="Arial" panose="020B0604020202020204" pitchFamily="34" charset="0"/>
            <a:buChar char="•"/>
          </a:pPr>
          <a:r>
            <a:rPr lang="cy" sz="1600" b="1" dirty="0">
              <a:solidFill>
                <a:schemeClr val="bg1"/>
              </a:solidFill>
              <a:latin typeface="Barlow" panose="00000500000000000000" pitchFamily="2" charset="0"/>
              <a:cs typeface="Arial" panose="020B0604020202020204" pitchFamily="34" charset="0"/>
            </a:rPr>
            <a:t>Profiadau bywyd cyn mudo </a:t>
          </a:r>
        </a:p>
      </dgm:t>
    </dgm:pt>
    <dgm:pt modelId="{F1CF944B-E354-433D-BCA7-DA0FAA53B965}" type="parTrans" cxnId="{7E841731-0FB3-44F3-A72E-40B81F9913D9}">
      <dgm:prSet/>
      <dgm:spPr/>
      <dgm:t>
        <a:bodyPr rtlCol="0"/>
        <a:lstStyle/>
        <a:p>
          <a:pPr rtl="0"/>
          <a:endParaRPr lang="en-GB" sz="1400" b="1">
            <a:solidFill>
              <a:schemeClr val="bg1"/>
            </a:solidFill>
            <a:latin typeface="Barlow" panose="00000500000000000000" pitchFamily="2" charset="0"/>
          </a:endParaRPr>
        </a:p>
      </dgm:t>
    </dgm:pt>
    <dgm:pt modelId="{BE5D7B17-9502-41AB-98C1-7DF80F41691B}" type="sibTrans" cxnId="{7E841731-0FB3-44F3-A72E-40B81F9913D9}">
      <dgm:prSet/>
      <dgm:spPr/>
      <dgm:t>
        <a:bodyPr rtlCol="0"/>
        <a:lstStyle/>
        <a:p>
          <a:pPr rtl="0"/>
          <a:endParaRPr lang="en-GB" sz="1400" b="1">
            <a:solidFill>
              <a:schemeClr val="bg1"/>
            </a:solidFill>
            <a:latin typeface="Barlow" panose="00000500000000000000" pitchFamily="2" charset="0"/>
          </a:endParaRPr>
        </a:p>
      </dgm:t>
    </dgm:pt>
    <dgm:pt modelId="{AE4D4419-65B5-4CFE-9D83-370855142B39}">
      <dgm:prSet phldrT="[Text]" custT="1"/>
      <dgm:spPr>
        <a:solidFill>
          <a:srgbClr val="92278F"/>
        </a:solidFill>
      </dgm:spPr>
      <dgm:t>
        <a:bodyPr rtlCol="0"/>
        <a:lstStyle/>
        <a:p>
          <a:pPr rtl="0">
            <a:buFont typeface="Arial" panose="020B0604020202020204" pitchFamily="34" charset="0"/>
            <a:buChar char="•"/>
          </a:pPr>
          <a:r>
            <a:rPr lang="cy" sz="1800" b="1" i="0" dirty="0">
              <a:solidFill>
                <a:schemeClr val="bg1"/>
              </a:solidFill>
              <a:effectLst/>
              <a:latin typeface="Barlow" panose="00000500000000000000" pitchFamily="2" charset="0"/>
              <a:cs typeface="Arial" panose="020B0604020202020204" pitchFamily="34" charset="0"/>
            </a:rPr>
            <a:t>Amgylchiadau yn y DU</a:t>
          </a:r>
          <a:endParaRPr lang="en-GB" sz="1800" b="1" dirty="0">
            <a:solidFill>
              <a:schemeClr val="bg1"/>
            </a:solidFill>
            <a:latin typeface="Barlow" panose="00000500000000000000" pitchFamily="2" charset="0"/>
          </a:endParaRPr>
        </a:p>
      </dgm:t>
    </dgm:pt>
    <dgm:pt modelId="{AB217031-64CB-44A5-AEDD-FB2D9CE6BC3B}" type="parTrans" cxnId="{656D3FA1-40A9-4D74-9484-85128CBE111D}">
      <dgm:prSet/>
      <dgm:spPr/>
      <dgm:t>
        <a:bodyPr rtlCol="0"/>
        <a:lstStyle/>
        <a:p>
          <a:pPr rtl="0"/>
          <a:endParaRPr lang="en-GB" sz="1400" b="1">
            <a:solidFill>
              <a:schemeClr val="bg1"/>
            </a:solidFill>
            <a:latin typeface="Barlow" panose="00000500000000000000" pitchFamily="2" charset="0"/>
          </a:endParaRPr>
        </a:p>
      </dgm:t>
    </dgm:pt>
    <dgm:pt modelId="{0AF4841E-2C33-40DF-82FA-6E57A7545187}" type="sibTrans" cxnId="{656D3FA1-40A9-4D74-9484-85128CBE111D}">
      <dgm:prSet/>
      <dgm:spPr/>
      <dgm:t>
        <a:bodyPr rtlCol="0"/>
        <a:lstStyle/>
        <a:p>
          <a:pPr rtl="0"/>
          <a:endParaRPr lang="en-GB" sz="1400" b="1">
            <a:solidFill>
              <a:schemeClr val="bg1"/>
            </a:solidFill>
            <a:latin typeface="Barlow" panose="00000500000000000000" pitchFamily="2" charset="0"/>
          </a:endParaRPr>
        </a:p>
      </dgm:t>
    </dgm:pt>
    <dgm:pt modelId="{BBCF9875-39C7-42D9-84F9-DF5C0CE55729}" type="pres">
      <dgm:prSet presAssocID="{62A7CCB0-B173-470D-A4A4-80743FD493C3}" presName="diagram" presStyleCnt="0">
        <dgm:presLayoutVars>
          <dgm:dir/>
          <dgm:resizeHandles val="exact"/>
        </dgm:presLayoutVars>
      </dgm:prSet>
      <dgm:spPr/>
    </dgm:pt>
    <dgm:pt modelId="{1990862B-7B21-48A5-A00A-EB405984A9DF}" type="pres">
      <dgm:prSet presAssocID="{5BF5FDF4-37AD-461A-B0E4-B93810E49044}" presName="node" presStyleLbl="node1" presStyleIdx="0" presStyleCnt="5">
        <dgm:presLayoutVars>
          <dgm:bulletEnabled val="1"/>
        </dgm:presLayoutVars>
      </dgm:prSet>
      <dgm:spPr>
        <a:prstGeom prst="roundRect">
          <a:avLst/>
        </a:prstGeom>
      </dgm:spPr>
    </dgm:pt>
    <dgm:pt modelId="{8237D147-F02E-44D1-BF37-4E219C8FB1BA}" type="pres">
      <dgm:prSet presAssocID="{58298231-5B44-44D7-B8B4-10E2A5138751}" presName="sibTrans" presStyleCnt="0"/>
      <dgm:spPr/>
    </dgm:pt>
    <dgm:pt modelId="{BC364F9C-FF5D-451F-AB56-327FC1B351B1}" type="pres">
      <dgm:prSet presAssocID="{AB5D45F4-D528-4B5F-9FC1-E0CF7F5FDE6E}" presName="node" presStyleLbl="node1" presStyleIdx="1" presStyleCnt="5" custLinFactNeighborY="1799">
        <dgm:presLayoutVars>
          <dgm:bulletEnabled val="1"/>
        </dgm:presLayoutVars>
      </dgm:prSet>
      <dgm:spPr>
        <a:prstGeom prst="roundRect">
          <a:avLst/>
        </a:prstGeom>
      </dgm:spPr>
    </dgm:pt>
    <dgm:pt modelId="{9897BC78-8E33-4689-93FB-EE18F37007EA}" type="pres">
      <dgm:prSet presAssocID="{BE1BD1EB-4C92-41FD-90E0-64AC12550DBD}" presName="sibTrans" presStyleCnt="0"/>
      <dgm:spPr/>
    </dgm:pt>
    <dgm:pt modelId="{A69C52D8-864B-42A8-BD55-F6A308C845DD}" type="pres">
      <dgm:prSet presAssocID="{3B886313-37F6-4142-B482-1248C2117611}" presName="node" presStyleLbl="node1" presStyleIdx="2" presStyleCnt="5">
        <dgm:presLayoutVars>
          <dgm:bulletEnabled val="1"/>
        </dgm:presLayoutVars>
      </dgm:prSet>
      <dgm:spPr>
        <a:prstGeom prst="roundRect">
          <a:avLst/>
        </a:prstGeom>
      </dgm:spPr>
    </dgm:pt>
    <dgm:pt modelId="{A1A43F3C-B3F0-492C-86BA-2AC15634655B}" type="pres">
      <dgm:prSet presAssocID="{6677DB47-CFA4-485C-88B7-E094CFB83D59}" presName="sibTrans" presStyleCnt="0"/>
      <dgm:spPr/>
    </dgm:pt>
    <dgm:pt modelId="{D5099E6C-3792-4DCF-B432-1E7A84A663DA}" type="pres">
      <dgm:prSet presAssocID="{4CF1A6F3-41E9-4E7E-97D0-38CA70927E88}" presName="node" presStyleLbl="node1" presStyleIdx="3" presStyleCnt="5" custLinFactNeighborX="1698" custLinFactNeighborY="-3866">
        <dgm:presLayoutVars>
          <dgm:bulletEnabled val="1"/>
        </dgm:presLayoutVars>
      </dgm:prSet>
      <dgm:spPr>
        <a:prstGeom prst="roundRect">
          <a:avLst/>
        </a:prstGeom>
      </dgm:spPr>
    </dgm:pt>
    <dgm:pt modelId="{051D1977-3249-468F-8065-3881B1A91AD0}" type="pres">
      <dgm:prSet presAssocID="{BE5D7B17-9502-41AB-98C1-7DF80F41691B}" presName="sibTrans" presStyleCnt="0"/>
      <dgm:spPr/>
    </dgm:pt>
    <dgm:pt modelId="{D0660834-01A3-40A0-9BF0-24293B6AE420}" type="pres">
      <dgm:prSet presAssocID="{AE4D4419-65B5-4CFE-9D83-370855142B39}" presName="node" presStyleLbl="node1" presStyleIdx="4" presStyleCnt="5" custScaleX="111770" custLinFactNeighborX="-2037" custLinFactNeighborY="-10185">
        <dgm:presLayoutVars>
          <dgm:bulletEnabled val="1"/>
        </dgm:presLayoutVars>
      </dgm:prSet>
      <dgm:spPr>
        <a:prstGeom prst="roundRect">
          <a:avLst/>
        </a:prstGeom>
      </dgm:spPr>
    </dgm:pt>
  </dgm:ptLst>
  <dgm:cxnLst>
    <dgm:cxn modelId="{4A1CBA22-953D-4CB7-BA36-A9977F09F39F}" srcId="{62A7CCB0-B173-470D-A4A4-80743FD493C3}" destId="{5BF5FDF4-37AD-461A-B0E4-B93810E49044}" srcOrd="0" destOrd="0" parTransId="{EC3F9777-DED4-46A2-B21C-34230C70044A}" sibTransId="{58298231-5B44-44D7-B8B4-10E2A5138751}"/>
    <dgm:cxn modelId="{927F7F23-7497-4018-B02E-AC6496BB19F6}" type="presOf" srcId="{AB5D45F4-D528-4B5F-9FC1-E0CF7F5FDE6E}" destId="{BC364F9C-FF5D-451F-AB56-327FC1B351B1}" srcOrd="0" destOrd="0" presId="urn:microsoft.com/office/officeart/2005/8/layout/default"/>
    <dgm:cxn modelId="{7E841731-0FB3-44F3-A72E-40B81F9913D9}" srcId="{62A7CCB0-B173-470D-A4A4-80743FD493C3}" destId="{4CF1A6F3-41E9-4E7E-97D0-38CA70927E88}" srcOrd="3" destOrd="0" parTransId="{F1CF944B-E354-433D-BCA7-DA0FAA53B965}" sibTransId="{BE5D7B17-9502-41AB-98C1-7DF80F41691B}"/>
    <dgm:cxn modelId="{033AFA36-ED03-48D1-BFA5-703384EAFFE4}" srcId="{62A7CCB0-B173-470D-A4A4-80743FD493C3}" destId="{AB5D45F4-D528-4B5F-9FC1-E0CF7F5FDE6E}" srcOrd="1" destOrd="0" parTransId="{EB7A466C-0269-42AE-A971-056F0CE2ABDB}" sibTransId="{BE1BD1EB-4C92-41FD-90E0-64AC12550DBD}"/>
    <dgm:cxn modelId="{77E1194A-78F1-4EB9-B971-F4322D142FAE}" type="presOf" srcId="{4CF1A6F3-41E9-4E7E-97D0-38CA70927E88}" destId="{D5099E6C-3792-4DCF-B432-1E7A84A663DA}" srcOrd="0" destOrd="0" presId="urn:microsoft.com/office/officeart/2005/8/layout/default"/>
    <dgm:cxn modelId="{9D491E5A-6292-4D5F-ABA2-CEC948CD06D0}" type="presOf" srcId="{62A7CCB0-B173-470D-A4A4-80743FD493C3}" destId="{BBCF9875-39C7-42D9-84F9-DF5C0CE55729}" srcOrd="0" destOrd="0" presId="urn:microsoft.com/office/officeart/2005/8/layout/default"/>
    <dgm:cxn modelId="{AC505484-A8CA-409C-9DB7-375867DF1068}" type="presOf" srcId="{5BF5FDF4-37AD-461A-B0E4-B93810E49044}" destId="{1990862B-7B21-48A5-A00A-EB405984A9DF}" srcOrd="0" destOrd="0" presId="urn:microsoft.com/office/officeart/2005/8/layout/default"/>
    <dgm:cxn modelId="{C5DF9096-61DA-4DBC-A8BC-EB01FF16F406}" type="presOf" srcId="{3B886313-37F6-4142-B482-1248C2117611}" destId="{A69C52D8-864B-42A8-BD55-F6A308C845DD}" srcOrd="0" destOrd="0" presId="urn:microsoft.com/office/officeart/2005/8/layout/default"/>
    <dgm:cxn modelId="{656D3FA1-40A9-4D74-9484-85128CBE111D}" srcId="{62A7CCB0-B173-470D-A4A4-80743FD493C3}" destId="{AE4D4419-65B5-4CFE-9D83-370855142B39}" srcOrd="4" destOrd="0" parTransId="{AB217031-64CB-44A5-AEDD-FB2D9CE6BC3B}" sibTransId="{0AF4841E-2C33-40DF-82FA-6E57A7545187}"/>
    <dgm:cxn modelId="{A99A52AA-EFAE-406F-AA56-8B82C3F034B5}" srcId="{62A7CCB0-B173-470D-A4A4-80743FD493C3}" destId="{3B886313-37F6-4142-B482-1248C2117611}" srcOrd="2" destOrd="0" parTransId="{DD0A29CB-9EE3-43F4-B874-6A3059E6FB30}" sibTransId="{6677DB47-CFA4-485C-88B7-E094CFB83D59}"/>
    <dgm:cxn modelId="{179FB0DA-42A2-4D49-AD90-52E47F58F125}" type="presOf" srcId="{AE4D4419-65B5-4CFE-9D83-370855142B39}" destId="{D0660834-01A3-40A0-9BF0-24293B6AE420}" srcOrd="0" destOrd="0" presId="urn:microsoft.com/office/officeart/2005/8/layout/default"/>
    <dgm:cxn modelId="{39923A2F-04BB-4F1B-A47C-F67C98AE3201}" type="presParOf" srcId="{BBCF9875-39C7-42D9-84F9-DF5C0CE55729}" destId="{1990862B-7B21-48A5-A00A-EB405984A9DF}" srcOrd="0" destOrd="0" presId="urn:microsoft.com/office/officeart/2005/8/layout/default"/>
    <dgm:cxn modelId="{8E8325A5-0071-4636-84F0-6B49264FC4FE}" type="presParOf" srcId="{BBCF9875-39C7-42D9-84F9-DF5C0CE55729}" destId="{8237D147-F02E-44D1-BF37-4E219C8FB1BA}" srcOrd="1" destOrd="0" presId="urn:microsoft.com/office/officeart/2005/8/layout/default"/>
    <dgm:cxn modelId="{D3A035C3-0AE0-4733-AFB1-29B7748AAE9A}" type="presParOf" srcId="{BBCF9875-39C7-42D9-84F9-DF5C0CE55729}" destId="{BC364F9C-FF5D-451F-AB56-327FC1B351B1}" srcOrd="2" destOrd="0" presId="urn:microsoft.com/office/officeart/2005/8/layout/default"/>
    <dgm:cxn modelId="{7D903187-1C22-43F7-B184-E25CBD52C30E}" type="presParOf" srcId="{BBCF9875-39C7-42D9-84F9-DF5C0CE55729}" destId="{9897BC78-8E33-4689-93FB-EE18F37007EA}" srcOrd="3" destOrd="0" presId="urn:microsoft.com/office/officeart/2005/8/layout/default"/>
    <dgm:cxn modelId="{0D57BBE8-F8CB-4F03-985F-B69A5CCFE358}" type="presParOf" srcId="{BBCF9875-39C7-42D9-84F9-DF5C0CE55729}" destId="{A69C52D8-864B-42A8-BD55-F6A308C845DD}" srcOrd="4" destOrd="0" presId="urn:microsoft.com/office/officeart/2005/8/layout/default"/>
    <dgm:cxn modelId="{286BCBE1-B2F2-4A31-8213-C77240FA5B66}" type="presParOf" srcId="{BBCF9875-39C7-42D9-84F9-DF5C0CE55729}" destId="{A1A43F3C-B3F0-492C-86BA-2AC15634655B}" srcOrd="5" destOrd="0" presId="urn:microsoft.com/office/officeart/2005/8/layout/default"/>
    <dgm:cxn modelId="{4A869B5D-8F95-45F1-AAC8-1418E2120492}" type="presParOf" srcId="{BBCF9875-39C7-42D9-84F9-DF5C0CE55729}" destId="{D5099E6C-3792-4DCF-B432-1E7A84A663DA}" srcOrd="6" destOrd="0" presId="urn:microsoft.com/office/officeart/2005/8/layout/default"/>
    <dgm:cxn modelId="{1FDEC493-2B34-4509-AA1A-9ABF2EC508BD}" type="presParOf" srcId="{BBCF9875-39C7-42D9-84F9-DF5C0CE55729}" destId="{051D1977-3249-468F-8065-3881B1A91AD0}" srcOrd="7" destOrd="0" presId="urn:microsoft.com/office/officeart/2005/8/layout/default"/>
    <dgm:cxn modelId="{4A21EB70-39CC-49F2-A39A-AFF9010A9EE2}" type="presParOf" srcId="{BBCF9875-39C7-42D9-84F9-DF5C0CE55729}" destId="{D0660834-01A3-40A0-9BF0-24293B6AE420}" srcOrd="8" destOrd="0" presId="urn:microsoft.com/office/officeart/2005/8/layout/default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C3179C-F6FC-44E6-8C59-F84B849E8B5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GB"/>
        </a:p>
      </dgm:t>
    </dgm:pt>
    <dgm:pt modelId="{EBF1E66A-2D24-4E53-8DA5-00F6724B60FB}">
      <dgm:prSet phldrT="[Text]" custT="1"/>
      <dgm:spPr>
        <a:solidFill>
          <a:srgbClr val="E1F2FF"/>
        </a:solidFill>
      </dgm:spPr>
      <dgm:t>
        <a:bodyPr rtlCol="0"/>
        <a:lstStyle/>
        <a:p>
          <a:pPr rtl="0"/>
          <a:r>
            <a:rPr lang="cy" sz="2400" b="1" dirty="0">
              <a:solidFill>
                <a:schemeClr val="tx1"/>
              </a:solidFill>
              <a:latin typeface="Barlow" panose="00000500000000000000" pitchFamily="2" charset="0"/>
            </a:rPr>
            <a:t>Prawf adnabod neu brawf o gyfeiriad?</a:t>
          </a:r>
        </a:p>
      </dgm:t>
    </dgm:pt>
    <dgm:pt modelId="{DDAC6838-C21A-43B6-B963-952823826D81}" type="parTrans" cxnId="{4BD4F25A-FFB8-461E-8E8E-7F89702F9A7A}">
      <dgm:prSet/>
      <dgm:spPr/>
      <dgm:t>
        <a:bodyPr rtlCol="0"/>
        <a:lstStyle/>
        <a:p>
          <a:pPr rtl="0"/>
          <a:endParaRPr lang="en-GB" sz="4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7B793FCA-DA79-4CF8-B6B3-2DA2F2322C14}" type="sibTrans" cxnId="{4BD4F25A-FFB8-461E-8E8E-7F89702F9A7A}">
      <dgm:prSet/>
      <dgm:spPr/>
      <dgm:t>
        <a:bodyPr rtlCol="0"/>
        <a:lstStyle/>
        <a:p>
          <a:pPr rtl="0"/>
          <a:endParaRPr lang="en-GB" sz="4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42BDE60D-E04C-4525-B737-B0C46E43CCB0}">
      <dgm:prSet phldrT="[Text]" custT="1"/>
      <dgm:spPr>
        <a:solidFill>
          <a:srgbClr val="FDE3D3"/>
        </a:solidFill>
      </dgm:spPr>
      <dgm:t>
        <a:bodyPr rtlCol="0"/>
        <a:lstStyle/>
        <a:p>
          <a:pPr rtl="0"/>
          <a:r>
            <a:rPr lang="cy" sz="1400" dirty="0">
              <a:solidFill>
                <a:schemeClr val="tx1"/>
              </a:solidFill>
              <a:latin typeface="Barlow" panose="00000500000000000000" pitchFamily="2" charset="0"/>
            </a:rPr>
            <a:t>Pobl sydd heb ddogfennau</a:t>
          </a:r>
        </a:p>
      </dgm:t>
    </dgm:pt>
    <dgm:pt modelId="{E640824E-AE0E-4BBE-AF24-91DB8E8A4023}" type="parTrans" cxnId="{0F0BD5FB-2427-4C6D-AD6A-D9E7CB66B562}">
      <dgm:prSet custT="1"/>
      <dgm:spPr/>
      <dgm:t>
        <a:bodyPr rtlCol="0"/>
        <a:lstStyle/>
        <a:p>
          <a:pPr rtl="0"/>
          <a:endParaRPr lang="en-GB" sz="1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47E2779B-077A-4A04-9CBE-DC0E0F74C4AC}" type="sibTrans" cxnId="{0F0BD5FB-2427-4C6D-AD6A-D9E7CB66B562}">
      <dgm:prSet/>
      <dgm:spPr/>
      <dgm:t>
        <a:bodyPr rtlCol="0"/>
        <a:lstStyle/>
        <a:p>
          <a:pPr rtl="0"/>
          <a:endParaRPr lang="en-GB" sz="4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55453DFE-E9F0-499B-ADD4-9D48C23F3A77}">
      <dgm:prSet phldrT="[Text]" custT="1"/>
      <dgm:spPr>
        <a:solidFill>
          <a:srgbClr val="FDE3D3"/>
        </a:solidFill>
      </dgm:spPr>
      <dgm:t>
        <a:bodyPr rtlCol="0"/>
        <a:lstStyle/>
        <a:p>
          <a:pPr rtl="0"/>
          <a:r>
            <a:rPr lang="cy" sz="1400" dirty="0">
              <a:solidFill>
                <a:schemeClr val="tx1"/>
              </a:solidFill>
              <a:latin typeface="Barlow" panose="00000500000000000000" pitchFamily="2" charset="0"/>
            </a:rPr>
            <a:t>Goroeswyr masnachu pobl neu gaethwasiaeth fodern</a:t>
          </a:r>
        </a:p>
      </dgm:t>
    </dgm:pt>
    <dgm:pt modelId="{37BB8DB4-7C48-42B2-89EB-33CB706BF9D2}" type="parTrans" cxnId="{35245B0A-8791-431B-8020-F91BB4DCDAF4}">
      <dgm:prSet custT="1"/>
      <dgm:spPr/>
      <dgm:t>
        <a:bodyPr rtlCol="0"/>
        <a:lstStyle/>
        <a:p>
          <a:pPr rtl="0"/>
          <a:endParaRPr lang="en-GB" sz="1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8DD8CB58-7C32-46DA-A846-46C4C1D0F4BE}" type="sibTrans" cxnId="{35245B0A-8791-431B-8020-F91BB4DCDAF4}">
      <dgm:prSet/>
      <dgm:spPr/>
      <dgm:t>
        <a:bodyPr rtlCol="0"/>
        <a:lstStyle/>
        <a:p>
          <a:pPr rtl="0"/>
          <a:endParaRPr lang="en-GB" sz="4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CC76ECA4-6E10-474F-8AF6-85397AA526EC}">
      <dgm:prSet phldrT="[Text]" custT="1"/>
      <dgm:spPr>
        <a:solidFill>
          <a:srgbClr val="FDE3D3"/>
        </a:solidFill>
      </dgm:spPr>
      <dgm:t>
        <a:bodyPr rtlCol="0"/>
        <a:lstStyle/>
        <a:p>
          <a:pPr rtl="0">
            <a:buClr>
              <a:srgbClr val="005CA7"/>
            </a:buClr>
          </a:pPr>
          <a:r>
            <a:rPr lang="cy" sz="1400" b="0" i="0" dirty="0">
              <a:solidFill>
                <a:schemeClr val="tx1"/>
              </a:solidFill>
              <a:effectLst/>
              <a:latin typeface="Barlow" panose="00000500000000000000" pitchFamily="2" charset="0"/>
            </a:rPr>
            <a:t>Plant a anwyd yn y DU i rieni heb ddogfennau</a:t>
          </a:r>
          <a:endParaRPr lang="en-GB" sz="1400" dirty="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E887EF9D-A677-45DC-9BC3-2F00E8513E63}" type="parTrans" cxnId="{487A90BC-E4FF-4F13-A7D5-91953CBA5DD4}">
      <dgm:prSet custT="1"/>
      <dgm:spPr/>
      <dgm:t>
        <a:bodyPr rtlCol="0"/>
        <a:lstStyle/>
        <a:p>
          <a:pPr rtl="0"/>
          <a:endParaRPr lang="en-GB" sz="1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BEB2FB11-3781-443C-A509-026C0CE8217A}" type="sibTrans" cxnId="{487A90BC-E4FF-4F13-A7D5-91953CBA5DD4}">
      <dgm:prSet/>
      <dgm:spPr/>
      <dgm:t>
        <a:bodyPr rtlCol="0"/>
        <a:lstStyle/>
        <a:p>
          <a:pPr rtl="0"/>
          <a:endParaRPr lang="en-GB" sz="4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5213B0C9-EF8A-49C1-871C-33A50621DFCE}">
      <dgm:prSet phldrT="[Text]" custT="1"/>
      <dgm:spPr>
        <a:solidFill>
          <a:srgbClr val="FDE3D3"/>
        </a:solidFill>
      </dgm:spPr>
      <dgm:t>
        <a:bodyPr rtlCol="0"/>
        <a:lstStyle/>
        <a:p>
          <a:pPr rtl="0">
            <a:buClr>
              <a:srgbClr val="005CA7"/>
            </a:buClr>
          </a:pPr>
          <a:r>
            <a:rPr lang="cy" sz="1400" dirty="0">
              <a:solidFill>
                <a:schemeClr val="tx1"/>
              </a:solidFill>
              <a:latin typeface="Barlow" panose="00000500000000000000" pitchFamily="2" charset="0"/>
            </a:rPr>
            <a:t>Pobl na allant fforddio adnewyddu dogfennau e.e. pasbort</a:t>
          </a:r>
        </a:p>
      </dgm:t>
    </dgm:pt>
    <dgm:pt modelId="{DD8F5192-9AF2-4C21-89D9-1DCA6DAC1F4F}" type="parTrans" cxnId="{B52BC573-1531-40DF-B6F7-2B0097C05FCB}">
      <dgm:prSet custT="1"/>
      <dgm:spPr/>
      <dgm:t>
        <a:bodyPr rtlCol="0"/>
        <a:lstStyle/>
        <a:p>
          <a:pPr rtl="0"/>
          <a:endParaRPr lang="en-GB" sz="1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F9BFE9F7-14B7-4B8A-A89D-11F9EA1CB951}" type="sibTrans" cxnId="{B52BC573-1531-40DF-B6F7-2B0097C05FCB}">
      <dgm:prSet/>
      <dgm:spPr/>
      <dgm:t>
        <a:bodyPr rtlCol="0"/>
        <a:lstStyle/>
        <a:p>
          <a:pPr rtl="0"/>
          <a:endParaRPr lang="en-GB" sz="4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AB0A4FCD-3B39-4369-942F-F4CA36BC30F9}">
      <dgm:prSet phldrT="[Text]" custT="1"/>
      <dgm:spPr>
        <a:solidFill>
          <a:srgbClr val="FDE3D3"/>
        </a:solidFill>
      </dgm:spPr>
      <dgm:t>
        <a:bodyPr rtlCol="0"/>
        <a:lstStyle/>
        <a:p>
          <a:pPr rtl="0">
            <a:buClr>
              <a:srgbClr val="005CA7"/>
            </a:buClr>
          </a:pPr>
          <a:r>
            <a:rPr lang="cy" sz="1400" dirty="0">
              <a:solidFill>
                <a:schemeClr val="tx1"/>
              </a:solidFill>
              <a:latin typeface="Barlow" panose="00000500000000000000" pitchFamily="2" charset="0"/>
              <a:cs typeface="Arial" panose="020B0604020202020204" pitchFamily="34" charset="0"/>
            </a:rPr>
            <a:t>Pobl sy'n ffoi rhag cam-drin domestig </a:t>
          </a:r>
          <a:r>
            <a:rPr lang="cy" sz="1400" i="0" dirty="0">
              <a:solidFill>
                <a:schemeClr val="tx1"/>
              </a:solidFill>
              <a:effectLst/>
              <a:latin typeface="Barlow" panose="00000500000000000000" pitchFamily="2" charset="0"/>
            </a:rPr>
            <a:t>sydd yn aros gyda ffrindiau, teulu neu mewn lloches</a:t>
          </a:r>
          <a:endParaRPr lang="en-GB" sz="1400" dirty="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2D66CAEB-2F29-4181-BA72-35891FC56B3D}" type="parTrans" cxnId="{928C31AA-C79D-4A88-B308-1101826DEED8}">
      <dgm:prSet custT="1"/>
      <dgm:spPr/>
      <dgm:t>
        <a:bodyPr rtlCol="0"/>
        <a:lstStyle/>
        <a:p>
          <a:pPr rtl="0"/>
          <a:endParaRPr lang="en-GB" sz="1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4328BDA8-B228-4C74-A52B-5C1CA0F56A76}" type="sibTrans" cxnId="{928C31AA-C79D-4A88-B308-1101826DEED8}">
      <dgm:prSet/>
      <dgm:spPr/>
      <dgm:t>
        <a:bodyPr rtlCol="0"/>
        <a:lstStyle/>
        <a:p>
          <a:pPr rtl="0"/>
          <a:endParaRPr lang="en-GB" sz="4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407D5895-F0C2-4175-A2F7-4D8D513FF46F}">
      <dgm:prSet phldrT="[Text]" custT="1"/>
      <dgm:spPr>
        <a:solidFill>
          <a:srgbClr val="FDE3D3"/>
        </a:solidFill>
      </dgm:spPr>
      <dgm:t>
        <a:bodyPr rtlCol="0"/>
        <a:lstStyle/>
        <a:p>
          <a:pPr rtl="0">
            <a:buClr>
              <a:srgbClr val="005CA7"/>
            </a:buClr>
          </a:pPr>
          <a:r>
            <a:rPr lang="cy" sz="1400" b="0" i="0" dirty="0">
              <a:solidFill>
                <a:schemeClr val="tx1"/>
              </a:solidFill>
              <a:effectLst/>
              <a:latin typeface="Barlow" panose="00000500000000000000" pitchFamily="2" charset="0"/>
            </a:rPr>
            <a:t>Pobl sy'n gweithio mewn sefyllfaoedd ecsbloetiol y mae eu cyflogwr wedi cymryd eu dogfennau</a:t>
          </a:r>
          <a:endParaRPr lang="en-GB" sz="1400" dirty="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B5DA6CD7-2DD1-4D95-A42B-3A718D12C472}" type="parTrans" cxnId="{72662BCC-77C0-4D63-9FE5-B070604EFF35}">
      <dgm:prSet custT="1"/>
      <dgm:spPr/>
      <dgm:t>
        <a:bodyPr rtlCol="0"/>
        <a:lstStyle/>
        <a:p>
          <a:pPr rtl="0"/>
          <a:endParaRPr lang="en-GB" sz="1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8EFFA351-D3C1-433B-A5AD-ECEA87EA6C3C}" type="sibTrans" cxnId="{72662BCC-77C0-4D63-9FE5-B070604EFF35}">
      <dgm:prSet/>
      <dgm:spPr/>
      <dgm:t>
        <a:bodyPr rtlCol="0"/>
        <a:lstStyle/>
        <a:p>
          <a:pPr rtl="0"/>
          <a:endParaRPr lang="en-GB" sz="4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4C4BAB87-ECE2-4642-B6FC-D00A5B8DCCA5}">
      <dgm:prSet phldrT="[Text]" custT="1"/>
      <dgm:spPr>
        <a:solidFill>
          <a:srgbClr val="FDE3D3"/>
        </a:solidFill>
      </dgm:spPr>
      <dgm:t>
        <a:bodyPr rtlCol="0"/>
        <a:lstStyle/>
        <a:p>
          <a:pPr rtl="0">
            <a:buClr>
              <a:srgbClr val="005CA7"/>
            </a:buClr>
          </a:pPr>
          <a:r>
            <a:rPr lang="cy" sz="1400" dirty="0">
              <a:solidFill>
                <a:schemeClr val="tx1"/>
              </a:solidFill>
              <a:latin typeface="Barlow" panose="00000500000000000000" pitchFamily="2" charset="0"/>
              <a:cs typeface="Arial" panose="020B0604020202020204" pitchFamily="34" charset="0"/>
            </a:rPr>
            <a:t>Pobl </a:t>
          </a:r>
          <a:r>
            <a:rPr lang="cy" sz="1400" b="0" i="0" dirty="0">
              <a:solidFill>
                <a:schemeClr val="tx1"/>
              </a:solidFill>
              <a:latin typeface="Barlow" panose="00000500000000000000" pitchFamily="2" charset="0"/>
            </a:rPr>
            <a:t>sy'n ceisio lloches a ffoaduriaid sydd wedi colli dogfennau yn ystod eu taith i'r DU</a:t>
          </a:r>
          <a:endParaRPr lang="en-GB" sz="1400" dirty="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6B6D70DF-FD94-4EE5-8A4F-CBA7AE90F8A2}" type="parTrans" cxnId="{CA3C5632-7A61-4C83-8C81-58D33C1ADD90}">
      <dgm:prSet custT="1"/>
      <dgm:spPr/>
      <dgm:t>
        <a:bodyPr rtlCol="0"/>
        <a:lstStyle/>
        <a:p>
          <a:pPr rtl="0"/>
          <a:endParaRPr lang="en-GB" sz="1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5996D0BE-56B2-4A58-BF0C-D76E599977E2}" type="sibTrans" cxnId="{CA3C5632-7A61-4C83-8C81-58D33C1ADD90}">
      <dgm:prSet/>
      <dgm:spPr/>
      <dgm:t>
        <a:bodyPr rtlCol="0"/>
        <a:lstStyle/>
        <a:p>
          <a:pPr rtl="0"/>
          <a:endParaRPr lang="en-GB" sz="4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BBEA5689-EE63-47D2-9BDA-C4ADDD9904DF}">
      <dgm:prSet phldrT="[Text]" custT="1"/>
      <dgm:spPr>
        <a:solidFill>
          <a:srgbClr val="FDE3D3"/>
        </a:solidFill>
      </dgm:spPr>
      <dgm:t>
        <a:bodyPr rtlCol="0"/>
        <a:lstStyle/>
        <a:p>
          <a:pPr rtl="0">
            <a:buClr>
              <a:srgbClr val="005CA7"/>
            </a:buClr>
          </a:pPr>
          <a:r>
            <a:rPr lang="cy" sz="1400" dirty="0">
              <a:solidFill>
                <a:schemeClr val="tx1"/>
              </a:solidFill>
              <a:latin typeface="Barlow" panose="00000500000000000000" pitchFamily="2" charset="0"/>
              <a:cs typeface="Arial" panose="020B0604020202020204" pitchFamily="34" charset="0"/>
            </a:rPr>
            <a:t>Pobl sydd wedi cyflwyno dogfennau i'r Swyddfa Gartref fel rhan o’u cais</a:t>
          </a:r>
          <a:endParaRPr lang="en-GB" sz="1400" dirty="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9A501107-30C0-48E8-AAD1-8EC121A2B1E6}" type="parTrans" cxnId="{55B64B97-3763-4770-A54A-7E6E2B86373C}">
      <dgm:prSet custT="1"/>
      <dgm:spPr/>
      <dgm:t>
        <a:bodyPr rtlCol="0"/>
        <a:lstStyle/>
        <a:p>
          <a:pPr rtl="0"/>
          <a:endParaRPr lang="en-GB" sz="1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E4BABEE6-600F-43BD-AE4A-59DD29339895}" type="sibTrans" cxnId="{55B64B97-3763-4770-A54A-7E6E2B86373C}">
      <dgm:prSet/>
      <dgm:spPr/>
      <dgm:t>
        <a:bodyPr rtlCol="0"/>
        <a:lstStyle/>
        <a:p>
          <a:pPr rtl="0"/>
          <a:endParaRPr lang="en-GB" sz="4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6FA298A8-CB94-4B4A-A561-501F74EBAAD1}">
      <dgm:prSet phldrT="[Text]" custT="1"/>
      <dgm:spPr>
        <a:solidFill>
          <a:srgbClr val="FDE3D3"/>
        </a:solidFill>
      </dgm:spPr>
      <dgm:t>
        <a:bodyPr rtlCol="0"/>
        <a:lstStyle/>
        <a:p>
          <a:pPr rtl="0"/>
          <a:r>
            <a:rPr lang="cy" sz="1400" dirty="0">
              <a:solidFill>
                <a:schemeClr val="tx1"/>
              </a:solidFill>
              <a:latin typeface="Barlow" panose="00000500000000000000" pitchFamily="2" charset="0"/>
            </a:rPr>
            <a:t>Pobl sy’n byw ar gwch</a:t>
          </a:r>
        </a:p>
      </dgm:t>
    </dgm:pt>
    <dgm:pt modelId="{391490C4-119E-403F-A4C8-8A1A82575D04}" type="parTrans" cxnId="{0E9018D7-8F2B-4F5F-BCB6-EB0C1035A505}">
      <dgm:prSet custT="1"/>
      <dgm:spPr/>
      <dgm:t>
        <a:bodyPr rtlCol="0"/>
        <a:lstStyle/>
        <a:p>
          <a:pPr rtl="0"/>
          <a:endParaRPr lang="en-GB" sz="1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7D03F1CC-44D0-465C-B7F6-A7E33FDF9AC4}" type="sibTrans" cxnId="{0E9018D7-8F2B-4F5F-BCB6-EB0C1035A505}">
      <dgm:prSet/>
      <dgm:spPr/>
      <dgm:t>
        <a:bodyPr rtlCol="0"/>
        <a:lstStyle/>
        <a:p>
          <a:pPr rtl="0"/>
          <a:endParaRPr lang="en-GB" sz="44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0C33FE72-DB1C-4DB0-8FE2-EC36EB1136E0}">
      <dgm:prSet phldrT="[Text]" custT="1"/>
      <dgm:spPr>
        <a:solidFill>
          <a:srgbClr val="FDE3D3"/>
        </a:solidFill>
      </dgm:spPr>
      <dgm:t>
        <a:bodyPr rtlCol="0"/>
        <a:lstStyle/>
        <a:p>
          <a:pPr rtl="0"/>
          <a:r>
            <a:rPr lang="cy" sz="1400" dirty="0">
              <a:solidFill>
                <a:schemeClr val="tx1"/>
              </a:solidFill>
              <a:latin typeface="Barlow" panose="00000500000000000000" pitchFamily="2" charset="0"/>
            </a:rPr>
            <a:t>Pobl heb gyfeiriad sefydlog (llety ansefydlog, syrffio soffas, digartref ar y stryd).</a:t>
          </a:r>
          <a:endParaRPr lang="en-GB" sz="4000" dirty="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21AF4354-1B9C-4D03-86B8-32A4C6603A89}" type="parTrans" cxnId="{E6AFA75D-1799-4DDE-BC42-E7D191E23EEE}">
      <dgm:prSet/>
      <dgm:spPr/>
      <dgm:t>
        <a:bodyPr rtlCol="0"/>
        <a:lstStyle/>
        <a:p>
          <a:pPr rtl="0"/>
          <a:endParaRPr lang="en-GB" sz="40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11C65FA9-E1F1-42BF-AD9C-CD6405B22669}" type="sibTrans" cxnId="{E6AFA75D-1799-4DDE-BC42-E7D191E23EEE}">
      <dgm:prSet/>
      <dgm:spPr/>
      <dgm:t>
        <a:bodyPr rtlCol="0"/>
        <a:lstStyle/>
        <a:p>
          <a:pPr rtl="0"/>
          <a:endParaRPr lang="en-GB" sz="4000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3BFA11AB-BE70-434C-AAC4-FA9C84003EF9}">
      <dgm:prSet phldrT="[Text]" custT="1"/>
      <dgm:spPr>
        <a:solidFill>
          <a:srgbClr val="FDE3D3"/>
        </a:solidFill>
      </dgm:spPr>
      <dgm:t>
        <a:bodyPr rtlCol="0"/>
        <a:lstStyle/>
        <a:p>
          <a:pPr rtl="0"/>
          <a:r>
            <a:rPr lang="cy" sz="1400" dirty="0">
              <a:solidFill>
                <a:schemeClr val="tx1"/>
              </a:solidFill>
              <a:latin typeface="Barlow" panose="00000500000000000000" pitchFamily="2" charset="0"/>
            </a:rPr>
            <a:t>Pobl ifanc sy'n gadael gofal</a:t>
          </a:r>
        </a:p>
      </dgm:t>
    </dgm:pt>
    <dgm:pt modelId="{3742D4FD-E8B6-4397-B363-BB7FF85D8B1C}" type="parTrans" cxnId="{DC57CB7B-8AF3-4699-A5ED-3DF7CF7F2C01}">
      <dgm:prSet/>
      <dgm:spPr/>
      <dgm:t>
        <a:bodyPr rtlCol="0"/>
        <a:lstStyle/>
        <a:p>
          <a:pPr rtl="0"/>
          <a:endParaRPr lang="en-GB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D660BECD-6F8B-4AA4-AD2E-41825F3E6538}" type="sibTrans" cxnId="{DC57CB7B-8AF3-4699-A5ED-3DF7CF7F2C01}">
      <dgm:prSet/>
      <dgm:spPr/>
      <dgm:t>
        <a:bodyPr rtlCol="0"/>
        <a:lstStyle/>
        <a:p>
          <a:pPr rtl="0"/>
          <a:endParaRPr lang="en-GB">
            <a:solidFill>
              <a:schemeClr val="tx1"/>
            </a:solidFill>
            <a:latin typeface="Barlow" panose="00000500000000000000" pitchFamily="2" charset="0"/>
          </a:endParaRPr>
        </a:p>
      </dgm:t>
    </dgm:pt>
    <dgm:pt modelId="{F639F281-97D6-40D7-9F3E-BAE8D611D530}" type="pres">
      <dgm:prSet presAssocID="{F2C3179C-F6FC-44E6-8C59-F84B849E8B5F}" presName="diagram" presStyleCnt="0">
        <dgm:presLayoutVars>
          <dgm:dir/>
          <dgm:resizeHandles val="exact"/>
        </dgm:presLayoutVars>
      </dgm:prSet>
      <dgm:spPr/>
    </dgm:pt>
    <dgm:pt modelId="{45E89BBB-43C8-45F6-958E-C52C7B2C58AF}" type="pres">
      <dgm:prSet presAssocID="{EBF1E66A-2D24-4E53-8DA5-00F6724B60FB}" presName="node" presStyleLbl="node1" presStyleIdx="0" presStyleCnt="12">
        <dgm:presLayoutVars>
          <dgm:bulletEnabled val="1"/>
        </dgm:presLayoutVars>
      </dgm:prSet>
      <dgm:spPr>
        <a:prstGeom prst="roundRect">
          <a:avLst/>
        </a:prstGeom>
      </dgm:spPr>
    </dgm:pt>
    <dgm:pt modelId="{99837152-3AB6-441D-BF08-6DBDEB502378}" type="pres">
      <dgm:prSet presAssocID="{7B793FCA-DA79-4CF8-B6B3-2DA2F2322C14}" presName="sibTrans" presStyleCnt="0"/>
      <dgm:spPr/>
    </dgm:pt>
    <dgm:pt modelId="{47167A55-04EC-41C8-A0F0-382EB637ABDA}" type="pres">
      <dgm:prSet presAssocID="{0C33FE72-DB1C-4DB0-8FE2-EC36EB1136E0}" presName="node" presStyleLbl="node1" presStyleIdx="1" presStyleCnt="12">
        <dgm:presLayoutVars>
          <dgm:bulletEnabled val="1"/>
        </dgm:presLayoutVars>
      </dgm:prSet>
      <dgm:spPr>
        <a:prstGeom prst="roundRect">
          <a:avLst/>
        </a:prstGeom>
      </dgm:spPr>
    </dgm:pt>
    <dgm:pt modelId="{25C28121-C733-4616-AAFF-3D8D7CD5286D}" type="pres">
      <dgm:prSet presAssocID="{11C65FA9-E1F1-42BF-AD9C-CD6405B22669}" presName="sibTrans" presStyleCnt="0"/>
      <dgm:spPr/>
    </dgm:pt>
    <dgm:pt modelId="{6A389CCE-9BF2-4214-A59C-E6FFF3BFDDA7}" type="pres">
      <dgm:prSet presAssocID="{42BDE60D-E04C-4525-B737-B0C46E43CCB0}" presName="node" presStyleLbl="node1" presStyleIdx="2" presStyleCnt="12">
        <dgm:presLayoutVars>
          <dgm:bulletEnabled val="1"/>
        </dgm:presLayoutVars>
      </dgm:prSet>
      <dgm:spPr>
        <a:prstGeom prst="roundRect">
          <a:avLst/>
        </a:prstGeom>
      </dgm:spPr>
    </dgm:pt>
    <dgm:pt modelId="{5324F47E-91D6-453B-9C40-8108FAE0F34A}" type="pres">
      <dgm:prSet presAssocID="{47E2779B-077A-4A04-9CBE-DC0E0F74C4AC}" presName="sibTrans" presStyleCnt="0"/>
      <dgm:spPr/>
    </dgm:pt>
    <dgm:pt modelId="{8B79AD98-8E81-4FFB-99FC-7E586816DAD9}" type="pres">
      <dgm:prSet presAssocID="{55453DFE-E9F0-499B-ADD4-9D48C23F3A77}" presName="node" presStyleLbl="node1" presStyleIdx="3" presStyleCnt="12">
        <dgm:presLayoutVars>
          <dgm:bulletEnabled val="1"/>
        </dgm:presLayoutVars>
      </dgm:prSet>
      <dgm:spPr>
        <a:prstGeom prst="roundRect">
          <a:avLst/>
        </a:prstGeom>
      </dgm:spPr>
    </dgm:pt>
    <dgm:pt modelId="{DD1DC020-C96C-4212-883A-7B69F79C42CC}" type="pres">
      <dgm:prSet presAssocID="{8DD8CB58-7C32-46DA-A846-46C4C1D0F4BE}" presName="sibTrans" presStyleCnt="0"/>
      <dgm:spPr/>
    </dgm:pt>
    <dgm:pt modelId="{2EC88978-3772-4B0D-BB8C-6A2AF39999F2}" type="pres">
      <dgm:prSet presAssocID="{CC76ECA4-6E10-474F-8AF6-85397AA526EC}" presName="node" presStyleLbl="node1" presStyleIdx="4" presStyleCnt="12">
        <dgm:presLayoutVars>
          <dgm:bulletEnabled val="1"/>
        </dgm:presLayoutVars>
      </dgm:prSet>
      <dgm:spPr>
        <a:prstGeom prst="roundRect">
          <a:avLst/>
        </a:prstGeom>
      </dgm:spPr>
    </dgm:pt>
    <dgm:pt modelId="{7FC30FC9-C04E-4079-907B-79388F5D6F6D}" type="pres">
      <dgm:prSet presAssocID="{BEB2FB11-3781-443C-A509-026C0CE8217A}" presName="sibTrans" presStyleCnt="0"/>
      <dgm:spPr/>
    </dgm:pt>
    <dgm:pt modelId="{1300E6A5-63CA-44FE-BE35-3B17F8B04C4A}" type="pres">
      <dgm:prSet presAssocID="{5213B0C9-EF8A-49C1-871C-33A50621DFCE}" presName="node" presStyleLbl="node1" presStyleIdx="5" presStyleCnt="12">
        <dgm:presLayoutVars>
          <dgm:bulletEnabled val="1"/>
        </dgm:presLayoutVars>
      </dgm:prSet>
      <dgm:spPr>
        <a:prstGeom prst="roundRect">
          <a:avLst/>
        </a:prstGeom>
      </dgm:spPr>
    </dgm:pt>
    <dgm:pt modelId="{2722214D-F0BA-4A2F-A392-FF54F77CA0F2}" type="pres">
      <dgm:prSet presAssocID="{F9BFE9F7-14B7-4B8A-A89D-11F9EA1CB951}" presName="sibTrans" presStyleCnt="0"/>
      <dgm:spPr/>
    </dgm:pt>
    <dgm:pt modelId="{18308EC1-BF18-4ED6-A503-EBAE7DE5AFA6}" type="pres">
      <dgm:prSet presAssocID="{AB0A4FCD-3B39-4369-942F-F4CA36BC30F9}" presName="node" presStyleLbl="node1" presStyleIdx="6" presStyleCnt="12">
        <dgm:presLayoutVars>
          <dgm:bulletEnabled val="1"/>
        </dgm:presLayoutVars>
      </dgm:prSet>
      <dgm:spPr>
        <a:prstGeom prst="roundRect">
          <a:avLst/>
        </a:prstGeom>
      </dgm:spPr>
    </dgm:pt>
    <dgm:pt modelId="{F3FB0442-824B-4123-BAD5-ABD6C6F6EFC5}" type="pres">
      <dgm:prSet presAssocID="{4328BDA8-B228-4C74-A52B-5C1CA0F56A76}" presName="sibTrans" presStyleCnt="0"/>
      <dgm:spPr/>
    </dgm:pt>
    <dgm:pt modelId="{75DD2EB0-9B2E-4C3F-9A4E-D7FDF4D68C04}" type="pres">
      <dgm:prSet presAssocID="{407D5895-F0C2-4175-A2F7-4D8D513FF46F}" presName="node" presStyleLbl="node1" presStyleIdx="7" presStyleCnt="12">
        <dgm:presLayoutVars>
          <dgm:bulletEnabled val="1"/>
        </dgm:presLayoutVars>
      </dgm:prSet>
      <dgm:spPr>
        <a:prstGeom prst="roundRect">
          <a:avLst/>
        </a:prstGeom>
      </dgm:spPr>
    </dgm:pt>
    <dgm:pt modelId="{426960A1-342C-41D0-89E8-B716CD3BE978}" type="pres">
      <dgm:prSet presAssocID="{8EFFA351-D3C1-433B-A5AD-ECEA87EA6C3C}" presName="sibTrans" presStyleCnt="0"/>
      <dgm:spPr/>
    </dgm:pt>
    <dgm:pt modelId="{0B403DA6-7BAC-4611-9715-835B9AB24F5F}" type="pres">
      <dgm:prSet presAssocID="{4C4BAB87-ECE2-4642-B6FC-D00A5B8DCCA5}" presName="node" presStyleLbl="node1" presStyleIdx="8" presStyleCnt="12">
        <dgm:presLayoutVars>
          <dgm:bulletEnabled val="1"/>
        </dgm:presLayoutVars>
      </dgm:prSet>
      <dgm:spPr>
        <a:prstGeom prst="roundRect">
          <a:avLst/>
        </a:prstGeom>
      </dgm:spPr>
    </dgm:pt>
    <dgm:pt modelId="{FEDB91B8-CA47-46DE-8D08-0BCD2C1E6901}" type="pres">
      <dgm:prSet presAssocID="{5996D0BE-56B2-4A58-BF0C-D76E599977E2}" presName="sibTrans" presStyleCnt="0"/>
      <dgm:spPr/>
    </dgm:pt>
    <dgm:pt modelId="{545BAF26-4254-431B-8255-8887E423569F}" type="pres">
      <dgm:prSet presAssocID="{BBEA5689-EE63-47D2-9BDA-C4ADDD9904DF}" presName="node" presStyleLbl="node1" presStyleIdx="9" presStyleCnt="12">
        <dgm:presLayoutVars>
          <dgm:bulletEnabled val="1"/>
        </dgm:presLayoutVars>
      </dgm:prSet>
      <dgm:spPr>
        <a:prstGeom prst="roundRect">
          <a:avLst/>
        </a:prstGeom>
      </dgm:spPr>
    </dgm:pt>
    <dgm:pt modelId="{F830BD37-D552-40BF-9308-FD2FCECE64A9}" type="pres">
      <dgm:prSet presAssocID="{E4BABEE6-600F-43BD-AE4A-59DD29339895}" presName="sibTrans" presStyleCnt="0"/>
      <dgm:spPr/>
    </dgm:pt>
    <dgm:pt modelId="{C2C7E842-00F5-4F32-BBD0-5685E47F3675}" type="pres">
      <dgm:prSet presAssocID="{6FA298A8-CB94-4B4A-A561-501F74EBAAD1}" presName="node" presStyleLbl="node1" presStyleIdx="10" presStyleCnt="12">
        <dgm:presLayoutVars>
          <dgm:bulletEnabled val="1"/>
        </dgm:presLayoutVars>
      </dgm:prSet>
      <dgm:spPr>
        <a:prstGeom prst="roundRect">
          <a:avLst/>
        </a:prstGeom>
      </dgm:spPr>
    </dgm:pt>
    <dgm:pt modelId="{A615ECFD-91E3-459E-AADA-4F9CD09EFF88}" type="pres">
      <dgm:prSet presAssocID="{7D03F1CC-44D0-465C-B7F6-A7E33FDF9AC4}" presName="sibTrans" presStyleCnt="0"/>
      <dgm:spPr/>
    </dgm:pt>
    <dgm:pt modelId="{5A36E6D5-E56F-41AF-B48F-5A68A460311A}" type="pres">
      <dgm:prSet presAssocID="{3BFA11AB-BE70-434C-AAC4-FA9C84003EF9}" presName="node" presStyleLbl="node1" presStyleIdx="11" presStyleCnt="12">
        <dgm:presLayoutVars>
          <dgm:bulletEnabled val="1"/>
        </dgm:presLayoutVars>
      </dgm:prSet>
      <dgm:spPr>
        <a:prstGeom prst="roundRect">
          <a:avLst/>
        </a:prstGeom>
      </dgm:spPr>
    </dgm:pt>
  </dgm:ptLst>
  <dgm:cxnLst>
    <dgm:cxn modelId="{C2461D04-0FB9-49DD-BEA4-67B60CC0CC59}" type="presOf" srcId="{AB0A4FCD-3B39-4369-942F-F4CA36BC30F9}" destId="{18308EC1-BF18-4ED6-A503-EBAE7DE5AFA6}" srcOrd="0" destOrd="0" presId="urn:microsoft.com/office/officeart/2005/8/layout/default"/>
    <dgm:cxn modelId="{35245B0A-8791-431B-8020-F91BB4DCDAF4}" srcId="{F2C3179C-F6FC-44E6-8C59-F84B849E8B5F}" destId="{55453DFE-E9F0-499B-ADD4-9D48C23F3A77}" srcOrd="3" destOrd="0" parTransId="{37BB8DB4-7C48-42B2-89EB-33CB706BF9D2}" sibTransId="{8DD8CB58-7C32-46DA-A846-46C4C1D0F4BE}"/>
    <dgm:cxn modelId="{6467EF2A-D90B-47D9-B11D-3C1195F5EEAF}" type="presOf" srcId="{BBEA5689-EE63-47D2-9BDA-C4ADDD9904DF}" destId="{545BAF26-4254-431B-8255-8887E423569F}" srcOrd="0" destOrd="0" presId="urn:microsoft.com/office/officeart/2005/8/layout/default"/>
    <dgm:cxn modelId="{CA3C5632-7A61-4C83-8C81-58D33C1ADD90}" srcId="{F2C3179C-F6FC-44E6-8C59-F84B849E8B5F}" destId="{4C4BAB87-ECE2-4642-B6FC-D00A5B8DCCA5}" srcOrd="8" destOrd="0" parTransId="{6B6D70DF-FD94-4EE5-8A4F-CBA7AE90F8A2}" sibTransId="{5996D0BE-56B2-4A58-BF0C-D76E599977E2}"/>
    <dgm:cxn modelId="{4808C935-2138-47A2-AE18-AD103A22DB70}" type="presOf" srcId="{0C33FE72-DB1C-4DB0-8FE2-EC36EB1136E0}" destId="{47167A55-04EC-41C8-A0F0-382EB637ABDA}" srcOrd="0" destOrd="0" presId="urn:microsoft.com/office/officeart/2005/8/layout/default"/>
    <dgm:cxn modelId="{E6AFA75D-1799-4DDE-BC42-E7D191E23EEE}" srcId="{F2C3179C-F6FC-44E6-8C59-F84B849E8B5F}" destId="{0C33FE72-DB1C-4DB0-8FE2-EC36EB1136E0}" srcOrd="1" destOrd="0" parTransId="{21AF4354-1B9C-4D03-86B8-32A4C6603A89}" sibTransId="{11C65FA9-E1F1-42BF-AD9C-CD6405B22669}"/>
    <dgm:cxn modelId="{B52BC573-1531-40DF-B6F7-2B0097C05FCB}" srcId="{F2C3179C-F6FC-44E6-8C59-F84B849E8B5F}" destId="{5213B0C9-EF8A-49C1-871C-33A50621DFCE}" srcOrd="5" destOrd="0" parTransId="{DD8F5192-9AF2-4C21-89D9-1DCA6DAC1F4F}" sibTransId="{F9BFE9F7-14B7-4B8A-A89D-11F9EA1CB951}"/>
    <dgm:cxn modelId="{E5E3A577-2EF1-416D-ABEF-3F55570A2562}" type="presOf" srcId="{407D5895-F0C2-4175-A2F7-4D8D513FF46F}" destId="{75DD2EB0-9B2E-4C3F-9A4E-D7FDF4D68C04}" srcOrd="0" destOrd="0" presId="urn:microsoft.com/office/officeart/2005/8/layout/default"/>
    <dgm:cxn modelId="{63CC2879-4780-4C9E-8432-7DFE7D9A6ECA}" type="presOf" srcId="{42BDE60D-E04C-4525-B737-B0C46E43CCB0}" destId="{6A389CCE-9BF2-4214-A59C-E6FFF3BFDDA7}" srcOrd="0" destOrd="0" presId="urn:microsoft.com/office/officeart/2005/8/layout/default"/>
    <dgm:cxn modelId="{4BD4F25A-FFB8-461E-8E8E-7F89702F9A7A}" srcId="{F2C3179C-F6FC-44E6-8C59-F84B849E8B5F}" destId="{EBF1E66A-2D24-4E53-8DA5-00F6724B60FB}" srcOrd="0" destOrd="0" parTransId="{DDAC6838-C21A-43B6-B963-952823826D81}" sibTransId="{7B793FCA-DA79-4CF8-B6B3-2DA2F2322C14}"/>
    <dgm:cxn modelId="{DC57CB7B-8AF3-4699-A5ED-3DF7CF7F2C01}" srcId="{F2C3179C-F6FC-44E6-8C59-F84B849E8B5F}" destId="{3BFA11AB-BE70-434C-AAC4-FA9C84003EF9}" srcOrd="11" destOrd="0" parTransId="{3742D4FD-E8B6-4397-B363-BB7FF85D8B1C}" sibTransId="{D660BECD-6F8B-4AA4-AD2E-41825F3E6538}"/>
    <dgm:cxn modelId="{71E89080-6847-4D39-9402-5518D1F6E39B}" type="presOf" srcId="{5213B0C9-EF8A-49C1-871C-33A50621DFCE}" destId="{1300E6A5-63CA-44FE-BE35-3B17F8B04C4A}" srcOrd="0" destOrd="0" presId="urn:microsoft.com/office/officeart/2005/8/layout/default"/>
    <dgm:cxn modelId="{B0C52189-F921-4FB1-9940-EDD8C4D343BC}" type="presOf" srcId="{F2C3179C-F6FC-44E6-8C59-F84B849E8B5F}" destId="{F639F281-97D6-40D7-9F3E-BAE8D611D530}" srcOrd="0" destOrd="0" presId="urn:microsoft.com/office/officeart/2005/8/layout/default"/>
    <dgm:cxn modelId="{0677D68C-E6A7-4A5C-A047-5C9369158653}" type="presOf" srcId="{CC76ECA4-6E10-474F-8AF6-85397AA526EC}" destId="{2EC88978-3772-4B0D-BB8C-6A2AF39999F2}" srcOrd="0" destOrd="0" presId="urn:microsoft.com/office/officeart/2005/8/layout/default"/>
    <dgm:cxn modelId="{36AAA795-CEE7-402B-8DAF-DBD4F874F8B1}" type="presOf" srcId="{55453DFE-E9F0-499B-ADD4-9D48C23F3A77}" destId="{8B79AD98-8E81-4FFB-99FC-7E586816DAD9}" srcOrd="0" destOrd="0" presId="urn:microsoft.com/office/officeart/2005/8/layout/default"/>
    <dgm:cxn modelId="{55B64B97-3763-4770-A54A-7E6E2B86373C}" srcId="{F2C3179C-F6FC-44E6-8C59-F84B849E8B5F}" destId="{BBEA5689-EE63-47D2-9BDA-C4ADDD9904DF}" srcOrd="9" destOrd="0" parTransId="{9A501107-30C0-48E8-AAD1-8EC121A2B1E6}" sibTransId="{E4BABEE6-600F-43BD-AE4A-59DD29339895}"/>
    <dgm:cxn modelId="{928C31AA-C79D-4A88-B308-1101826DEED8}" srcId="{F2C3179C-F6FC-44E6-8C59-F84B849E8B5F}" destId="{AB0A4FCD-3B39-4369-942F-F4CA36BC30F9}" srcOrd="6" destOrd="0" parTransId="{2D66CAEB-2F29-4181-BA72-35891FC56B3D}" sibTransId="{4328BDA8-B228-4C74-A52B-5C1CA0F56A76}"/>
    <dgm:cxn modelId="{7ACF5BBB-27F8-4560-AB08-2621F30CAF76}" type="presOf" srcId="{4C4BAB87-ECE2-4642-B6FC-D00A5B8DCCA5}" destId="{0B403DA6-7BAC-4611-9715-835B9AB24F5F}" srcOrd="0" destOrd="0" presId="urn:microsoft.com/office/officeart/2005/8/layout/default"/>
    <dgm:cxn modelId="{487A90BC-E4FF-4F13-A7D5-91953CBA5DD4}" srcId="{F2C3179C-F6FC-44E6-8C59-F84B849E8B5F}" destId="{CC76ECA4-6E10-474F-8AF6-85397AA526EC}" srcOrd="4" destOrd="0" parTransId="{E887EF9D-A677-45DC-9BC3-2F00E8513E63}" sibTransId="{BEB2FB11-3781-443C-A509-026C0CE8217A}"/>
    <dgm:cxn modelId="{2585AEC5-B787-47BB-8F64-10E0F9AD044B}" type="presOf" srcId="{EBF1E66A-2D24-4E53-8DA5-00F6724B60FB}" destId="{45E89BBB-43C8-45F6-958E-C52C7B2C58AF}" srcOrd="0" destOrd="0" presId="urn:microsoft.com/office/officeart/2005/8/layout/default"/>
    <dgm:cxn modelId="{72662BCC-77C0-4D63-9FE5-B070604EFF35}" srcId="{F2C3179C-F6FC-44E6-8C59-F84B849E8B5F}" destId="{407D5895-F0C2-4175-A2F7-4D8D513FF46F}" srcOrd="7" destOrd="0" parTransId="{B5DA6CD7-2DD1-4D95-A42B-3A718D12C472}" sibTransId="{8EFFA351-D3C1-433B-A5AD-ECEA87EA6C3C}"/>
    <dgm:cxn modelId="{E3927AD3-CD09-4486-9E39-EBCFF044BEA2}" type="presOf" srcId="{3BFA11AB-BE70-434C-AAC4-FA9C84003EF9}" destId="{5A36E6D5-E56F-41AF-B48F-5A68A460311A}" srcOrd="0" destOrd="0" presId="urn:microsoft.com/office/officeart/2005/8/layout/default"/>
    <dgm:cxn modelId="{0E9018D7-8F2B-4F5F-BCB6-EB0C1035A505}" srcId="{F2C3179C-F6FC-44E6-8C59-F84B849E8B5F}" destId="{6FA298A8-CB94-4B4A-A561-501F74EBAAD1}" srcOrd="10" destOrd="0" parTransId="{391490C4-119E-403F-A4C8-8A1A82575D04}" sibTransId="{7D03F1CC-44D0-465C-B7F6-A7E33FDF9AC4}"/>
    <dgm:cxn modelId="{622360DE-81DC-4AA6-8EFE-41BCB13B1E2B}" type="presOf" srcId="{6FA298A8-CB94-4B4A-A561-501F74EBAAD1}" destId="{C2C7E842-00F5-4F32-BBD0-5685E47F3675}" srcOrd="0" destOrd="0" presId="urn:microsoft.com/office/officeart/2005/8/layout/default"/>
    <dgm:cxn modelId="{0F0BD5FB-2427-4C6D-AD6A-D9E7CB66B562}" srcId="{F2C3179C-F6FC-44E6-8C59-F84B849E8B5F}" destId="{42BDE60D-E04C-4525-B737-B0C46E43CCB0}" srcOrd="2" destOrd="0" parTransId="{E640824E-AE0E-4BBE-AF24-91DB8E8A4023}" sibTransId="{47E2779B-077A-4A04-9CBE-DC0E0F74C4AC}"/>
    <dgm:cxn modelId="{EF56E97C-E3A3-4348-A202-D2051BD676BC}" type="presParOf" srcId="{F639F281-97D6-40D7-9F3E-BAE8D611D530}" destId="{45E89BBB-43C8-45F6-958E-C52C7B2C58AF}" srcOrd="0" destOrd="0" presId="urn:microsoft.com/office/officeart/2005/8/layout/default"/>
    <dgm:cxn modelId="{03BAB274-3545-4957-B048-54E87FB5E213}" type="presParOf" srcId="{F639F281-97D6-40D7-9F3E-BAE8D611D530}" destId="{99837152-3AB6-441D-BF08-6DBDEB502378}" srcOrd="1" destOrd="0" presId="urn:microsoft.com/office/officeart/2005/8/layout/default"/>
    <dgm:cxn modelId="{1EF55B64-A5A0-4B02-9281-743F2EFBB069}" type="presParOf" srcId="{F639F281-97D6-40D7-9F3E-BAE8D611D530}" destId="{47167A55-04EC-41C8-A0F0-382EB637ABDA}" srcOrd="2" destOrd="0" presId="urn:microsoft.com/office/officeart/2005/8/layout/default"/>
    <dgm:cxn modelId="{F061484B-1A40-4075-893D-61762B219F60}" type="presParOf" srcId="{F639F281-97D6-40D7-9F3E-BAE8D611D530}" destId="{25C28121-C733-4616-AAFF-3D8D7CD5286D}" srcOrd="3" destOrd="0" presId="urn:microsoft.com/office/officeart/2005/8/layout/default"/>
    <dgm:cxn modelId="{E0FB8D51-C296-4D30-8E15-510620A293AA}" type="presParOf" srcId="{F639F281-97D6-40D7-9F3E-BAE8D611D530}" destId="{6A389CCE-9BF2-4214-A59C-E6FFF3BFDDA7}" srcOrd="4" destOrd="0" presId="urn:microsoft.com/office/officeart/2005/8/layout/default"/>
    <dgm:cxn modelId="{FB9DB4C8-3A7F-4294-AC29-6253EEA70ED0}" type="presParOf" srcId="{F639F281-97D6-40D7-9F3E-BAE8D611D530}" destId="{5324F47E-91D6-453B-9C40-8108FAE0F34A}" srcOrd="5" destOrd="0" presId="urn:microsoft.com/office/officeart/2005/8/layout/default"/>
    <dgm:cxn modelId="{D552A82B-7E7B-4F6E-8A40-3208E65D38FF}" type="presParOf" srcId="{F639F281-97D6-40D7-9F3E-BAE8D611D530}" destId="{8B79AD98-8E81-4FFB-99FC-7E586816DAD9}" srcOrd="6" destOrd="0" presId="urn:microsoft.com/office/officeart/2005/8/layout/default"/>
    <dgm:cxn modelId="{4D9425DB-2B8E-4824-BAEB-C06DB1D5F334}" type="presParOf" srcId="{F639F281-97D6-40D7-9F3E-BAE8D611D530}" destId="{DD1DC020-C96C-4212-883A-7B69F79C42CC}" srcOrd="7" destOrd="0" presId="urn:microsoft.com/office/officeart/2005/8/layout/default"/>
    <dgm:cxn modelId="{07524E22-0F9E-4694-A2C7-F32E500B3212}" type="presParOf" srcId="{F639F281-97D6-40D7-9F3E-BAE8D611D530}" destId="{2EC88978-3772-4B0D-BB8C-6A2AF39999F2}" srcOrd="8" destOrd="0" presId="urn:microsoft.com/office/officeart/2005/8/layout/default"/>
    <dgm:cxn modelId="{C69C5DA3-FB5A-42E2-830A-0012025A942A}" type="presParOf" srcId="{F639F281-97D6-40D7-9F3E-BAE8D611D530}" destId="{7FC30FC9-C04E-4079-907B-79388F5D6F6D}" srcOrd="9" destOrd="0" presId="urn:microsoft.com/office/officeart/2005/8/layout/default"/>
    <dgm:cxn modelId="{2F57782A-A77A-41B5-8528-E3EC3083C5CE}" type="presParOf" srcId="{F639F281-97D6-40D7-9F3E-BAE8D611D530}" destId="{1300E6A5-63CA-44FE-BE35-3B17F8B04C4A}" srcOrd="10" destOrd="0" presId="urn:microsoft.com/office/officeart/2005/8/layout/default"/>
    <dgm:cxn modelId="{42697D12-EBD7-4B41-860D-3FCCBF6736DA}" type="presParOf" srcId="{F639F281-97D6-40D7-9F3E-BAE8D611D530}" destId="{2722214D-F0BA-4A2F-A392-FF54F77CA0F2}" srcOrd="11" destOrd="0" presId="urn:microsoft.com/office/officeart/2005/8/layout/default"/>
    <dgm:cxn modelId="{8B07B00F-8962-4D30-A97D-6567DB72B9A9}" type="presParOf" srcId="{F639F281-97D6-40D7-9F3E-BAE8D611D530}" destId="{18308EC1-BF18-4ED6-A503-EBAE7DE5AFA6}" srcOrd="12" destOrd="0" presId="urn:microsoft.com/office/officeart/2005/8/layout/default"/>
    <dgm:cxn modelId="{2F4C12BF-9F8D-49DD-A310-2048358E2773}" type="presParOf" srcId="{F639F281-97D6-40D7-9F3E-BAE8D611D530}" destId="{F3FB0442-824B-4123-BAD5-ABD6C6F6EFC5}" srcOrd="13" destOrd="0" presId="urn:microsoft.com/office/officeart/2005/8/layout/default"/>
    <dgm:cxn modelId="{4FB037D5-AA83-491B-AE1F-34DAE5634590}" type="presParOf" srcId="{F639F281-97D6-40D7-9F3E-BAE8D611D530}" destId="{75DD2EB0-9B2E-4C3F-9A4E-D7FDF4D68C04}" srcOrd="14" destOrd="0" presId="urn:microsoft.com/office/officeart/2005/8/layout/default"/>
    <dgm:cxn modelId="{C4504E0E-23C2-46CB-90CC-42A231D5B1A1}" type="presParOf" srcId="{F639F281-97D6-40D7-9F3E-BAE8D611D530}" destId="{426960A1-342C-41D0-89E8-B716CD3BE978}" srcOrd="15" destOrd="0" presId="urn:microsoft.com/office/officeart/2005/8/layout/default"/>
    <dgm:cxn modelId="{F664F211-BAB0-4C2A-888F-7C61FEAA8168}" type="presParOf" srcId="{F639F281-97D6-40D7-9F3E-BAE8D611D530}" destId="{0B403DA6-7BAC-4611-9715-835B9AB24F5F}" srcOrd="16" destOrd="0" presId="urn:microsoft.com/office/officeart/2005/8/layout/default"/>
    <dgm:cxn modelId="{226E55D3-B608-43FF-89D1-45389C7C5BB3}" type="presParOf" srcId="{F639F281-97D6-40D7-9F3E-BAE8D611D530}" destId="{FEDB91B8-CA47-46DE-8D08-0BCD2C1E6901}" srcOrd="17" destOrd="0" presId="urn:microsoft.com/office/officeart/2005/8/layout/default"/>
    <dgm:cxn modelId="{DEE3542A-402B-4001-A463-44AD6625BCA3}" type="presParOf" srcId="{F639F281-97D6-40D7-9F3E-BAE8D611D530}" destId="{545BAF26-4254-431B-8255-8887E423569F}" srcOrd="18" destOrd="0" presId="urn:microsoft.com/office/officeart/2005/8/layout/default"/>
    <dgm:cxn modelId="{9F5CA18A-D98E-4745-A939-C061DEE8E667}" type="presParOf" srcId="{F639F281-97D6-40D7-9F3E-BAE8D611D530}" destId="{F830BD37-D552-40BF-9308-FD2FCECE64A9}" srcOrd="19" destOrd="0" presId="urn:microsoft.com/office/officeart/2005/8/layout/default"/>
    <dgm:cxn modelId="{2153FE54-E6CE-4FDE-B050-32E006571D0A}" type="presParOf" srcId="{F639F281-97D6-40D7-9F3E-BAE8D611D530}" destId="{C2C7E842-00F5-4F32-BBD0-5685E47F3675}" srcOrd="20" destOrd="0" presId="urn:microsoft.com/office/officeart/2005/8/layout/default"/>
    <dgm:cxn modelId="{135ABE85-64F0-4553-97B8-261A9B2F0A6A}" type="presParOf" srcId="{F639F281-97D6-40D7-9F3E-BAE8D611D530}" destId="{A615ECFD-91E3-459E-AADA-4F9CD09EFF88}" srcOrd="21" destOrd="0" presId="urn:microsoft.com/office/officeart/2005/8/layout/default"/>
    <dgm:cxn modelId="{0C526E2C-2D52-4BF1-B269-104AF28D2616}" type="presParOf" srcId="{F639F281-97D6-40D7-9F3E-BAE8D611D530}" destId="{5A36E6D5-E56F-41AF-B48F-5A68A460311A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159E6-1080-4E10-B1B7-FC2ED6E487C7}">
      <dsp:nvSpPr>
        <dsp:cNvPr id="0" name=""/>
        <dsp:cNvSpPr/>
      </dsp:nvSpPr>
      <dsp:spPr>
        <a:xfrm rot="5400000">
          <a:off x="5686153" y="-2297532"/>
          <a:ext cx="886546" cy="5768872"/>
        </a:xfrm>
        <a:prstGeom prst="round2SameRect">
          <a:avLst/>
        </a:prstGeom>
        <a:solidFill>
          <a:srgbClr val="92278F">
            <a:alpha val="13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rtlCol="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cy" sz="1700" kern="1200" dirty="0">
              <a:solidFill>
                <a:schemeClr val="tx1"/>
              </a:solidFill>
              <a:latin typeface="Barlow" panose="00000500000000000000" pitchFamily="2" charset="0"/>
              <a:ea typeface="Helvetica Neue" charset="0"/>
              <a:cs typeface="Helvetica Neue" charset="0"/>
            </a:rPr>
            <a:t>	Unigolyn sydd wedi gadael ei wlad wreiddiol ac wedi gwneud cais am loches mewn gwlad arall ond nad yw ei gais wedi’i gwblhau eto.</a:t>
          </a:r>
          <a:endParaRPr lang="en-GB" sz="1700" kern="1200" dirty="0">
            <a:latin typeface="Barlow" panose="00000500000000000000" pitchFamily="2" charset="0"/>
          </a:endParaRPr>
        </a:p>
      </dsp:txBody>
      <dsp:txXfrm rot="-5400000">
        <a:off x="3244990" y="186909"/>
        <a:ext cx="5725594" cy="799990"/>
      </dsp:txXfrm>
    </dsp:sp>
    <dsp:sp modelId="{DDBB5DC1-2D9F-46BF-B850-A5411EBAD77D}">
      <dsp:nvSpPr>
        <dsp:cNvPr id="0" name=""/>
        <dsp:cNvSpPr/>
      </dsp:nvSpPr>
      <dsp:spPr>
        <a:xfrm>
          <a:off x="0" y="790"/>
          <a:ext cx="3244990" cy="1108182"/>
        </a:xfrm>
        <a:prstGeom prst="roundRect">
          <a:avLst/>
        </a:prstGeom>
        <a:solidFill>
          <a:srgbClr val="92278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rtlCol="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" sz="2500" kern="1200" dirty="0">
              <a:solidFill>
                <a:schemeClr val="bg1"/>
              </a:solidFill>
              <a:latin typeface="Barlow" panose="00000500000000000000" pitchFamily="2" charset="0"/>
              <a:ea typeface="Helvetica Neue" charset="0"/>
              <a:cs typeface="Arial" panose="020B0604020202020204" pitchFamily="34" charset="0"/>
            </a:rPr>
            <a:t>Ceisiwr lloches</a:t>
          </a:r>
          <a:endParaRPr lang="en-GB" sz="2500" kern="1200" dirty="0">
            <a:latin typeface="Barlow" panose="00000500000000000000" pitchFamily="2" charset="0"/>
            <a:cs typeface="Arial" panose="020B0604020202020204" pitchFamily="34" charset="0"/>
          </a:endParaRPr>
        </a:p>
      </dsp:txBody>
      <dsp:txXfrm>
        <a:off x="54097" y="54887"/>
        <a:ext cx="3136796" cy="999988"/>
      </dsp:txXfrm>
    </dsp:sp>
    <dsp:sp modelId="{AC4933FD-4C4A-42D0-8297-FFCB8E42D875}">
      <dsp:nvSpPr>
        <dsp:cNvPr id="0" name=""/>
        <dsp:cNvSpPr/>
      </dsp:nvSpPr>
      <dsp:spPr>
        <a:xfrm rot="5400000">
          <a:off x="5686153" y="-1165962"/>
          <a:ext cx="886546" cy="5768872"/>
        </a:xfrm>
        <a:prstGeom prst="round2SameRect">
          <a:avLst/>
        </a:prstGeom>
        <a:solidFill>
          <a:srgbClr val="008876">
            <a:alpha val="24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rtlCol="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cy" sz="1700" kern="1200" dirty="0">
              <a:solidFill>
                <a:schemeClr val="tx1"/>
              </a:solidFill>
              <a:latin typeface="Barlow" panose="00000500000000000000" pitchFamily="2" charset="0"/>
              <a:ea typeface="Helvetica Neue" charset="0"/>
              <a:cs typeface="Helvetica Neue" charset="0"/>
            </a:rPr>
            <a:t>	Unigolyn y mae ei gais am loches wedi bod yn aflwyddiannus</a:t>
          </a:r>
          <a:endParaRPr lang="en-GB" sz="1700" kern="1200" dirty="0">
            <a:latin typeface="Barlow" panose="00000500000000000000" pitchFamily="2" charset="0"/>
          </a:endParaRPr>
        </a:p>
      </dsp:txBody>
      <dsp:txXfrm rot="-5400000">
        <a:off x="3244990" y="1318479"/>
        <a:ext cx="5725594" cy="799990"/>
      </dsp:txXfrm>
    </dsp:sp>
    <dsp:sp modelId="{A8CE0ED2-9C77-4268-9979-6300B9949A61}">
      <dsp:nvSpPr>
        <dsp:cNvPr id="0" name=""/>
        <dsp:cNvSpPr/>
      </dsp:nvSpPr>
      <dsp:spPr>
        <a:xfrm>
          <a:off x="10614" y="1164382"/>
          <a:ext cx="3244990" cy="1108182"/>
        </a:xfrm>
        <a:prstGeom prst="roundRect">
          <a:avLst/>
        </a:prstGeom>
        <a:solidFill>
          <a:srgbClr val="00887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rtlCol="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" sz="2500" kern="1200" dirty="0">
              <a:solidFill>
                <a:schemeClr val="bg1"/>
              </a:solidFill>
              <a:latin typeface="Barlow" panose="00000500000000000000" pitchFamily="2" charset="0"/>
              <a:ea typeface="Helvetica Neue" charset="0"/>
              <a:cs typeface="Arial" panose="020B0604020202020204" pitchFamily="34" charset="0"/>
            </a:rPr>
            <a:t>Ceisiwr lloches a wrthodwyd</a:t>
          </a:r>
          <a:endParaRPr lang="en-GB" sz="2500" kern="1200" dirty="0">
            <a:latin typeface="Barlow" panose="00000500000000000000" pitchFamily="2" charset="0"/>
            <a:cs typeface="Arial" panose="020B0604020202020204" pitchFamily="34" charset="0"/>
          </a:endParaRPr>
        </a:p>
      </dsp:txBody>
      <dsp:txXfrm>
        <a:off x="64711" y="1218479"/>
        <a:ext cx="3136796" cy="999988"/>
      </dsp:txXfrm>
    </dsp:sp>
    <dsp:sp modelId="{51632019-146B-420F-90E6-3E962AFDECF8}">
      <dsp:nvSpPr>
        <dsp:cNvPr id="0" name=""/>
        <dsp:cNvSpPr/>
      </dsp:nvSpPr>
      <dsp:spPr>
        <a:xfrm rot="5400000">
          <a:off x="5372855" y="196940"/>
          <a:ext cx="1501170" cy="5763238"/>
        </a:xfrm>
        <a:prstGeom prst="round2SameRect">
          <a:avLst/>
        </a:prstGeom>
        <a:solidFill>
          <a:srgbClr val="ED0678">
            <a:alpha val="8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rtlCol="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F79646"/>
            </a:buClr>
            <a:buNone/>
          </a:pPr>
          <a:r>
            <a:rPr lang="cy" sz="1700" kern="1200" dirty="0">
              <a:solidFill>
                <a:schemeClr val="tx1"/>
              </a:solidFill>
              <a:latin typeface="Barlow" panose="00000500000000000000" pitchFamily="2" charset="0"/>
              <a:ea typeface="Helvetica Neue" charset="0"/>
              <a:cs typeface="Helvetica Neue" charset="0"/>
            </a:rPr>
            <a:t>	Rhywun y mae ei gais am loches wedi bod yn llwyddiannus. Mae'r Llywodraeth yn cydnabod na all yr unigolyn hwn ddychwelyd i'w wlad wreiddiol oherwydd ei fod yn ofni cael ei erlid.</a:t>
          </a:r>
          <a:endParaRPr lang="en-GB" sz="1700" kern="1200" dirty="0">
            <a:solidFill>
              <a:schemeClr val="tx1"/>
            </a:solidFill>
            <a:latin typeface="Barlow" panose="00000500000000000000" pitchFamily="2" charset="0"/>
          </a:endParaRPr>
        </a:p>
      </dsp:txBody>
      <dsp:txXfrm rot="-5400000">
        <a:off x="3241822" y="2401255"/>
        <a:ext cx="5689957" cy="1354608"/>
      </dsp:txXfrm>
    </dsp:sp>
    <dsp:sp modelId="{F10282D6-28AF-4D3D-A605-A9960B482EA8}">
      <dsp:nvSpPr>
        <dsp:cNvPr id="0" name=""/>
        <dsp:cNvSpPr/>
      </dsp:nvSpPr>
      <dsp:spPr>
        <a:xfrm>
          <a:off x="0" y="2524468"/>
          <a:ext cx="3241821" cy="1108182"/>
        </a:xfrm>
        <a:prstGeom prst="roundRect">
          <a:avLst/>
        </a:prstGeom>
        <a:solidFill>
          <a:srgbClr val="ED0677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rtlCol="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" sz="2500" kern="1200" dirty="0">
              <a:latin typeface="Barlow" panose="00000500000000000000" pitchFamily="2" charset="0"/>
              <a:cs typeface="Arial" panose="020B0604020202020204" pitchFamily="34" charset="0"/>
            </a:rPr>
            <a:t>Ffoadur</a:t>
          </a:r>
        </a:p>
      </dsp:txBody>
      <dsp:txXfrm>
        <a:off x="54097" y="2578565"/>
        <a:ext cx="3133627" cy="999988"/>
      </dsp:txXfrm>
    </dsp:sp>
    <dsp:sp modelId="{431C2711-D79C-486A-B4E1-747CED68A99D}">
      <dsp:nvSpPr>
        <dsp:cNvPr id="0" name=""/>
        <dsp:cNvSpPr/>
      </dsp:nvSpPr>
      <dsp:spPr>
        <a:xfrm rot="5400000">
          <a:off x="5686153" y="1554209"/>
          <a:ext cx="886546" cy="5768872"/>
        </a:xfrm>
        <a:prstGeom prst="round2SameRect">
          <a:avLst/>
        </a:prstGeom>
        <a:solidFill>
          <a:srgbClr val="F37321">
            <a:alpha val="22000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rtlCol="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F79646"/>
            </a:buClr>
            <a:buNone/>
          </a:pPr>
          <a:r>
            <a:rPr lang="cy" sz="1700" kern="1200" dirty="0">
              <a:solidFill>
                <a:schemeClr val="tx1"/>
              </a:solidFill>
              <a:latin typeface="Barlow" panose="00000500000000000000" pitchFamily="2" charset="0"/>
              <a:ea typeface="Helvetica Neue" charset="0"/>
              <a:cs typeface="Helvetica Neue" charset="0"/>
            </a:rPr>
            <a:t>	Rhywun sy'n cyrraedd y DU neu’n aros yno heb y dogfennau sy'n ofynnol o dan reoliadau mewnfudo.</a:t>
          </a:r>
          <a:endParaRPr lang="en-GB" sz="1700" kern="1200" dirty="0">
            <a:solidFill>
              <a:schemeClr val="tx1"/>
            </a:solidFill>
            <a:latin typeface="Barlow" panose="00000500000000000000" pitchFamily="2" charset="0"/>
          </a:endParaRPr>
        </a:p>
      </dsp:txBody>
      <dsp:txXfrm rot="-5400000">
        <a:off x="3244990" y="4038650"/>
        <a:ext cx="5725594" cy="799990"/>
      </dsp:txXfrm>
    </dsp:sp>
    <dsp:sp modelId="{EDD6117A-5557-4BD4-851A-53019910BEB8}">
      <dsp:nvSpPr>
        <dsp:cNvPr id="0" name=""/>
        <dsp:cNvSpPr/>
      </dsp:nvSpPr>
      <dsp:spPr>
        <a:xfrm>
          <a:off x="0" y="3884553"/>
          <a:ext cx="3244990" cy="1108182"/>
        </a:xfrm>
        <a:prstGeom prst="roundRect">
          <a:avLst/>
        </a:prstGeom>
        <a:solidFill>
          <a:srgbClr val="F3732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rtlCol="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" sz="2500" kern="1200" dirty="0">
              <a:latin typeface="Barlow" panose="00000500000000000000" pitchFamily="2" charset="0"/>
              <a:cs typeface="Arial" panose="020B0604020202020204" pitchFamily="34" charset="0"/>
            </a:rPr>
            <a:t> </a:t>
          </a:r>
          <a:r>
            <a:rPr lang="cy" sz="2500" kern="1200" dirty="0">
              <a:solidFill>
                <a:schemeClr val="bg1"/>
              </a:solidFill>
              <a:latin typeface="Barlow" panose="00000500000000000000" pitchFamily="2" charset="0"/>
              <a:ea typeface="Helvetica Neue" charset="0"/>
              <a:cs typeface="Arial" panose="020B0604020202020204" pitchFamily="34" charset="0"/>
            </a:rPr>
            <a:t>Ymfudwr heb ddogfennau</a:t>
          </a:r>
          <a:endParaRPr lang="en-GB" sz="2500" kern="1200" dirty="0">
            <a:latin typeface="Barlow" panose="00000500000000000000" pitchFamily="2" charset="0"/>
            <a:cs typeface="Arial" panose="020B0604020202020204" pitchFamily="34" charset="0"/>
          </a:endParaRPr>
        </a:p>
      </dsp:txBody>
      <dsp:txXfrm>
        <a:off x="54097" y="3938650"/>
        <a:ext cx="3136796" cy="9999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90862B-7B21-48A5-A00A-EB405984A9DF}">
      <dsp:nvSpPr>
        <dsp:cNvPr id="0" name=""/>
        <dsp:cNvSpPr/>
      </dsp:nvSpPr>
      <dsp:spPr>
        <a:xfrm>
          <a:off x="0" y="303992"/>
          <a:ext cx="1607303" cy="964382"/>
        </a:xfrm>
        <a:prstGeom prst="roundRect">
          <a:avLst/>
        </a:prstGeom>
        <a:solidFill>
          <a:srgbClr val="005CA7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rtlCol="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cy" sz="1800" b="1" i="0" kern="1200" dirty="0">
              <a:solidFill>
                <a:schemeClr val="bg1"/>
              </a:solidFill>
              <a:effectLst/>
              <a:latin typeface="Barlow" panose="00000500000000000000" pitchFamily="2" charset="0"/>
              <a:cs typeface="Arial" panose="020B0604020202020204" pitchFamily="34" charset="0"/>
            </a:rPr>
            <a:t>Rhwystrau i gael mynediad at wasanaethau</a:t>
          </a:r>
          <a:endParaRPr lang="en-GB" sz="1800" b="1" kern="1200" dirty="0">
            <a:solidFill>
              <a:schemeClr val="bg1"/>
            </a:solidFill>
            <a:latin typeface="Barlow" panose="00000500000000000000" pitchFamily="2" charset="0"/>
            <a:cs typeface="Arial" panose="020B0604020202020204" pitchFamily="34" charset="0"/>
          </a:endParaRPr>
        </a:p>
      </dsp:txBody>
      <dsp:txXfrm>
        <a:off x="47077" y="351069"/>
        <a:ext cx="1513149" cy="870228"/>
      </dsp:txXfrm>
    </dsp:sp>
    <dsp:sp modelId="{BC364F9C-FF5D-451F-AB56-327FC1B351B1}">
      <dsp:nvSpPr>
        <dsp:cNvPr id="0" name=""/>
        <dsp:cNvSpPr/>
      </dsp:nvSpPr>
      <dsp:spPr>
        <a:xfrm>
          <a:off x="1768033" y="321341"/>
          <a:ext cx="1607303" cy="964382"/>
        </a:xfrm>
        <a:prstGeom prst="roundRect">
          <a:avLst/>
        </a:prstGeom>
        <a:solidFill>
          <a:srgbClr val="ED0677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rtlCol="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cy" sz="1600" b="1" i="0" kern="1200" dirty="0">
              <a:solidFill>
                <a:schemeClr val="bg1"/>
              </a:solidFill>
              <a:effectLst/>
              <a:latin typeface="Barlow" panose="00000500000000000000" pitchFamily="2" charset="0"/>
              <a:cs typeface="Arial" panose="020B0604020202020204" pitchFamily="34" charset="0"/>
            </a:rPr>
            <a:t>Mynediad at ofal iechyd yn y wlad wreiddiol</a:t>
          </a:r>
          <a:endParaRPr lang="en-GB" sz="1600" b="1" kern="1200" dirty="0">
            <a:solidFill>
              <a:schemeClr val="bg1"/>
            </a:solidFill>
            <a:latin typeface="Barlow" panose="00000500000000000000" pitchFamily="2" charset="0"/>
          </a:endParaRPr>
        </a:p>
      </dsp:txBody>
      <dsp:txXfrm>
        <a:off x="1815110" y="368418"/>
        <a:ext cx="1513149" cy="870228"/>
      </dsp:txXfrm>
    </dsp:sp>
    <dsp:sp modelId="{A69C52D8-864B-42A8-BD55-F6A308C845DD}">
      <dsp:nvSpPr>
        <dsp:cNvPr id="0" name=""/>
        <dsp:cNvSpPr/>
      </dsp:nvSpPr>
      <dsp:spPr>
        <a:xfrm>
          <a:off x="3536067" y="303992"/>
          <a:ext cx="1607303" cy="964382"/>
        </a:xfrm>
        <a:prstGeom prst="roundRect">
          <a:avLst/>
        </a:prstGeom>
        <a:solidFill>
          <a:srgbClr val="B9D54D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rtlCol="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cy" sz="1600" b="1" i="0" kern="1200" dirty="0">
              <a:solidFill>
                <a:schemeClr val="bg1"/>
              </a:solidFill>
              <a:effectLst/>
              <a:latin typeface="Barlow" panose="00000500000000000000" pitchFamily="2" charset="0"/>
              <a:cs typeface="Arial" panose="020B0604020202020204" pitchFamily="34" charset="0"/>
            </a:rPr>
            <a:t>Amgylchiadau mudo </a:t>
          </a:r>
        </a:p>
      </dsp:txBody>
      <dsp:txXfrm>
        <a:off x="3583144" y="351069"/>
        <a:ext cx="1513149" cy="870228"/>
      </dsp:txXfrm>
    </dsp:sp>
    <dsp:sp modelId="{D5099E6C-3792-4DCF-B432-1E7A84A663DA}">
      <dsp:nvSpPr>
        <dsp:cNvPr id="0" name=""/>
        <dsp:cNvSpPr/>
      </dsp:nvSpPr>
      <dsp:spPr>
        <a:xfrm>
          <a:off x="816719" y="1391822"/>
          <a:ext cx="1607303" cy="964382"/>
        </a:xfrm>
        <a:prstGeom prst="roundRect">
          <a:avLst/>
        </a:prstGeom>
        <a:solidFill>
          <a:srgbClr val="00887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rtlCol="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cy" sz="1600" b="1" kern="1200" dirty="0">
              <a:solidFill>
                <a:schemeClr val="bg1"/>
              </a:solidFill>
              <a:latin typeface="Barlow" panose="00000500000000000000" pitchFamily="2" charset="0"/>
              <a:cs typeface="Arial" panose="020B0604020202020204" pitchFamily="34" charset="0"/>
            </a:rPr>
            <a:t>Profiadau bywyd cyn mudo </a:t>
          </a:r>
        </a:p>
      </dsp:txBody>
      <dsp:txXfrm>
        <a:off x="863796" y="1438899"/>
        <a:ext cx="1513149" cy="870228"/>
      </dsp:txXfrm>
    </dsp:sp>
    <dsp:sp modelId="{D0660834-01A3-40A0-9BF0-24293B6AE420}">
      <dsp:nvSpPr>
        <dsp:cNvPr id="0" name=""/>
        <dsp:cNvSpPr/>
      </dsp:nvSpPr>
      <dsp:spPr>
        <a:xfrm>
          <a:off x="2524720" y="1330882"/>
          <a:ext cx="1796483" cy="964382"/>
        </a:xfrm>
        <a:prstGeom prst="roundRect">
          <a:avLst/>
        </a:prstGeom>
        <a:solidFill>
          <a:srgbClr val="92278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rtlCol="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cy" sz="1800" b="1" i="0" kern="1200" dirty="0">
              <a:solidFill>
                <a:schemeClr val="bg1"/>
              </a:solidFill>
              <a:effectLst/>
              <a:latin typeface="Barlow" panose="00000500000000000000" pitchFamily="2" charset="0"/>
              <a:cs typeface="Arial" panose="020B0604020202020204" pitchFamily="34" charset="0"/>
            </a:rPr>
            <a:t>Amgylchiadau yn y DU</a:t>
          </a:r>
          <a:endParaRPr lang="en-GB" sz="1800" b="1" kern="1200" dirty="0">
            <a:solidFill>
              <a:schemeClr val="bg1"/>
            </a:solidFill>
            <a:latin typeface="Barlow" panose="00000500000000000000" pitchFamily="2" charset="0"/>
          </a:endParaRPr>
        </a:p>
      </dsp:txBody>
      <dsp:txXfrm>
        <a:off x="2571797" y="1377959"/>
        <a:ext cx="1702329" cy="8702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E89BBB-43C8-45F6-958E-C52C7B2C58AF}">
      <dsp:nvSpPr>
        <dsp:cNvPr id="0" name=""/>
        <dsp:cNvSpPr/>
      </dsp:nvSpPr>
      <dsp:spPr>
        <a:xfrm>
          <a:off x="2616" y="597552"/>
          <a:ext cx="2075543" cy="1245325"/>
        </a:xfrm>
        <a:prstGeom prst="roundRect">
          <a:avLst/>
        </a:prstGeom>
        <a:solidFill>
          <a:srgbClr val="E1F2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rtlCol="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" sz="2400" b="1" kern="1200" dirty="0">
              <a:solidFill>
                <a:schemeClr val="tx1"/>
              </a:solidFill>
              <a:latin typeface="Barlow" panose="00000500000000000000" pitchFamily="2" charset="0"/>
            </a:rPr>
            <a:t>Prawf adnabod neu brawf o gyfeiriad?</a:t>
          </a:r>
        </a:p>
      </dsp:txBody>
      <dsp:txXfrm>
        <a:off x="63408" y="658344"/>
        <a:ext cx="1953959" cy="1123741"/>
      </dsp:txXfrm>
    </dsp:sp>
    <dsp:sp modelId="{47167A55-04EC-41C8-A0F0-382EB637ABDA}">
      <dsp:nvSpPr>
        <dsp:cNvPr id="0" name=""/>
        <dsp:cNvSpPr/>
      </dsp:nvSpPr>
      <dsp:spPr>
        <a:xfrm>
          <a:off x="2285713" y="597552"/>
          <a:ext cx="2075543" cy="1245325"/>
        </a:xfrm>
        <a:prstGeom prst="roundRect">
          <a:avLst/>
        </a:prstGeom>
        <a:solidFill>
          <a:srgbClr val="FDE3D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" sz="1400" kern="1200" dirty="0">
              <a:solidFill>
                <a:schemeClr val="tx1"/>
              </a:solidFill>
              <a:latin typeface="Barlow" panose="00000500000000000000" pitchFamily="2" charset="0"/>
            </a:rPr>
            <a:t>Pobl heb gyfeiriad sefydlog (llety ansefydlog, syrffio soffas, digartref ar y stryd).</a:t>
          </a:r>
          <a:endParaRPr lang="en-GB" sz="4000" kern="1200" dirty="0">
            <a:solidFill>
              <a:schemeClr val="tx1"/>
            </a:solidFill>
            <a:latin typeface="Barlow" panose="00000500000000000000" pitchFamily="2" charset="0"/>
          </a:endParaRPr>
        </a:p>
      </dsp:txBody>
      <dsp:txXfrm>
        <a:off x="2346505" y="658344"/>
        <a:ext cx="1953959" cy="1123741"/>
      </dsp:txXfrm>
    </dsp:sp>
    <dsp:sp modelId="{6A389CCE-9BF2-4214-A59C-E6FFF3BFDDA7}">
      <dsp:nvSpPr>
        <dsp:cNvPr id="0" name=""/>
        <dsp:cNvSpPr/>
      </dsp:nvSpPr>
      <dsp:spPr>
        <a:xfrm>
          <a:off x="4568811" y="597552"/>
          <a:ext cx="2075543" cy="1245325"/>
        </a:xfrm>
        <a:prstGeom prst="roundRect">
          <a:avLst/>
        </a:prstGeom>
        <a:solidFill>
          <a:srgbClr val="FDE3D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" sz="1400" kern="1200" dirty="0">
              <a:solidFill>
                <a:schemeClr val="tx1"/>
              </a:solidFill>
              <a:latin typeface="Barlow" panose="00000500000000000000" pitchFamily="2" charset="0"/>
            </a:rPr>
            <a:t>Pobl sydd heb ddogfennau</a:t>
          </a:r>
        </a:p>
      </dsp:txBody>
      <dsp:txXfrm>
        <a:off x="4629603" y="658344"/>
        <a:ext cx="1953959" cy="1123741"/>
      </dsp:txXfrm>
    </dsp:sp>
    <dsp:sp modelId="{8B79AD98-8E81-4FFB-99FC-7E586816DAD9}">
      <dsp:nvSpPr>
        <dsp:cNvPr id="0" name=""/>
        <dsp:cNvSpPr/>
      </dsp:nvSpPr>
      <dsp:spPr>
        <a:xfrm>
          <a:off x="6851908" y="597552"/>
          <a:ext cx="2075543" cy="1245325"/>
        </a:xfrm>
        <a:prstGeom prst="roundRect">
          <a:avLst/>
        </a:prstGeom>
        <a:solidFill>
          <a:srgbClr val="FDE3D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" sz="1400" kern="1200" dirty="0">
              <a:solidFill>
                <a:schemeClr val="tx1"/>
              </a:solidFill>
              <a:latin typeface="Barlow" panose="00000500000000000000" pitchFamily="2" charset="0"/>
            </a:rPr>
            <a:t>Goroeswyr masnachu pobl neu gaethwasiaeth fodern</a:t>
          </a:r>
        </a:p>
      </dsp:txBody>
      <dsp:txXfrm>
        <a:off x="6912700" y="658344"/>
        <a:ext cx="1953959" cy="1123741"/>
      </dsp:txXfrm>
    </dsp:sp>
    <dsp:sp modelId="{2EC88978-3772-4B0D-BB8C-6A2AF39999F2}">
      <dsp:nvSpPr>
        <dsp:cNvPr id="0" name=""/>
        <dsp:cNvSpPr/>
      </dsp:nvSpPr>
      <dsp:spPr>
        <a:xfrm>
          <a:off x="2616" y="2050433"/>
          <a:ext cx="2075543" cy="1245325"/>
        </a:xfrm>
        <a:prstGeom prst="roundRect">
          <a:avLst/>
        </a:prstGeom>
        <a:solidFill>
          <a:srgbClr val="FDE3D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5CA7"/>
            </a:buClr>
            <a:buNone/>
          </a:pPr>
          <a:r>
            <a:rPr lang="cy" sz="1400" b="0" i="0" kern="1200" dirty="0">
              <a:solidFill>
                <a:schemeClr val="tx1"/>
              </a:solidFill>
              <a:effectLst/>
              <a:latin typeface="Barlow" panose="00000500000000000000" pitchFamily="2" charset="0"/>
            </a:rPr>
            <a:t>Plant a anwyd yn y DU i rieni heb ddogfennau</a:t>
          </a:r>
          <a:endParaRPr lang="en-GB" sz="1400" kern="1200" dirty="0">
            <a:solidFill>
              <a:schemeClr val="tx1"/>
            </a:solidFill>
            <a:latin typeface="Barlow" panose="00000500000000000000" pitchFamily="2" charset="0"/>
          </a:endParaRPr>
        </a:p>
      </dsp:txBody>
      <dsp:txXfrm>
        <a:off x="63408" y="2111225"/>
        <a:ext cx="1953959" cy="1123741"/>
      </dsp:txXfrm>
    </dsp:sp>
    <dsp:sp modelId="{1300E6A5-63CA-44FE-BE35-3B17F8B04C4A}">
      <dsp:nvSpPr>
        <dsp:cNvPr id="0" name=""/>
        <dsp:cNvSpPr/>
      </dsp:nvSpPr>
      <dsp:spPr>
        <a:xfrm>
          <a:off x="2285713" y="2050433"/>
          <a:ext cx="2075543" cy="1245325"/>
        </a:xfrm>
        <a:prstGeom prst="roundRect">
          <a:avLst/>
        </a:prstGeom>
        <a:solidFill>
          <a:srgbClr val="FDE3D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5CA7"/>
            </a:buClr>
            <a:buNone/>
          </a:pPr>
          <a:r>
            <a:rPr lang="cy" sz="1400" kern="1200" dirty="0">
              <a:solidFill>
                <a:schemeClr val="tx1"/>
              </a:solidFill>
              <a:latin typeface="Barlow" panose="00000500000000000000" pitchFamily="2" charset="0"/>
            </a:rPr>
            <a:t>Pobl na allant fforddio adnewyddu dogfennau e.e. pasbort</a:t>
          </a:r>
        </a:p>
      </dsp:txBody>
      <dsp:txXfrm>
        <a:off x="2346505" y="2111225"/>
        <a:ext cx="1953959" cy="1123741"/>
      </dsp:txXfrm>
    </dsp:sp>
    <dsp:sp modelId="{18308EC1-BF18-4ED6-A503-EBAE7DE5AFA6}">
      <dsp:nvSpPr>
        <dsp:cNvPr id="0" name=""/>
        <dsp:cNvSpPr/>
      </dsp:nvSpPr>
      <dsp:spPr>
        <a:xfrm>
          <a:off x="4568811" y="2050433"/>
          <a:ext cx="2075543" cy="1245325"/>
        </a:xfrm>
        <a:prstGeom prst="roundRect">
          <a:avLst/>
        </a:prstGeom>
        <a:solidFill>
          <a:srgbClr val="FDE3D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5CA7"/>
            </a:buClr>
            <a:buNone/>
          </a:pPr>
          <a:r>
            <a:rPr lang="cy" sz="1400" kern="1200" dirty="0">
              <a:solidFill>
                <a:schemeClr val="tx1"/>
              </a:solidFill>
              <a:latin typeface="Barlow" panose="00000500000000000000" pitchFamily="2" charset="0"/>
              <a:cs typeface="Arial" panose="020B0604020202020204" pitchFamily="34" charset="0"/>
            </a:rPr>
            <a:t>Pobl sy'n ffoi rhag cam-drin domestig </a:t>
          </a:r>
          <a:r>
            <a:rPr lang="cy" sz="1400" i="0" kern="1200" dirty="0">
              <a:solidFill>
                <a:schemeClr val="tx1"/>
              </a:solidFill>
              <a:effectLst/>
              <a:latin typeface="Barlow" panose="00000500000000000000" pitchFamily="2" charset="0"/>
            </a:rPr>
            <a:t>sydd yn aros gyda ffrindiau, teulu neu mewn lloches</a:t>
          </a:r>
          <a:endParaRPr lang="en-GB" sz="1400" kern="1200" dirty="0">
            <a:solidFill>
              <a:schemeClr val="tx1"/>
            </a:solidFill>
            <a:latin typeface="Barlow" panose="00000500000000000000" pitchFamily="2" charset="0"/>
          </a:endParaRPr>
        </a:p>
      </dsp:txBody>
      <dsp:txXfrm>
        <a:off x="4629603" y="2111225"/>
        <a:ext cx="1953959" cy="1123741"/>
      </dsp:txXfrm>
    </dsp:sp>
    <dsp:sp modelId="{75DD2EB0-9B2E-4C3F-9A4E-D7FDF4D68C04}">
      <dsp:nvSpPr>
        <dsp:cNvPr id="0" name=""/>
        <dsp:cNvSpPr/>
      </dsp:nvSpPr>
      <dsp:spPr>
        <a:xfrm>
          <a:off x="6851908" y="2050433"/>
          <a:ext cx="2075543" cy="1245325"/>
        </a:xfrm>
        <a:prstGeom prst="roundRect">
          <a:avLst/>
        </a:prstGeom>
        <a:solidFill>
          <a:srgbClr val="FDE3D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5CA7"/>
            </a:buClr>
            <a:buNone/>
          </a:pPr>
          <a:r>
            <a:rPr lang="cy" sz="1400" b="0" i="0" kern="1200" dirty="0">
              <a:solidFill>
                <a:schemeClr val="tx1"/>
              </a:solidFill>
              <a:effectLst/>
              <a:latin typeface="Barlow" panose="00000500000000000000" pitchFamily="2" charset="0"/>
            </a:rPr>
            <a:t>Pobl sy'n gweithio mewn sefyllfaoedd ecsbloetiol y mae eu cyflogwr wedi cymryd eu dogfennau</a:t>
          </a:r>
          <a:endParaRPr lang="en-GB" sz="1400" kern="1200" dirty="0">
            <a:solidFill>
              <a:schemeClr val="tx1"/>
            </a:solidFill>
            <a:latin typeface="Barlow" panose="00000500000000000000" pitchFamily="2" charset="0"/>
          </a:endParaRPr>
        </a:p>
      </dsp:txBody>
      <dsp:txXfrm>
        <a:off x="6912700" y="2111225"/>
        <a:ext cx="1953959" cy="1123741"/>
      </dsp:txXfrm>
    </dsp:sp>
    <dsp:sp modelId="{0B403DA6-7BAC-4611-9715-835B9AB24F5F}">
      <dsp:nvSpPr>
        <dsp:cNvPr id="0" name=""/>
        <dsp:cNvSpPr/>
      </dsp:nvSpPr>
      <dsp:spPr>
        <a:xfrm>
          <a:off x="2616" y="3503313"/>
          <a:ext cx="2075543" cy="1245325"/>
        </a:xfrm>
        <a:prstGeom prst="roundRect">
          <a:avLst/>
        </a:prstGeom>
        <a:solidFill>
          <a:srgbClr val="FDE3D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5CA7"/>
            </a:buClr>
            <a:buNone/>
          </a:pPr>
          <a:r>
            <a:rPr lang="cy" sz="1400" kern="1200" dirty="0">
              <a:solidFill>
                <a:schemeClr val="tx1"/>
              </a:solidFill>
              <a:latin typeface="Barlow" panose="00000500000000000000" pitchFamily="2" charset="0"/>
              <a:cs typeface="Arial" panose="020B0604020202020204" pitchFamily="34" charset="0"/>
            </a:rPr>
            <a:t>Pobl </a:t>
          </a:r>
          <a:r>
            <a:rPr lang="cy" sz="1400" b="0" i="0" kern="1200" dirty="0">
              <a:solidFill>
                <a:schemeClr val="tx1"/>
              </a:solidFill>
              <a:latin typeface="Barlow" panose="00000500000000000000" pitchFamily="2" charset="0"/>
            </a:rPr>
            <a:t>sy'n ceisio lloches a ffoaduriaid sydd wedi colli dogfennau yn ystod eu taith i'r DU</a:t>
          </a:r>
          <a:endParaRPr lang="en-GB" sz="1400" kern="1200" dirty="0">
            <a:solidFill>
              <a:schemeClr val="tx1"/>
            </a:solidFill>
            <a:latin typeface="Barlow" panose="00000500000000000000" pitchFamily="2" charset="0"/>
          </a:endParaRPr>
        </a:p>
      </dsp:txBody>
      <dsp:txXfrm>
        <a:off x="63408" y="3564105"/>
        <a:ext cx="1953959" cy="1123741"/>
      </dsp:txXfrm>
    </dsp:sp>
    <dsp:sp modelId="{545BAF26-4254-431B-8255-8887E423569F}">
      <dsp:nvSpPr>
        <dsp:cNvPr id="0" name=""/>
        <dsp:cNvSpPr/>
      </dsp:nvSpPr>
      <dsp:spPr>
        <a:xfrm>
          <a:off x="2285713" y="3503313"/>
          <a:ext cx="2075543" cy="1245325"/>
        </a:xfrm>
        <a:prstGeom prst="roundRect">
          <a:avLst/>
        </a:prstGeom>
        <a:solidFill>
          <a:srgbClr val="FDE3D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5CA7"/>
            </a:buClr>
            <a:buNone/>
          </a:pPr>
          <a:r>
            <a:rPr lang="cy" sz="1400" kern="1200" dirty="0">
              <a:solidFill>
                <a:schemeClr val="tx1"/>
              </a:solidFill>
              <a:latin typeface="Barlow" panose="00000500000000000000" pitchFamily="2" charset="0"/>
              <a:cs typeface="Arial" panose="020B0604020202020204" pitchFamily="34" charset="0"/>
            </a:rPr>
            <a:t>Pobl sydd wedi cyflwyno dogfennau i'r Swyddfa Gartref fel rhan o’u cais</a:t>
          </a:r>
          <a:endParaRPr lang="en-GB" sz="1400" kern="1200" dirty="0">
            <a:solidFill>
              <a:schemeClr val="tx1"/>
            </a:solidFill>
            <a:latin typeface="Barlow" panose="00000500000000000000" pitchFamily="2" charset="0"/>
          </a:endParaRPr>
        </a:p>
      </dsp:txBody>
      <dsp:txXfrm>
        <a:off x="2346505" y="3564105"/>
        <a:ext cx="1953959" cy="1123741"/>
      </dsp:txXfrm>
    </dsp:sp>
    <dsp:sp modelId="{C2C7E842-00F5-4F32-BBD0-5685E47F3675}">
      <dsp:nvSpPr>
        <dsp:cNvPr id="0" name=""/>
        <dsp:cNvSpPr/>
      </dsp:nvSpPr>
      <dsp:spPr>
        <a:xfrm>
          <a:off x="4568811" y="3503313"/>
          <a:ext cx="2075543" cy="1245325"/>
        </a:xfrm>
        <a:prstGeom prst="roundRect">
          <a:avLst/>
        </a:prstGeom>
        <a:solidFill>
          <a:srgbClr val="FDE3D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" sz="1400" kern="1200" dirty="0">
              <a:solidFill>
                <a:schemeClr val="tx1"/>
              </a:solidFill>
              <a:latin typeface="Barlow" panose="00000500000000000000" pitchFamily="2" charset="0"/>
            </a:rPr>
            <a:t>Pobl sy’n byw ar gwch</a:t>
          </a:r>
        </a:p>
      </dsp:txBody>
      <dsp:txXfrm>
        <a:off x="4629603" y="3564105"/>
        <a:ext cx="1953959" cy="1123741"/>
      </dsp:txXfrm>
    </dsp:sp>
    <dsp:sp modelId="{5A36E6D5-E56F-41AF-B48F-5A68A460311A}">
      <dsp:nvSpPr>
        <dsp:cNvPr id="0" name=""/>
        <dsp:cNvSpPr/>
      </dsp:nvSpPr>
      <dsp:spPr>
        <a:xfrm>
          <a:off x="6851908" y="3503313"/>
          <a:ext cx="2075543" cy="1245325"/>
        </a:xfrm>
        <a:prstGeom prst="roundRect">
          <a:avLst/>
        </a:prstGeom>
        <a:solidFill>
          <a:srgbClr val="FDE3D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" sz="1400" kern="1200" dirty="0">
              <a:solidFill>
                <a:schemeClr val="tx1"/>
              </a:solidFill>
              <a:latin typeface="Barlow" panose="00000500000000000000" pitchFamily="2" charset="0"/>
            </a:rPr>
            <a:t>Pobl ifanc sy'n gadael gofal</a:t>
          </a:r>
        </a:p>
      </dsp:txBody>
      <dsp:txXfrm>
        <a:off x="6912700" y="3564105"/>
        <a:ext cx="1953959" cy="11237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F1390-46A9-4A5D-BBA7-2AEFCCE08944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ED5DA-0A7C-437E-8FB3-CD7AFE4455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577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ED5DA-0A7C-437E-8FB3-CD7AFE44556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2697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966DB5-AD79-B8B2-84F4-6DC455106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CD8DCC-307B-F3BA-C8B1-6A68E88BBC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AA1E52-1F3F-BBE3-FB9E-F2538E0962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092B0B-3DBA-1E79-544C-C07D1B50FA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402062-DE1F-4651-9BD9-B68D545EF62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30857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4839F-2912-6FFD-41DC-6952EEED01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E65FF3-DE86-9EA0-91F9-3054C320C0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CCBAA1-DC82-F303-6D4A-BB71F558B1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cy"/>
              <a:t>https://youtu.be/dQ7yLj-b8qY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F2417D-878A-18CA-FD13-9E90BACD18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402062-DE1F-4651-9BD9-B68D545EF62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70276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4DEC365F-29BB-C4BC-3951-97C2AD3EC7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256551-928E-0661-245E-4B9CFFC1C3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57AC2DF2-1DFE-A4E0-3EBD-A121F027C0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27245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46DD4E-D6D4-F97F-F318-355911A324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94062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AAB36-9D4C-3A9D-F017-8483155DFD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DE8415-AD4E-6E89-8603-F206B9579A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6D20FA-7162-5CDD-3B0B-954AE14210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algn="l" rtl="0" fontAlgn="base"/>
            <a:r>
              <a:rPr lang="cy" sz="1200" i="1">
                <a:solidFill>
                  <a:srgbClr val="005CA7"/>
                </a:solidFill>
                <a:latin typeface="Barlow" panose="00000500000000000000" pitchFamily="2" charset="0"/>
              </a:rPr>
              <a:t>4.4.2 Where a GP refers a patient for secondary services (hospital or other community services) they should do so on clinical grounds alone; eligibility for free care will be assessed by the receiving organisation.</a:t>
            </a:r>
          </a:p>
          <a:p>
            <a:pPr algn="l" rtl="0" fontAlgn="base"/>
            <a:r>
              <a:rPr lang="cy" sz="1200" i="1">
                <a:solidFill>
                  <a:srgbClr val="005CA7"/>
                </a:solidFill>
                <a:latin typeface="Barlow" panose="00000500000000000000" pitchFamily="2" charset="0"/>
              </a:rPr>
              <a:t>4.4.3 The absence of any reciprocal arrangements between the nation-states, a patient’s nationality is therefore not relevant in giving people entitlement to register as NHS patients for primary medical services.</a:t>
            </a:r>
          </a:p>
          <a:p>
            <a:pPr lvl="0" rt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C81C59-9321-37FE-45CE-DFAB518FD7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402062-DE1F-4651-9BD9-B68D545EF62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25279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B176A3-9713-EFD6-5FCD-7404682D3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22638A-D742-BA93-A4D8-CA918B67F3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2EC3F2-F76A-EBEA-21CC-2580B2071A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" sz="800" kern="10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Deterred from accessing NHS services – fear healthcare bills and immigration enforcement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" sz="800" kern="10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Bad debt – drives people into exploitative work and relationships, child benefit used to pay NHS debt</a:t>
            </a:r>
          </a:p>
          <a:p>
            <a:pPr marL="171450" indent="-171450" rtl="0">
              <a:spcBef>
                <a:spcPts val="900"/>
              </a:spcBef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cy" sz="800" kern="100">
                <a:ea typeface="Calibri" panose="020F0502020204030204" pitchFamily="34" charset="0"/>
                <a:cs typeface="Calibri" panose="020F0502020204030204" pitchFamily="34" charset="0"/>
              </a:rPr>
              <a:t>Late accessing Antenatal care</a:t>
            </a:r>
          </a:p>
          <a:p>
            <a:pPr marL="342900" lvl="0" indent="-342900" rtl="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" sz="2300" kern="10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NHS trusts incorrectly apply the charging regulations: </a:t>
            </a:r>
          </a:p>
          <a:p>
            <a:pPr marL="800100" lvl="1" indent="-342900" rtl="0">
              <a:lnSpc>
                <a:spcPct val="107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cy" sz="2300" kern="100">
                <a:ea typeface="Calibri" panose="020F0502020204030204" pitchFamily="34" charset="0"/>
                <a:cs typeface="Calibri" panose="020F0502020204030204" pitchFamily="34" charset="0"/>
              </a:rPr>
              <a:t>Fail to identify those who should be exempt from charge (asylum seekers, victims of trafficking, treatment caused by domestic or sexual violence).</a:t>
            </a:r>
          </a:p>
          <a:p>
            <a:pPr marL="800100" lvl="1" indent="-342900" rtl="0">
              <a:lnSpc>
                <a:spcPct val="107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cy" sz="2300" kern="100">
                <a:ea typeface="Calibri" panose="020F0502020204030204" pitchFamily="34" charset="0"/>
                <a:cs typeface="Calibri" panose="020F0502020204030204" pitchFamily="34" charset="0"/>
              </a:rPr>
              <a:t>Fail to assess whether the required treatment is ‘immediately necessary’ – withhold diagnostics or  fail to assess likely timeframe for leaving the UK. </a:t>
            </a:r>
          </a:p>
          <a:p>
            <a:pPr marL="800100" lvl="1" indent="-342900" rtl="0">
              <a:lnSpc>
                <a:spcPct val="107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cy" sz="2300" kern="10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Provide sub-standard care</a:t>
            </a:r>
            <a:endParaRPr lang="en-GB" sz="1800" b="1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rtl="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" sz="800" kern="10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Care withheld or delayed whilst person advocates for their rights. </a:t>
            </a:r>
            <a:endParaRPr lang="en-GB" sz="800" kern="100" dirty="0">
              <a:highlight>
                <a:srgbClr val="FFFF00"/>
              </a:highlight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rtl="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" sz="800" kern="100">
                <a:ea typeface="Calibri" panose="020F0502020204030204" pitchFamily="34" charset="0"/>
                <a:cs typeface="Calibri" panose="020F0502020204030204" pitchFamily="34" charset="0"/>
              </a:rPr>
              <a:t>Cycle of requiring care to become “immediately necessary” before intervening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" sz="800" kern="100">
                <a:ea typeface="Calibri" panose="020F0502020204030204" pitchFamily="34" charset="0"/>
                <a:cs typeface="Calibri" panose="020F0502020204030204" pitchFamily="34" charset="0"/>
              </a:rPr>
              <a:t>NHS debts are a barrier to regularising status - </a:t>
            </a:r>
            <a:r>
              <a:rPr lang="cy" sz="800" kern="10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Those with outstanding debts over £500 are reported to Home Office</a:t>
            </a:r>
            <a:r>
              <a:rPr lang="cy" sz="800" kern="100"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800" kern="1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rtl="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GB" sz="800" kern="1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rtl="0">
              <a:spcBef>
                <a:spcPts val="900"/>
              </a:spcBef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GB" sz="700" dirty="0">
              <a:latin typeface="Barlow"/>
              <a:ea typeface="Helvetica Neue" charset="0"/>
              <a:cs typeface="Helvetica Neue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50CCDA-9A9B-F439-0790-96253A5AAD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402062-DE1F-4651-9BD9-B68D545EF62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98306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7071D5-64A7-D407-D615-C68DD8AAC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CBB911-9BFB-B101-2CC8-37D469F25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FECBE2-8AF7-AEC8-1CDB-C91192E8F7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2FB03D-C6BB-036D-9199-BA8D8D6D7B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402062-DE1F-4651-9BD9-B68D545EF62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01341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00C23A-456D-351D-FE16-89EEFC66AC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F4E58A-E070-CBE7-A07F-C96153AF11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E13767-49BA-1F2A-789E-D0BA00359C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0628BC-A485-63AD-9ECC-90065E0778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402062-DE1F-4651-9BD9-B68D545EF62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9096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9E50F-5F7F-403C-AC13-8D4F4C7375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32083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cy"/>
              <a:t>This slide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27545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cy"/>
              <a:t>The purple line indicates Morriston Hospital Service Group, so this slide can be used for matters which relate to MHSG.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03603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"/>
              <a:t>The blue line indicates Mental Health and Learning Disabilities (MHLD), so this slide can be used for matters which relate to MHLD.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632F1A2-D638-401F-83A8-37BE82B69C5E}" type="slidenum">
              <a:rPr lang="pt-BR" smtClean="0"/>
              <a:t>49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90257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"/>
              <a:t>The red line indicates the corporate team, so this slide can be used for corporate matters.</a:t>
            </a:r>
            <a:endParaRPr lang="en-GB" dirty="0"/>
          </a:p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15756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"/>
              <a:t>The green line indicates the Primary Care and Community Service Group, so this slide can be used for primary care and community matters.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35369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"/>
              <a:t>The yellow line indicates the Singleton and Neath Port Talbot Service Group, so this slide can be used for matters relating to SNPTSG.</a:t>
            </a:r>
            <a:endParaRPr lang="en-GB" dirty="0"/>
          </a:p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4912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ac439249f7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ac439249f7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rtlCol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2573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cy"/>
              <a:t>90% are asylum seekers, refugees or migrants. </a:t>
            </a:r>
          </a:p>
          <a:p>
            <a:pPr rtl="0"/>
            <a:r>
              <a:rPr lang="cy"/>
              <a:t>70% are in unstable accommodation.</a:t>
            </a:r>
          </a:p>
          <a:p>
            <a:pPr rtl="0"/>
            <a:r>
              <a:rPr lang="cy"/>
              <a:t>84% live below the poverty line. </a:t>
            </a:r>
          </a:p>
          <a:p>
            <a:pPr rtl="0"/>
            <a:r>
              <a:rPr lang="cy"/>
              <a:t>On average, our patients have lived in the UK for over five years before accessing our services.</a:t>
            </a:r>
          </a:p>
          <a:p>
            <a:pPr marL="0" indent="0" rtl="0">
              <a:buFont typeface="Arial" panose="020B0604020202020204" pitchFamily="34" charset="0"/>
              <a:buNone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402062-DE1F-4651-9BD9-B68D545EF62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81502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09D12C89-EB45-4EED-1FFE-B79B59BB9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F88FBA4E-BF9F-BD73-D3D2-963DF5CB35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F8283A-8E03-5568-B326-E3A3A5A29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220EDFAC-81C2-D807-CF56-9B9A8E3D7C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algn="l" rtl="0"/>
            <a:r>
              <a:rPr lang="cy" sz="1800" b="0" i="0" u="none" strike="noStrike">
                <a:latin typeface="Calibri" panose="020F0502020204030204" pitchFamily="34" charset="0"/>
              </a:rPr>
              <a:t>Without the right assistance, challenges accessing employment, benefits and housing. Increased risk of homelessness, exploitation and destitution.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1495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E52108-3141-3AFE-031A-B0CE5F8F4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20B65EBE-C37F-46C2-A2F3-3117E06DC6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0256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CD1BB83-54AD-DF34-0FAA-7E2C0254E1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A56A9F-D643-AF60-AFA7-0924BFB9CE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9210FD-7EC9-1CD9-BB3A-4B4CDB5B67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CB4B5F-97A4-A233-C9DB-0C41FCD933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645575-4B91-8A7E-CA9A-24B4F96E94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402062-DE1F-4651-9BD9-B68D545EF62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2567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0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</p:spTree>
    <p:extLst>
      <p:ext uri="{BB962C8B-B14F-4D97-AF65-F5344CB8AC3E}">
        <p14:creationId xmlns:p14="http://schemas.microsoft.com/office/powerpoint/2010/main" val="3825172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77389846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olourful pile of crushed makeup on a grey background"/>
          <p:cNvSpPr>
            <a:spLocks noGrp="1"/>
          </p:cNvSpPr>
          <p:nvPr>
            <p:ph type="pic" idx="21"/>
          </p:nvPr>
        </p:nvSpPr>
        <p:spPr>
          <a:xfrm>
            <a:off x="6064250" y="-819150"/>
            <a:ext cx="5670550" cy="8505825"/>
          </a:xfrm>
          <a:prstGeom prst="rect">
            <a:avLst/>
          </a:prstGeom>
        </p:spPr>
        <p:txBody>
          <a:bodyPr lIns="91439" tIns="45719" rIns="91439" bIns="45719" rtlCol="0" anchor="t">
            <a:noAutofit/>
          </a:bodyPr>
          <a:lstStyle/>
          <a:p>
            <a:pPr rtl="0"/>
            <a:endParaRPr/>
          </a:p>
        </p:txBody>
      </p:sp>
      <p:sp>
        <p:nvSpPr>
          <p:cNvPr id="135" name="Close-up view of a makeup palette "/>
          <p:cNvSpPr>
            <a:spLocks noGrp="1"/>
          </p:cNvSpPr>
          <p:nvPr>
            <p:ph type="pic" idx="22"/>
          </p:nvPr>
        </p:nvSpPr>
        <p:spPr>
          <a:xfrm>
            <a:off x="501650" y="-2368550"/>
            <a:ext cx="5600701" cy="8407400"/>
          </a:xfrm>
          <a:prstGeom prst="rect">
            <a:avLst/>
          </a:prstGeom>
        </p:spPr>
        <p:txBody>
          <a:bodyPr lIns="91439" tIns="45719" rIns="91439" bIns="45719" rtlCol="0" anchor="t">
            <a:noAutofit/>
          </a:bodyPr>
          <a:lstStyle/>
          <a:p>
            <a:pPr rtl="0"/>
            <a:endParaRPr/>
          </a:p>
        </p:txBody>
      </p:sp>
      <p:sp>
        <p:nvSpPr>
          <p:cNvPr id="136" name="Close-up view of crushed makeup and a makeup brush"/>
          <p:cNvSpPr>
            <a:spLocks noGrp="1"/>
          </p:cNvSpPr>
          <p:nvPr>
            <p:ph type="pic" idx="23"/>
          </p:nvPr>
        </p:nvSpPr>
        <p:spPr>
          <a:xfrm>
            <a:off x="501650" y="672042"/>
            <a:ext cx="5600700" cy="8403167"/>
          </a:xfrm>
          <a:prstGeom prst="rect">
            <a:avLst/>
          </a:prstGeom>
        </p:spPr>
        <p:txBody>
          <a:bodyPr lIns="91439" tIns="45719" rIns="91439" bIns="45719" rtlCol="0" anchor="t">
            <a:noAutofit/>
          </a:bodyPr>
          <a:lstStyle/>
          <a:p>
            <a:pPr rtl="0"/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21604" y="6565900"/>
            <a:ext cx="153772" cy="171450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4717213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5278515" y="2879736"/>
            <a:ext cx="10347851" cy="8448125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0918" y="2613769"/>
            <a:ext cx="10556853" cy="1704268"/>
          </a:xfrm>
          <a:prstGeom prst="rect">
            <a:avLst/>
          </a:prstGeom>
        </p:spPr>
        <p:txBody>
          <a:bodyPr rtlCol="0"/>
          <a:lstStyle>
            <a:lvl1pPr>
              <a:defRPr sz="4124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 rtl="0"/>
            <a:r>
              <a:rPr lang="cy"/>
              <a:t>Example Title 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5369122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4894318" y="1191975"/>
            <a:ext cx="8906392" cy="10151670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092">
              <a:solidFill>
                <a:srgbClr val="FF0000"/>
              </a:solidFill>
            </a:endParaRPr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2AF7B799-799A-0AC9-13B5-401248C9C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0918" y="2613769"/>
            <a:ext cx="10556853" cy="1704268"/>
          </a:xfrm>
          <a:prstGeom prst="rect">
            <a:avLst/>
          </a:prstGeom>
        </p:spPr>
        <p:txBody>
          <a:bodyPr rtlCol="0"/>
          <a:lstStyle>
            <a:lvl1pPr>
              <a:defRPr sz="4124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 rtl="0"/>
            <a:r>
              <a:rPr lang="cy"/>
              <a:t>Example Title 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13260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4894318" y="1191975"/>
            <a:ext cx="8906392" cy="10151670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092">
              <a:solidFill>
                <a:srgbClr val="FF0000"/>
              </a:solidFill>
            </a:endParaRPr>
          </a:p>
        </p:txBody>
      </p:sp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2C127329-0BB0-0BBC-7EA2-32CEC0C254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0918" y="2613769"/>
            <a:ext cx="10556853" cy="1704268"/>
          </a:xfrm>
          <a:prstGeom prst="rect">
            <a:avLst/>
          </a:prstGeom>
        </p:spPr>
        <p:txBody>
          <a:bodyPr rtlCol="0"/>
          <a:lstStyle>
            <a:lvl1pPr>
              <a:defRPr sz="4124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 rtl="0"/>
            <a:r>
              <a:rPr lang="cy"/>
              <a:t>Example Title 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5975123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4894318" y="1191975"/>
            <a:ext cx="8906392" cy="10151670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092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945F5C7B-3C93-0340-B0F5-12B9842A59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0918" y="2613769"/>
            <a:ext cx="10556853" cy="1704268"/>
          </a:xfrm>
          <a:prstGeom prst="rect">
            <a:avLst/>
          </a:prstGeom>
        </p:spPr>
        <p:txBody>
          <a:bodyPr rtlCol="0"/>
          <a:lstStyle>
            <a:lvl1pPr>
              <a:defRPr sz="4124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 rtl="0"/>
            <a:r>
              <a:rPr lang="cy"/>
              <a:t>Example Title 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7963469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4894318" y="1191975"/>
            <a:ext cx="8906392" cy="10151670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092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B5503FBD-D530-3E01-E47E-BECC4B33D7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0918" y="2613769"/>
            <a:ext cx="10556853" cy="1704268"/>
          </a:xfrm>
          <a:prstGeom prst="rect">
            <a:avLst/>
          </a:prstGeom>
        </p:spPr>
        <p:txBody>
          <a:bodyPr rtlCol="0"/>
          <a:lstStyle>
            <a:lvl1pPr>
              <a:defRPr sz="4124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 rtl="0"/>
            <a:r>
              <a:rPr lang="cy"/>
              <a:t>Example Title 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9431188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4894318" y="1191975"/>
            <a:ext cx="8906392" cy="10151670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092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F7F0347A-6BD2-D4CD-5782-E955C4C56B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0918" y="2613769"/>
            <a:ext cx="10556853" cy="1704268"/>
          </a:xfrm>
          <a:prstGeom prst="rect">
            <a:avLst/>
          </a:prstGeom>
        </p:spPr>
        <p:txBody>
          <a:bodyPr rtlCol="0"/>
          <a:lstStyle>
            <a:lvl1pPr>
              <a:defRPr sz="4124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 rtl="0"/>
            <a:r>
              <a:rPr lang="cy"/>
              <a:t>Example Title 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0146687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3244001" y="1773384"/>
            <a:ext cx="5704000" cy="2148800"/>
          </a:xfrm>
          <a:prstGeom prst="rect">
            <a:avLst/>
          </a:prstGeom>
        </p:spPr>
        <p:txBody>
          <a:bodyPr spcFirstLastPara="1" wrap="square" lIns="91425" tIns="91425" rIns="91425" bIns="91425" rtlCol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116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pPr rtl="0"/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3700800" y="4133434"/>
            <a:ext cx="4790400" cy="951200"/>
          </a:xfrm>
          <a:prstGeom prst="rect">
            <a:avLst/>
          </a:prstGeom>
        </p:spPr>
        <p:txBody>
          <a:bodyPr spcFirstLastPara="1" wrap="square" lIns="91425" tIns="91425" rIns="91425" bIns="91425" rtlCol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133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130735677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8619" y="2606068"/>
            <a:ext cx="4865649" cy="1704268"/>
          </a:xfrm>
          <a:prstGeom prst="rect">
            <a:avLst/>
          </a:prstGeom>
        </p:spPr>
        <p:txBody>
          <a:bodyPr rtlCol="0"/>
          <a:lstStyle>
            <a:lvl1pPr>
              <a:defRPr sz="4124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 rtl="0"/>
            <a:r>
              <a:rPr lang="cy"/>
              <a:t>Thank You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4418037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cy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638D1B-3A42-421A-A04A-C4ADE22CE434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24A5CE-5CFF-4577-8D4A-E49EA5070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685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56832215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638D1B-3A42-421A-A04A-C4ADE22CE434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24A5CE-5CFF-4577-8D4A-E49EA5070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62336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638D1B-3A42-421A-A04A-C4ADE22CE434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24A5CE-5CFF-4577-8D4A-E49EA5070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78317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638D1B-3A42-421A-A04A-C4ADE22CE434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24A5CE-5CFF-4577-8D4A-E49EA5070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03282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638D1B-3A42-421A-A04A-C4ADE22CE434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24A5CE-5CFF-4577-8D4A-E49EA5070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67361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638D1B-3A42-421A-A04A-C4ADE22CE434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24A5CE-5CFF-4577-8D4A-E49EA5070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16094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638D1B-3A42-421A-A04A-C4ADE22CE434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24A5CE-5CFF-4577-8D4A-E49EA5070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87553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638D1B-3A42-421A-A04A-C4ADE22CE434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24A5CE-5CFF-4577-8D4A-E49EA5070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41983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cy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638D1B-3A42-421A-A04A-C4ADE22CE434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24A5CE-5CFF-4577-8D4A-E49EA5070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7493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638D1B-3A42-421A-A04A-C4ADE22CE434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24A5CE-5CFF-4577-8D4A-E49EA5070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09490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cy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638D1B-3A42-421A-A04A-C4ADE22CE434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24A5CE-5CFF-4577-8D4A-E49EA5070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90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05527811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  <p:extLst>
      <p:ext uri="{BB962C8B-B14F-4D97-AF65-F5344CB8AC3E}">
        <p14:creationId xmlns:p14="http://schemas.microsoft.com/office/powerpoint/2010/main" val="1733482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4919696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4073647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34588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&amp;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5389189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  <p:extLst>
      <p:ext uri="{BB962C8B-B14F-4D97-AF65-F5344CB8AC3E}">
        <p14:creationId xmlns:p14="http://schemas.microsoft.com/office/powerpoint/2010/main" val="765475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33054295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3331852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  <p:extLst>
      <p:ext uri="{BB962C8B-B14F-4D97-AF65-F5344CB8AC3E}">
        <p14:creationId xmlns:p14="http://schemas.microsoft.com/office/powerpoint/2010/main" val="5896704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  <p:extLst>
      <p:ext uri="{BB962C8B-B14F-4D97-AF65-F5344CB8AC3E}">
        <p14:creationId xmlns:p14="http://schemas.microsoft.com/office/powerpoint/2010/main" val="30291654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Chapter/Slide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829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Icon Chapter Slide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</p:spTree>
    <p:extLst>
      <p:ext uri="{BB962C8B-B14F-4D97-AF65-F5344CB8AC3E}">
        <p14:creationId xmlns:p14="http://schemas.microsoft.com/office/powerpoint/2010/main" val="23790768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9474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/>
              <a:t>Click the icon to start building your chart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Chart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3926384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54532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6152277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7">
            <a:extLst>
              <a:ext uri="{FF2B5EF4-FFF2-40B4-BE49-F238E27FC236}">
                <a16:creationId xmlns:a16="http://schemas.microsoft.com/office/drawing/2014/main" id="{B478D47A-79E4-17C6-9AD5-772B199C881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666367-E1EE-4B67-B6AD-8AD556A3494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3274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g object 16">
            <a:extLst>
              <a:ext uri="{FF2B5EF4-FFF2-40B4-BE49-F238E27FC236}">
                <a16:creationId xmlns:a16="http://schemas.microsoft.com/office/drawing/2014/main" id="{0EFBF81C-414E-8709-F032-E70B6E7352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75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bg object 17">
            <a:extLst>
              <a:ext uri="{FF2B5EF4-FFF2-40B4-BE49-F238E27FC236}">
                <a16:creationId xmlns:a16="http://schemas.microsoft.com/office/drawing/2014/main" id="{F9522068-2098-0762-8AB0-121794536172}"/>
              </a:ext>
            </a:extLst>
          </p:cNvPr>
          <p:cNvSpPr/>
          <p:nvPr/>
        </p:nvSpPr>
        <p:spPr>
          <a:xfrm>
            <a:off x="755367" y="706263"/>
            <a:ext cx="505239" cy="505204"/>
          </a:xfrm>
          <a:custGeom>
            <a:avLst/>
            <a:gdLst>
              <a:gd name="f0" fmla="val w"/>
              <a:gd name="f1" fmla="val h"/>
              <a:gd name="f2" fmla="val 0"/>
              <a:gd name="f3" fmla="val 833119"/>
              <a:gd name="f4" fmla="val 302158"/>
              <a:gd name="f5" fmla="val 832662"/>
              <a:gd name="f6" fmla="val 298348"/>
              <a:gd name="f7" fmla="val 818870"/>
              <a:gd name="f8" fmla="val 295554"/>
              <a:gd name="f9" fmla="val 804684"/>
              <a:gd name="f10" fmla="val 293852"/>
              <a:gd name="f11" fmla="val 790143"/>
              <a:gd name="f12" fmla="val 293268"/>
              <a:gd name="f13" fmla="val 775284"/>
              <a:gd name="f14" fmla="val 767295"/>
              <a:gd name="f15" fmla="val 293725"/>
              <a:gd name="f16" fmla="val 759434"/>
              <a:gd name="f17" fmla="val 294690"/>
              <a:gd name="f18" fmla="val 751674"/>
              <a:gd name="f19" fmla="val 246976"/>
              <a:gd name="f20" fmla="val 730224"/>
              <a:gd name="f21" fmla="val 203263"/>
              <a:gd name="f22" fmla="val 702246"/>
              <a:gd name="f23" fmla="val 164198"/>
              <a:gd name="f24" fmla="val 668388"/>
              <a:gd name="f25" fmla="val 130403"/>
              <a:gd name="f26" fmla="val 629259"/>
              <a:gd name="f27" fmla="val 102476"/>
              <a:gd name="f28" fmla="val 585508"/>
              <a:gd name="f29" fmla="val 81064"/>
              <a:gd name="f30" fmla="val 537756"/>
              <a:gd name="f31" fmla="val 73647"/>
              <a:gd name="f32" fmla="val 538632"/>
              <a:gd name="f33" fmla="val 66065"/>
              <a:gd name="f34" fmla="val 538848"/>
              <a:gd name="f35" fmla="val 58432"/>
              <a:gd name="f36" fmla="val 43281"/>
              <a:gd name="f37" fmla="val 538264"/>
              <a:gd name="f38" fmla="val 28460"/>
              <a:gd name="f39" fmla="val 536536"/>
              <a:gd name="f40" fmla="val 14008"/>
              <a:gd name="f41" fmla="val 533666"/>
              <a:gd name="f42" fmla="val 529717"/>
              <a:gd name="f43" fmla="val 16027"/>
              <a:gd name="f44" fmla="val 577469"/>
              <a:gd name="f45" fmla="val 37299"/>
              <a:gd name="f46" fmla="val 622566"/>
              <a:gd name="f47" fmla="val 63436"/>
              <a:gd name="f48" fmla="val 664629"/>
              <a:gd name="f49" fmla="val 94094"/>
              <a:gd name="f50" fmla="val 703275"/>
              <a:gd name="f51" fmla="val 128879"/>
              <a:gd name="f52" fmla="val 738162"/>
              <a:gd name="f53" fmla="val 167449"/>
              <a:gd name="f54" fmla="val 768908"/>
              <a:gd name="f55" fmla="val 209423"/>
              <a:gd name="f56" fmla="val 795159"/>
              <a:gd name="f57" fmla="val 254457"/>
              <a:gd name="f58" fmla="val 816533"/>
              <a:gd name="f59" fmla="val 303149"/>
              <a:gd name="f60" fmla="val 255384"/>
              <a:gd name="f61" fmla="val 210286"/>
              <a:gd name="f62" fmla="val 168236"/>
              <a:gd name="f63" fmla="val 129578"/>
              <a:gd name="f64" fmla="val 94081"/>
              <a:gd name="f65" fmla="val 94691"/>
              <a:gd name="f66" fmla="val 128866"/>
              <a:gd name="f67" fmla="val 63944"/>
              <a:gd name="f68" fmla="val 167436"/>
              <a:gd name="f69" fmla="val 37706"/>
              <a:gd name="f70" fmla="val 16332"/>
              <a:gd name="f71" fmla="val 254444"/>
              <a:gd name="f72" fmla="val 190"/>
              <a:gd name="f73" fmla="val 302145"/>
              <a:gd name="f74" fmla="val 13982"/>
              <a:gd name="f75" fmla="val 298335"/>
              <a:gd name="f76" fmla="val 28168"/>
              <a:gd name="f77" fmla="val 295541"/>
              <a:gd name="f78" fmla="val 42710"/>
              <a:gd name="f79" fmla="val 293827"/>
              <a:gd name="f80" fmla="val 57569"/>
              <a:gd name="f81" fmla="val 293255"/>
              <a:gd name="f82" fmla="val 65582"/>
              <a:gd name="f83" fmla="val 73431"/>
              <a:gd name="f84" fmla="val 293712"/>
              <a:gd name="f85" fmla="val 81191"/>
              <a:gd name="f86" fmla="val 294678"/>
              <a:gd name="f87" fmla="val 102654"/>
              <a:gd name="f88" fmla="val 246951"/>
              <a:gd name="f89" fmla="val 130619"/>
              <a:gd name="f90" fmla="val 203250"/>
              <a:gd name="f91" fmla="val 164477"/>
              <a:gd name="f92" fmla="val 203606"/>
              <a:gd name="f93" fmla="val 130390"/>
              <a:gd name="f94" fmla="val 247345"/>
              <a:gd name="f95" fmla="val 295109"/>
              <a:gd name="f96" fmla="val 294208"/>
              <a:gd name="f97" fmla="val 293979"/>
              <a:gd name="f98" fmla="val 66078"/>
              <a:gd name="f99" fmla="val 58407"/>
              <a:gd name="f100" fmla="val 294576"/>
              <a:gd name="f101" fmla="val 43268"/>
              <a:gd name="f102" fmla="val 296316"/>
              <a:gd name="f103" fmla="val 28448"/>
              <a:gd name="f104" fmla="val 299186"/>
              <a:gd name="f105" fmla="val 832675"/>
              <a:gd name="f106" fmla="val 530682"/>
              <a:gd name="f107" fmla="val 818896"/>
              <a:gd name="f108" fmla="val 534504"/>
              <a:gd name="f109" fmla="val 804710"/>
              <a:gd name="f110" fmla="val 537298"/>
              <a:gd name="f111" fmla="val 790155"/>
              <a:gd name="f112" fmla="val 539000"/>
              <a:gd name="f113" fmla="val 775296"/>
              <a:gd name="f114" fmla="val 539572"/>
              <a:gd name="f115" fmla="val 759421"/>
              <a:gd name="f116" fmla="val 539140"/>
              <a:gd name="f117" fmla="val 751687"/>
              <a:gd name="f118" fmla="val 538149"/>
              <a:gd name="f119" fmla="val 730211"/>
              <a:gd name="f120" fmla="val 585876"/>
              <a:gd name="f121" fmla="val 629589"/>
              <a:gd name="f122" fmla="val 668655"/>
              <a:gd name="f123" fmla="val 629272"/>
              <a:gd name="f124" fmla="val 702462"/>
              <a:gd name="f125" fmla="val 585520"/>
              <a:gd name="f126" fmla="val 730377"/>
              <a:gd name="f127" fmla="val 537781"/>
              <a:gd name="f128" fmla="val 751789"/>
              <a:gd name="f129" fmla="val 538657"/>
              <a:gd name="f130" fmla="val 759206"/>
              <a:gd name="f131" fmla="val 804405"/>
              <a:gd name="f132" fmla="val 529742"/>
              <a:gd name="f133" fmla="val 832853"/>
              <a:gd name="f134" fmla="val 577494"/>
              <a:gd name="f135" fmla="val 816825"/>
              <a:gd name="f136" fmla="val 622579"/>
              <a:gd name="f137" fmla="val 795566"/>
              <a:gd name="f138" fmla="val 664641"/>
              <a:gd name="f139" fmla="val 769416"/>
              <a:gd name="f140" fmla="val 703287"/>
              <a:gd name="f141" fmla="val 738771"/>
              <a:gd name="f142" fmla="val 738174"/>
              <a:gd name="f143" fmla="val 703973"/>
              <a:gd name="f144" fmla="val 768921"/>
              <a:gd name="f145" fmla="val 665403"/>
              <a:gd name="f146" fmla="val 623430"/>
              <a:gd name="f147" fmla="val 578396"/>
              <a:gd name="f148" fmla="val 832878"/>
              <a:gd name="f149" fmla="val 303110"/>
              <a:gd name="f150" fmla="val 816838"/>
              <a:gd name="f151" fmla="val 255358"/>
              <a:gd name="f152" fmla="val 210273"/>
              <a:gd name="f153" fmla="val 769429"/>
              <a:gd name="f154" fmla="val 168211"/>
              <a:gd name="f155" fmla="val 129565"/>
              <a:gd name="f156" fmla="val 578408"/>
              <a:gd name="f157" fmla="val 530694"/>
              <a:gd name="f158" fmla="val 534517"/>
              <a:gd name="f159" fmla="val 13970"/>
              <a:gd name="f160" fmla="val 537311"/>
              <a:gd name="f161" fmla="val 28155"/>
              <a:gd name="f162" fmla="val 539026"/>
              <a:gd name="f163" fmla="val 539597"/>
              <a:gd name="f164" fmla="val 57556"/>
              <a:gd name="f165" fmla="val 65557"/>
              <a:gd name="f166" fmla="val 73418"/>
              <a:gd name="f167" fmla="val 538187"/>
              <a:gd name="f168" fmla="val 81178"/>
              <a:gd name="f169" fmla="val 585901"/>
              <a:gd name="f170" fmla="val 102641"/>
              <a:gd name="f171" fmla="val 629602"/>
              <a:gd name="f172" fmla="val 130606"/>
              <a:gd name="f173" fmla="val 668667"/>
              <a:gd name="f174" fmla="val 164465"/>
              <a:gd name="f175" fmla="val 203581"/>
              <a:gd name="f176" fmla="val 247319"/>
              <a:gd name="f177" fmla="val 295071"/>
              <a:gd name="f178" fmla="val 294182"/>
              <a:gd name="f179" fmla="val 774446"/>
              <a:gd name="f180" fmla="val 789584"/>
              <a:gd name="f181" fmla="val 818845"/>
              <a:gd name="f182" fmla="val 299173"/>
              <a:gd name="f183" fmla="*/ f0 1 833119"/>
              <a:gd name="f184" fmla="*/ f1 1 833119"/>
              <a:gd name="f185" fmla="+- f3 0 f2"/>
              <a:gd name="f186" fmla="*/ f185 1 833119"/>
              <a:gd name="f187" fmla="*/ f2 1 f186"/>
              <a:gd name="f188" fmla="*/ f3 1 f186"/>
              <a:gd name="f189" fmla="*/ f187 f183 1"/>
              <a:gd name="f190" fmla="*/ f188 f183 1"/>
              <a:gd name="f191" fmla="*/ f188 f184 1"/>
              <a:gd name="f192" fmla="*/ f187 f18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9" t="f192" r="f190" b="f191"/>
            <a:pathLst>
              <a:path w="833119" h="833119">
                <a:moveTo>
                  <a:pt x="f4" y="f5"/>
                </a:moveTo>
                <a:lnTo>
                  <a:pt x="f6" y="f7"/>
                </a:lnTo>
                <a:lnTo>
                  <a:pt x="f8" y="f9"/>
                </a:lnTo>
                <a:lnTo>
                  <a:pt x="f10" y="f11"/>
                </a:lnTo>
                <a:lnTo>
                  <a:pt x="f12" y="f13"/>
                </a:lnTo>
                <a:lnTo>
                  <a:pt x="f12" y="f14"/>
                </a:lnTo>
                <a:lnTo>
                  <a:pt x="f15" y="f16"/>
                </a:lnTo>
                <a:lnTo>
                  <a:pt x="f17" y="f18"/>
                </a:ln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4"/>
                </a:lnTo>
                <a:lnTo>
                  <a:pt x="f36" y="f37"/>
                </a:lnTo>
                <a:lnTo>
                  <a:pt x="f38" y="f39"/>
                </a:lnTo>
                <a:lnTo>
                  <a:pt x="f40" y="f41"/>
                </a:lnTo>
                <a:lnTo>
                  <a:pt x="f2" y="f42"/>
                </a:lnTo>
                <a:lnTo>
                  <a:pt x="f43" y="f44"/>
                </a:lnTo>
                <a:lnTo>
                  <a:pt x="f45" y="f46"/>
                </a:lnTo>
                <a:lnTo>
                  <a:pt x="f47" y="f48"/>
                </a:lnTo>
                <a:lnTo>
                  <a:pt x="f49" y="f50"/>
                </a:lnTo>
                <a:lnTo>
                  <a:pt x="f51" y="f52"/>
                </a:lnTo>
                <a:lnTo>
                  <a:pt x="f53" y="f54"/>
                </a:lnTo>
                <a:lnTo>
                  <a:pt x="f55" y="f56"/>
                </a:lnTo>
                <a:lnTo>
                  <a:pt x="f57" y="f58"/>
                </a:lnTo>
                <a:lnTo>
                  <a:pt x="f4" y="f5"/>
                </a:lnTo>
                <a:close/>
              </a:path>
              <a:path w="833119" h="833119">
                <a:moveTo>
                  <a:pt x="f59" y="f2"/>
                </a:moveTo>
                <a:lnTo>
                  <a:pt x="f60" y="f43"/>
                </a:lnTo>
                <a:lnTo>
                  <a:pt x="f61" y="f45"/>
                </a:lnTo>
                <a:lnTo>
                  <a:pt x="f62" y="f47"/>
                </a:lnTo>
                <a:lnTo>
                  <a:pt x="f63" y="f64"/>
                </a:lnTo>
                <a:lnTo>
                  <a:pt x="f65" y="f66"/>
                </a:lnTo>
                <a:lnTo>
                  <a:pt x="f67" y="f68"/>
                </a:lnTo>
                <a:lnTo>
                  <a:pt x="f69" y="f55"/>
                </a:lnTo>
                <a:lnTo>
                  <a:pt x="f70" y="f71"/>
                </a:lnTo>
                <a:lnTo>
                  <a:pt x="f72" y="f73"/>
                </a:lnTo>
                <a:lnTo>
                  <a:pt x="f74" y="f75"/>
                </a:lnTo>
                <a:lnTo>
                  <a:pt x="f76" y="f77"/>
                </a:lnTo>
                <a:lnTo>
                  <a:pt x="f78" y="f79"/>
                </a:lnTo>
                <a:lnTo>
                  <a:pt x="f80" y="f81"/>
                </a:lnTo>
                <a:lnTo>
                  <a:pt x="f82" y="f81"/>
                </a:lnTo>
                <a:lnTo>
                  <a:pt x="f83" y="f84"/>
                </a:lnTo>
                <a:lnTo>
                  <a:pt x="f85" y="f86"/>
                </a:lnTo>
                <a:lnTo>
                  <a:pt x="f87" y="f88"/>
                </a:lnTo>
                <a:lnTo>
                  <a:pt x="f89" y="f90"/>
                </a:lnTo>
                <a:lnTo>
                  <a:pt x="f91" y="f23"/>
                </a:lnTo>
                <a:lnTo>
                  <a:pt x="f92" y="f93"/>
                </a:lnTo>
                <a:lnTo>
                  <a:pt x="f94" y="f27"/>
                </a:lnTo>
                <a:lnTo>
                  <a:pt x="f95" y="f29"/>
                </a:lnTo>
                <a:lnTo>
                  <a:pt x="f96" y="f31"/>
                </a:lnTo>
                <a:lnTo>
                  <a:pt x="f97" y="f98"/>
                </a:lnTo>
                <a:lnTo>
                  <a:pt x="f97" y="f99"/>
                </a:lnTo>
                <a:lnTo>
                  <a:pt x="f100" y="f101"/>
                </a:lnTo>
                <a:lnTo>
                  <a:pt x="f102" y="f103"/>
                </a:lnTo>
                <a:lnTo>
                  <a:pt x="f104" y="f40"/>
                </a:lnTo>
                <a:lnTo>
                  <a:pt x="f59" y="f2"/>
                </a:lnTo>
                <a:close/>
              </a:path>
              <a:path w="833119" h="833119">
                <a:moveTo>
                  <a:pt x="f105" y="f106"/>
                </a:moveTo>
                <a:lnTo>
                  <a:pt x="f107" y="f108"/>
                </a:lnTo>
                <a:lnTo>
                  <a:pt x="f109" y="f110"/>
                </a:lnTo>
                <a:lnTo>
                  <a:pt x="f111" y="f112"/>
                </a:lnTo>
                <a:lnTo>
                  <a:pt x="f113" y="f114"/>
                </a:lnTo>
                <a:lnTo>
                  <a:pt x="f14" y="f114"/>
                </a:lnTo>
                <a:lnTo>
                  <a:pt x="f115" y="f116"/>
                </a:lnTo>
                <a:lnTo>
                  <a:pt x="f117" y="f118"/>
                </a:lnTo>
                <a:lnTo>
                  <a:pt x="f119" y="f120"/>
                </a:lnTo>
                <a:lnTo>
                  <a:pt x="f22" y="f121"/>
                </a:lnTo>
                <a:lnTo>
                  <a:pt x="f24" y="f122"/>
                </a:lnTo>
                <a:lnTo>
                  <a:pt x="f123" y="f124"/>
                </a:lnTo>
                <a:lnTo>
                  <a:pt x="f125" y="f126"/>
                </a:lnTo>
                <a:lnTo>
                  <a:pt x="f127" y="f128"/>
                </a:lnTo>
                <a:lnTo>
                  <a:pt x="f129" y="f130"/>
                </a:lnTo>
                <a:lnTo>
                  <a:pt x="f39" y="f131"/>
                </a:lnTo>
                <a:lnTo>
                  <a:pt x="f132" y="f133"/>
                </a:lnTo>
                <a:lnTo>
                  <a:pt x="f134" y="f135"/>
                </a:lnTo>
                <a:lnTo>
                  <a:pt x="f136" y="f137"/>
                </a:lnTo>
                <a:lnTo>
                  <a:pt x="f138" y="f139"/>
                </a:lnTo>
                <a:lnTo>
                  <a:pt x="f140" y="f141"/>
                </a:lnTo>
                <a:lnTo>
                  <a:pt x="f142" y="f143"/>
                </a:lnTo>
                <a:lnTo>
                  <a:pt x="f144" y="f145"/>
                </a:lnTo>
                <a:lnTo>
                  <a:pt x="f56" y="f146"/>
                </a:lnTo>
                <a:lnTo>
                  <a:pt x="f58" y="f147"/>
                </a:lnTo>
                <a:lnTo>
                  <a:pt x="f105" y="f106"/>
                </a:lnTo>
                <a:close/>
              </a:path>
              <a:path w="833119" h="833119">
                <a:moveTo>
                  <a:pt x="f148" y="f149"/>
                </a:moveTo>
                <a:lnTo>
                  <a:pt x="f150" y="f151"/>
                </a:lnTo>
                <a:lnTo>
                  <a:pt x="f137" y="f152"/>
                </a:lnTo>
                <a:lnTo>
                  <a:pt x="f153" y="f154"/>
                </a:lnTo>
                <a:lnTo>
                  <a:pt x="f141" y="f155"/>
                </a:lnTo>
                <a:lnTo>
                  <a:pt x="f143" y="f65"/>
                </a:lnTo>
                <a:lnTo>
                  <a:pt x="f145" y="f67"/>
                </a:lnTo>
                <a:lnTo>
                  <a:pt x="f146" y="f69"/>
                </a:lnTo>
                <a:lnTo>
                  <a:pt x="f156" y="f70"/>
                </a:lnTo>
                <a:lnTo>
                  <a:pt x="f157" y="f72"/>
                </a:lnTo>
                <a:lnTo>
                  <a:pt x="f158" y="f159"/>
                </a:lnTo>
                <a:lnTo>
                  <a:pt x="f160" y="f161"/>
                </a:lnTo>
                <a:lnTo>
                  <a:pt x="f162" y="f78"/>
                </a:lnTo>
                <a:lnTo>
                  <a:pt x="f163" y="f164"/>
                </a:lnTo>
                <a:lnTo>
                  <a:pt x="f163" y="f165"/>
                </a:lnTo>
                <a:lnTo>
                  <a:pt x="f116" y="f166"/>
                </a:lnTo>
                <a:lnTo>
                  <a:pt x="f167" y="f168"/>
                </a:lnTo>
                <a:lnTo>
                  <a:pt x="f169" y="f170"/>
                </a:lnTo>
                <a:lnTo>
                  <a:pt x="f171" y="f172"/>
                </a:lnTo>
                <a:lnTo>
                  <a:pt x="f173" y="f174"/>
                </a:lnTo>
                <a:lnTo>
                  <a:pt x="f124" y="f175"/>
                </a:lnTo>
                <a:lnTo>
                  <a:pt x="f126" y="f176"/>
                </a:lnTo>
                <a:lnTo>
                  <a:pt x="f128" y="f177"/>
                </a:lnTo>
                <a:lnTo>
                  <a:pt x="f130" y="f178"/>
                </a:lnTo>
                <a:lnTo>
                  <a:pt x="f179" y="f97"/>
                </a:lnTo>
                <a:lnTo>
                  <a:pt x="f180" y="f100"/>
                </a:lnTo>
                <a:lnTo>
                  <a:pt x="f131" y="f102"/>
                </a:lnTo>
                <a:lnTo>
                  <a:pt x="f181" y="f182"/>
                </a:lnTo>
                <a:lnTo>
                  <a:pt x="f148" y="f149"/>
                </a:ln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554492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92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4" name="bg object 18">
            <a:extLst>
              <a:ext uri="{FF2B5EF4-FFF2-40B4-BE49-F238E27FC236}">
                <a16:creationId xmlns:a16="http://schemas.microsoft.com/office/drawing/2014/main" id="{0DE8F2C4-6A6A-7279-89C1-4B355422C8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147" y="706113"/>
            <a:ext cx="433771" cy="53677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bg object 19">
            <a:extLst>
              <a:ext uri="{FF2B5EF4-FFF2-40B4-BE49-F238E27FC236}">
                <a16:creationId xmlns:a16="http://schemas.microsoft.com/office/drawing/2014/main" id="{B9243595-BACC-7503-4991-7AE6BAA21E41}"/>
              </a:ext>
            </a:extLst>
          </p:cNvPr>
          <p:cNvSpPr/>
          <p:nvPr/>
        </p:nvSpPr>
        <p:spPr>
          <a:xfrm>
            <a:off x="684059" y="634966"/>
            <a:ext cx="1332418" cy="647681"/>
          </a:xfrm>
          <a:custGeom>
            <a:avLst/>
            <a:gdLst>
              <a:gd name="f0" fmla="val w"/>
              <a:gd name="f1" fmla="val h"/>
              <a:gd name="f2" fmla="val 0"/>
              <a:gd name="f3" fmla="val 2197100"/>
              <a:gd name="f4" fmla="val 1068070"/>
              <a:gd name="f5" fmla="val 388213"/>
              <a:gd name="f6" fmla="val 419315"/>
              <a:gd name="f7" fmla="val 355752"/>
              <a:gd name="f8" fmla="val 438188"/>
              <a:gd name="f9" fmla="val 335140"/>
              <a:gd name="f10" fmla="val 452475"/>
              <a:gd name="f11" fmla="val 317538"/>
              <a:gd name="f12" fmla="val 469328"/>
              <a:gd name="f13" fmla="val 294132"/>
              <a:gd name="f14" fmla="val 495947"/>
              <a:gd name="f15" fmla="val 263321"/>
              <a:gd name="f16" fmla="val 526796"/>
              <a:gd name="f17" fmla="val 226364"/>
              <a:gd name="f18" fmla="val 552526"/>
              <a:gd name="f19" fmla="val 185635"/>
              <a:gd name="f20" fmla="val 566661"/>
              <a:gd name="f21" fmla="val 143484"/>
              <a:gd name="f22" fmla="val 562673"/>
              <a:gd name="f23" fmla="val 102273"/>
              <a:gd name="f24" fmla="val 534085"/>
              <a:gd name="f25" fmla="val 136931"/>
              <a:gd name="f26" fmla="val 508139"/>
              <a:gd name="f27" fmla="val 172516"/>
              <a:gd name="f28" fmla="val 500468"/>
              <a:gd name="f29" fmla="val 207619"/>
              <a:gd name="f30" fmla="val 507136"/>
              <a:gd name="f31" fmla="val 240830"/>
              <a:gd name="f32" fmla="val 524243"/>
              <a:gd name="f33" fmla="val 247230"/>
              <a:gd name="f34" fmla="val 521843"/>
              <a:gd name="f35" fmla="val 253796"/>
              <a:gd name="f36" fmla="val 517105"/>
              <a:gd name="f37" fmla="val 264464"/>
              <a:gd name="f38" fmla="val 506463"/>
              <a:gd name="f39" fmla="val 287883"/>
              <a:gd name="f40" fmla="val 481380"/>
              <a:gd name="f41" fmla="val 292277"/>
              <a:gd name="f42" fmla="val 477443"/>
              <a:gd name="f43" fmla="val 295770"/>
              <a:gd name="f44" fmla="val 472897"/>
              <a:gd name="f45" fmla="val 257644"/>
              <a:gd name="f46" fmla="val 448729"/>
              <a:gd name="f47" fmla="val 219862"/>
              <a:gd name="f48" fmla="val 433298"/>
              <a:gd name="f49" fmla="val 182435"/>
              <a:gd name="f50" fmla="val 426783"/>
              <a:gd name="f51" fmla="val 145351"/>
              <a:gd name="f52" fmla="val 429361"/>
              <a:gd name="f53" fmla="val 108572"/>
              <a:gd name="f54" fmla="val 441198"/>
              <a:gd name="f55" fmla="val 72097"/>
              <a:gd name="f56" fmla="val 462483"/>
              <a:gd name="f57" fmla="val 35915"/>
              <a:gd name="f58" fmla="val 493382"/>
              <a:gd name="f59" fmla="val 38481"/>
              <a:gd name="f60" fmla="val 577240"/>
              <a:gd name="f61" fmla="val 77152"/>
              <a:gd name="f62" fmla="val 609130"/>
              <a:gd name="f63" fmla="val 115912"/>
              <a:gd name="f64" fmla="val 630174"/>
              <a:gd name="f65" fmla="val 154686"/>
              <a:gd name="f66" fmla="val 640778"/>
              <a:gd name="f67" fmla="val 193408"/>
              <a:gd name="f68" fmla="val 641375"/>
              <a:gd name="f69" fmla="val 231965"/>
              <a:gd name="f70" fmla="val 632383"/>
              <a:gd name="f71" fmla="val 270294"/>
              <a:gd name="f72" fmla="val 614210"/>
              <a:gd name="f73" fmla="val 308305"/>
              <a:gd name="f74" fmla="val 587298"/>
              <a:gd name="f75" fmla="val 340321"/>
              <a:gd name="f76" fmla="val 556082"/>
              <a:gd name="f77" fmla="val 361581"/>
              <a:gd name="f78" fmla="val 361505"/>
              <a:gd name="f79" fmla="val 506666"/>
              <a:gd name="f80" fmla="val 364261"/>
              <a:gd name="f81" fmla="val 485584"/>
              <a:gd name="f82" fmla="val 372325"/>
              <a:gd name="f83" fmla="val 460044"/>
              <a:gd name="f84" fmla="val 521716"/>
              <a:gd name="f85" fmla="val 370547"/>
              <a:gd name="f86" fmla="val 469442"/>
              <a:gd name="f87" fmla="val 318236"/>
              <a:gd name="f88" fmla="val 462508"/>
              <a:gd name="f89" fmla="val 325094"/>
              <a:gd name="f90" fmla="val 445770"/>
              <a:gd name="f91" fmla="val 344068"/>
              <a:gd name="f92" fmla="val 407225"/>
              <a:gd name="f93" fmla="val 408736"/>
              <a:gd name="f94" fmla="val 393941"/>
              <a:gd name="f95" fmla="val 445998"/>
              <a:gd name="f96" fmla="val 383806"/>
              <a:gd name="f97" fmla="val 485749"/>
              <a:gd name="f98" fmla="val 377101"/>
              <a:gd name="f99" fmla="val 533539"/>
              <a:gd name="f100" fmla="val 384238"/>
              <a:gd name="f101" fmla="val 539242"/>
              <a:gd name="f102" fmla="val 402132"/>
              <a:gd name="f103" fmla="val 552323"/>
              <a:gd name="f104" fmla="val 425488"/>
              <a:gd name="f105" fmla="val 566699"/>
              <a:gd name="f106" fmla="val 448983"/>
              <a:gd name="f107" fmla="val 576287"/>
              <a:gd name="f108" fmla="val 449529"/>
              <a:gd name="f109" fmla="val 567143"/>
              <a:gd name="f110" fmla="val 452005"/>
              <a:gd name="f111" fmla="val 542925"/>
              <a:gd name="f112" fmla="val 467956"/>
              <a:gd name="f113" fmla="val 468541"/>
              <a:gd name="f114" fmla="val 489127"/>
              <a:gd name="f115" fmla="val 410298"/>
              <a:gd name="f116" fmla="val 501472"/>
              <a:gd name="f117" fmla="val 392709"/>
              <a:gd name="f118" fmla="val 619023"/>
              <a:gd name="f119" fmla="val 508444"/>
              <a:gd name="f120" fmla="val 610285"/>
              <a:gd name="f121" fmla="val 600049"/>
              <a:gd name="f122" fmla="val 410311"/>
              <a:gd name="f123" fmla="val 578866"/>
              <a:gd name="f124" fmla="val 370560"/>
              <a:gd name="f125" fmla="val 546303"/>
              <a:gd name="f126" fmla="val 598563"/>
              <a:gd name="f127" fmla="val 372757"/>
              <a:gd name="f128" fmla="val 642683"/>
              <a:gd name="f129" fmla="val 408762"/>
              <a:gd name="f130" fmla="val 660768"/>
              <a:gd name="f131" fmla="val 446011"/>
              <a:gd name="f132" fmla="val 674052"/>
              <a:gd name="f133" fmla="val 485762"/>
              <a:gd name="f134" fmla="val 684187"/>
              <a:gd name="f135" fmla="val 533552"/>
              <a:gd name="f136" fmla="val 690918"/>
              <a:gd name="f137" fmla="val 539254"/>
              <a:gd name="f138" fmla="val 683768"/>
              <a:gd name="f139" fmla="val 552335"/>
              <a:gd name="f140" fmla="val 665861"/>
              <a:gd name="f141" fmla="val 566712"/>
              <a:gd name="f142" fmla="val 642518"/>
              <a:gd name="f143" fmla="val 874598"/>
              <a:gd name="f144" fmla="val 836041"/>
              <a:gd name="f145" fmla="val 614222"/>
              <a:gd name="f146" fmla="val 797712"/>
              <a:gd name="f147" fmla="val 587311"/>
              <a:gd name="f148" fmla="val 759714"/>
              <a:gd name="f149" fmla="val 556094"/>
              <a:gd name="f150" fmla="val 727684"/>
              <a:gd name="f151" fmla="val 706424"/>
              <a:gd name="f152" fmla="val 506679"/>
              <a:gd name="f153" fmla="val 706501"/>
              <a:gd name="f154" fmla="val 703745"/>
              <a:gd name="f155" fmla="val 460057"/>
              <a:gd name="f156" fmla="val 695680"/>
              <a:gd name="f157" fmla="val 679805"/>
              <a:gd name="f158" fmla="val 438200"/>
              <a:gd name="f159" fmla="val 712254"/>
              <a:gd name="f160" fmla="val 732866"/>
              <a:gd name="f161" fmla="val 750468"/>
              <a:gd name="f162" fmla="val 773874"/>
              <a:gd name="f163" fmla="val 526808"/>
              <a:gd name="f164" fmla="val 804697"/>
              <a:gd name="f165" fmla="val 552551"/>
              <a:gd name="f166" fmla="val 841641"/>
              <a:gd name="f167" fmla="val 566674"/>
              <a:gd name="f168" fmla="val 882383"/>
              <a:gd name="f169" fmla="val 562686"/>
              <a:gd name="f170" fmla="val 924534"/>
              <a:gd name="f171" fmla="val 965746"/>
              <a:gd name="f172" fmla="val 508152"/>
              <a:gd name="f173" fmla="val 931087"/>
              <a:gd name="f174" fmla="val 895502"/>
              <a:gd name="f175" fmla="val 507149"/>
              <a:gd name="f176" fmla="val 860399"/>
              <a:gd name="f177" fmla="val 524256"/>
              <a:gd name="f178" fmla="val 827189"/>
              <a:gd name="f179" fmla="val 521868"/>
              <a:gd name="f180" fmla="val 820775"/>
              <a:gd name="f181" fmla="val 517118"/>
              <a:gd name="f182" fmla="val 814222"/>
              <a:gd name="f183" fmla="val 506488"/>
              <a:gd name="f184" fmla="val 803541"/>
              <a:gd name="f185" fmla="val 481406"/>
              <a:gd name="f186" fmla="val 780135"/>
              <a:gd name="f187" fmla="val 477456"/>
              <a:gd name="f188" fmla="val 775728"/>
              <a:gd name="f189" fmla="val 772236"/>
              <a:gd name="f190" fmla="val 810361"/>
              <a:gd name="f191" fmla="val 433311"/>
              <a:gd name="f192" fmla="val 848131"/>
              <a:gd name="f193" fmla="val 426796"/>
              <a:gd name="f194" fmla="val 885558"/>
              <a:gd name="f195" fmla="val 922655"/>
              <a:gd name="f196" fmla="val 441210"/>
              <a:gd name="f197" fmla="val 959434"/>
              <a:gd name="f198" fmla="val 995921"/>
              <a:gd name="f199" fmla="val 1032103"/>
              <a:gd name="f200" fmla="val 1068019"/>
              <a:gd name="f201" fmla="val 1029525"/>
              <a:gd name="f202" fmla="val 990866"/>
              <a:gd name="f203" fmla="val 952093"/>
              <a:gd name="f204" fmla="val 913320"/>
              <a:gd name="f205" fmla="val 648690"/>
              <a:gd name="f206" fmla="val 388188"/>
              <a:gd name="f207" fmla="val 629818"/>
              <a:gd name="f208" fmla="val 355739"/>
              <a:gd name="f209" fmla="val 615543"/>
              <a:gd name="f210" fmla="val 335127"/>
              <a:gd name="f211" fmla="val 598690"/>
              <a:gd name="f212" fmla="val 317512"/>
              <a:gd name="f213" fmla="val 572071"/>
              <a:gd name="f214" fmla="val 294106"/>
              <a:gd name="f215" fmla="val 541210"/>
              <a:gd name="f216" fmla="val 263296"/>
              <a:gd name="f217" fmla="val 515467"/>
              <a:gd name="f218" fmla="val 226352"/>
              <a:gd name="f219" fmla="val 501345"/>
              <a:gd name="f220" fmla="val 185623"/>
              <a:gd name="f221" fmla="val 505333"/>
              <a:gd name="f222" fmla="val 143471"/>
              <a:gd name="f223" fmla="val 533946"/>
              <a:gd name="f224" fmla="val 102260"/>
              <a:gd name="f225" fmla="val 559866"/>
              <a:gd name="f226" fmla="val 136918"/>
              <a:gd name="f227" fmla="val 567537"/>
              <a:gd name="f228" fmla="val 172504"/>
              <a:gd name="f229" fmla="val 560870"/>
              <a:gd name="f230" fmla="val 207606"/>
              <a:gd name="f231" fmla="val 543763"/>
              <a:gd name="f232" fmla="val 240792"/>
              <a:gd name="f233" fmla="val 546163"/>
              <a:gd name="f234" fmla="val 247218"/>
              <a:gd name="f235" fmla="val 550900"/>
              <a:gd name="f236" fmla="val 253784"/>
              <a:gd name="f237" fmla="val 561530"/>
              <a:gd name="f238" fmla="val 586625"/>
              <a:gd name="f239" fmla="val 590550"/>
              <a:gd name="f240" fmla="val 292252"/>
              <a:gd name="f241" fmla="val 595109"/>
              <a:gd name="f242" fmla="val 619277"/>
              <a:gd name="f243" fmla="val 257632"/>
              <a:gd name="f244" fmla="val 634707"/>
              <a:gd name="f245" fmla="val 641223"/>
              <a:gd name="f246" fmla="val 638657"/>
              <a:gd name="f247" fmla="val 145338"/>
              <a:gd name="f248" fmla="val 626821"/>
              <a:gd name="f249" fmla="val 108559"/>
              <a:gd name="f250" fmla="val 605536"/>
              <a:gd name="f251" fmla="val 72085"/>
              <a:gd name="f252" fmla="val 574636"/>
              <a:gd name="f253" fmla="val 35902"/>
              <a:gd name="f254" fmla="val 490778"/>
              <a:gd name="f255" fmla="val 458876"/>
              <a:gd name="f256" fmla="val 77139"/>
              <a:gd name="f257" fmla="val 437845"/>
              <a:gd name="f258" fmla="val 427228"/>
              <a:gd name="f259" fmla="val 426631"/>
              <a:gd name="f260" fmla="val 435622"/>
              <a:gd name="f261" fmla="val 453783"/>
              <a:gd name="f262" fmla="val 480695"/>
              <a:gd name="f263" fmla="val 511924"/>
              <a:gd name="f264" fmla="val 361569"/>
              <a:gd name="f265" fmla="val 561340"/>
              <a:gd name="f266" fmla="val 582422"/>
              <a:gd name="f267" fmla="val 364248"/>
              <a:gd name="f268" fmla="val 607961"/>
              <a:gd name="f269" fmla="val 372313"/>
              <a:gd name="f270" fmla="val 534454"/>
              <a:gd name="f271" fmla="val 528739"/>
              <a:gd name="f272" fmla="val 665873"/>
              <a:gd name="f273" fmla="val 515658"/>
              <a:gd name="f274" fmla="val 642531"/>
              <a:gd name="f275" fmla="val 501294"/>
              <a:gd name="f276" fmla="val 619036"/>
              <a:gd name="f277" fmla="val 491705"/>
              <a:gd name="f278" fmla="val 618490"/>
              <a:gd name="f279" fmla="val 500849"/>
              <a:gd name="f280" fmla="val 616013"/>
              <a:gd name="f281" fmla="val 525068"/>
              <a:gd name="f282" fmla="val 600075"/>
              <a:gd name="f283" fmla="val 599465"/>
              <a:gd name="f284" fmla="val 578878"/>
              <a:gd name="f285" fmla="val 657682"/>
              <a:gd name="f286" fmla="val 697445"/>
              <a:gd name="f287" fmla="val 749769"/>
              <a:gd name="f288" fmla="val 642708"/>
              <a:gd name="f289" fmla="val 695248"/>
              <a:gd name="f290" fmla="val 660793"/>
              <a:gd name="f291" fmla="val 659257"/>
              <a:gd name="f292" fmla="val 674065"/>
              <a:gd name="f293" fmla="val 621995"/>
              <a:gd name="f294" fmla="val 684199"/>
              <a:gd name="f295" fmla="val 582244"/>
              <a:gd name="f296" fmla="val 469430"/>
              <a:gd name="f297" fmla="val 695261"/>
              <a:gd name="f298" fmla="val 425310"/>
              <a:gd name="f299" fmla="val 659282"/>
              <a:gd name="f300" fmla="val 622020"/>
              <a:gd name="f301" fmla="val 582256"/>
              <a:gd name="f302" fmla="val 534479"/>
              <a:gd name="f303" fmla="val 377088"/>
              <a:gd name="f304" fmla="val 528764"/>
              <a:gd name="f305" fmla="val 515670"/>
              <a:gd name="f306" fmla="val 501307"/>
              <a:gd name="f307" fmla="val 491718"/>
              <a:gd name="f308" fmla="val 500862"/>
              <a:gd name="f309" fmla="val 449516"/>
              <a:gd name="f310" fmla="val 525081"/>
              <a:gd name="f311" fmla="val 599478"/>
              <a:gd name="f312" fmla="val 467944"/>
              <a:gd name="f313" fmla="val 657694"/>
              <a:gd name="f314" fmla="val 489140"/>
              <a:gd name="f315" fmla="val 1068006"/>
              <a:gd name="f316" fmla="val 533933"/>
              <a:gd name="f317" fmla="val 490766"/>
              <a:gd name="f318" fmla="val 437832"/>
              <a:gd name="f319" fmla="val 874610"/>
              <a:gd name="f320" fmla="val 759701"/>
              <a:gd name="f321" fmla="val 480707"/>
              <a:gd name="f322" fmla="val 727697"/>
              <a:gd name="f323" fmla="val 706437"/>
              <a:gd name="f324" fmla="val 561314"/>
              <a:gd name="f325" fmla="val 703757"/>
              <a:gd name="f326" fmla="val 582409"/>
              <a:gd name="f327" fmla="val 695693"/>
              <a:gd name="f328" fmla="val 607949"/>
              <a:gd name="f329" fmla="val 648703"/>
              <a:gd name="f330" fmla="val 712266"/>
              <a:gd name="f331" fmla="val 732878"/>
              <a:gd name="f332" fmla="val 615530"/>
              <a:gd name="f333" fmla="val 750481"/>
              <a:gd name="f334" fmla="val 598665"/>
              <a:gd name="f335" fmla="val 773887"/>
              <a:gd name="f336" fmla="val 572046"/>
              <a:gd name="f337" fmla="val 541197"/>
              <a:gd name="f338" fmla="val 501332"/>
              <a:gd name="f339" fmla="val 505320"/>
              <a:gd name="f340" fmla="val 560857"/>
              <a:gd name="f341" fmla="val 827214"/>
              <a:gd name="f342" fmla="val 543750"/>
              <a:gd name="f343" fmla="val 820788"/>
              <a:gd name="f344" fmla="val 546138"/>
              <a:gd name="f345" fmla="val 550887"/>
              <a:gd name="f346" fmla="val 780122"/>
              <a:gd name="f347" fmla="val 586600"/>
              <a:gd name="f348" fmla="val 775741"/>
              <a:gd name="f349" fmla="val 772223"/>
              <a:gd name="f350" fmla="val 619264"/>
              <a:gd name="f351" fmla="val 848144"/>
              <a:gd name="f352" fmla="val 634695"/>
              <a:gd name="f353" fmla="val 885571"/>
              <a:gd name="f354" fmla="val 641210"/>
              <a:gd name="f355" fmla="val 922667"/>
              <a:gd name="f356" fmla="val 638632"/>
              <a:gd name="f357" fmla="val 626795"/>
              <a:gd name="f358" fmla="val 995908"/>
              <a:gd name="f359" fmla="val 605523"/>
              <a:gd name="f360" fmla="val 574624"/>
              <a:gd name="f361" fmla="val 2055495"/>
              <a:gd name="f362" fmla="val 117335"/>
              <a:gd name="f363" fmla="val 2037956"/>
              <a:gd name="f364" fmla="val 1002334"/>
              <a:gd name="f365" fmla="val 2196884"/>
              <a:gd name="f366" fmla="val 130492"/>
              <a:gd name="f367" fmla="val 2178164"/>
              <a:gd name="f368" fmla="val 261162"/>
              <a:gd name="f369" fmla="*/ f0 1 2197100"/>
              <a:gd name="f370" fmla="*/ f1 1 1068070"/>
              <a:gd name="f371" fmla="+- f4 0 f2"/>
              <a:gd name="f372" fmla="+- f3 0 f2"/>
              <a:gd name="f373" fmla="*/ f372 1 2197100"/>
              <a:gd name="f374" fmla="*/ f371 1 1068070"/>
              <a:gd name="f375" fmla="*/ f2 1 f373"/>
              <a:gd name="f376" fmla="*/ f3 1 f373"/>
              <a:gd name="f377" fmla="*/ f2 1 f374"/>
              <a:gd name="f378" fmla="*/ f4 1 f374"/>
              <a:gd name="f379" fmla="*/ f375 f369 1"/>
              <a:gd name="f380" fmla="*/ f376 f369 1"/>
              <a:gd name="f381" fmla="*/ f378 f370 1"/>
              <a:gd name="f382" fmla="*/ f377 f37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79" t="f382" r="f380" b="f381"/>
            <a:pathLst>
              <a:path w="2197100" h="1068070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11" y="f12"/>
                </a:lnTo>
                <a:lnTo>
                  <a:pt x="f13" y="f14"/>
                </a:lnTo>
                <a:lnTo>
                  <a:pt x="f15" y="f16"/>
                </a:lnTo>
                <a:lnTo>
                  <a:pt x="f17" y="f18"/>
                </a:ln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lnTo>
                  <a:pt x="f37" y="f38"/>
                </a:lnTo>
                <a:lnTo>
                  <a:pt x="f39" y="f40"/>
                </a:lnTo>
                <a:lnTo>
                  <a:pt x="f41" y="f42"/>
                </a:lnTo>
                <a:lnTo>
                  <a:pt x="f43" y="f44"/>
                </a:lnTo>
                <a:lnTo>
                  <a:pt x="f45" y="f46"/>
                </a:lnTo>
                <a:lnTo>
                  <a:pt x="f47" y="f48"/>
                </a:lnTo>
                <a:lnTo>
                  <a:pt x="f49" y="f50"/>
                </a:lnTo>
                <a:lnTo>
                  <a:pt x="f51" y="f52"/>
                </a:lnTo>
                <a:lnTo>
                  <a:pt x="f53" y="f54"/>
                </a:lnTo>
                <a:lnTo>
                  <a:pt x="f55" y="f56"/>
                </a:lnTo>
                <a:lnTo>
                  <a:pt x="f57" y="f58"/>
                </a:lnTo>
                <a:lnTo>
                  <a:pt x="f2" y="f24"/>
                </a:lnTo>
                <a:lnTo>
                  <a:pt x="f59" y="f60"/>
                </a:lnTo>
                <a:lnTo>
                  <a:pt x="f61" y="f62"/>
                </a:lnTo>
                <a:lnTo>
                  <a:pt x="f63" y="f64"/>
                </a:lnTo>
                <a:lnTo>
                  <a:pt x="f65" y="f66"/>
                </a:lnTo>
                <a:lnTo>
                  <a:pt x="f67" y="f68"/>
                </a:lnTo>
                <a:lnTo>
                  <a:pt x="f69" y="f70"/>
                </a:lnTo>
                <a:lnTo>
                  <a:pt x="f71" y="f72"/>
                </a:lnTo>
                <a:lnTo>
                  <a:pt x="f73" y="f74"/>
                </a:lnTo>
                <a:lnTo>
                  <a:pt x="f75" y="f76"/>
                </a:lnTo>
                <a:lnTo>
                  <a:pt x="f77" y="f24"/>
                </a:lnTo>
                <a:lnTo>
                  <a:pt x="f78" y="f79"/>
                </a:lnTo>
                <a:lnTo>
                  <a:pt x="f80" y="f81"/>
                </a:lnTo>
                <a:lnTo>
                  <a:pt x="f82" y="f83"/>
                </a:lnTo>
                <a:lnTo>
                  <a:pt x="f5" y="f6"/>
                </a:lnTo>
                <a:close/>
              </a:path>
              <a:path w="2197100" h="1068070">
                <a:moveTo>
                  <a:pt x="f84" y="f85"/>
                </a:moveTo>
                <a:lnTo>
                  <a:pt x="f86" y="f87"/>
                </a:lnTo>
                <a:lnTo>
                  <a:pt x="f88" y="f89"/>
                </a:lnTo>
                <a:lnTo>
                  <a:pt x="f90" y="f91"/>
                </a:lnTo>
                <a:lnTo>
                  <a:pt x="f92" y="f93"/>
                </a:lnTo>
                <a:lnTo>
                  <a:pt x="f94" y="f95"/>
                </a:lnTo>
                <a:lnTo>
                  <a:pt x="f96" y="f97"/>
                </a:lnTo>
                <a:lnTo>
                  <a:pt x="f98" y="f99"/>
                </a:lnTo>
                <a:lnTo>
                  <a:pt x="f100" y="f101"/>
                </a:lnTo>
                <a:lnTo>
                  <a:pt x="f102" y="f103"/>
                </a:lnTo>
                <a:lnTo>
                  <a:pt x="f104" y="f105"/>
                </a:lnTo>
                <a:lnTo>
                  <a:pt x="f106" y="f107"/>
                </a:lnTo>
                <a:lnTo>
                  <a:pt x="f108" y="f109"/>
                </a:lnTo>
                <a:lnTo>
                  <a:pt x="f110" y="f111"/>
                </a:lnTo>
                <a:lnTo>
                  <a:pt x="f112" y="f113"/>
                </a:lnTo>
                <a:lnTo>
                  <a:pt x="f114" y="f115"/>
                </a:lnTo>
                <a:lnTo>
                  <a:pt x="f116" y="f117"/>
                </a:lnTo>
                <a:lnTo>
                  <a:pt x="f84" y="f85"/>
                </a:lnTo>
                <a:close/>
              </a:path>
              <a:path w="2197100" h="1068070">
                <a:moveTo>
                  <a:pt x="f107" y="f118"/>
                </a:moveTo>
                <a:lnTo>
                  <a:pt x="f119" y="f120"/>
                </a:lnTo>
                <a:lnTo>
                  <a:pt x="f113" y="f121"/>
                </a:lnTo>
                <a:lnTo>
                  <a:pt x="f122" y="f123"/>
                </a:lnTo>
                <a:lnTo>
                  <a:pt x="f124" y="f125"/>
                </a:lnTo>
                <a:lnTo>
                  <a:pt x="f87" y="f126"/>
                </a:lnTo>
                <a:lnTo>
                  <a:pt x="f127" y="f128"/>
                </a:lnTo>
                <a:lnTo>
                  <a:pt x="f129" y="f130"/>
                </a:lnTo>
                <a:lnTo>
                  <a:pt x="f131" y="f132"/>
                </a:lnTo>
                <a:lnTo>
                  <a:pt x="f133" y="f134"/>
                </a:lnTo>
                <a:lnTo>
                  <a:pt x="f135" y="f136"/>
                </a:lnTo>
                <a:lnTo>
                  <a:pt x="f137" y="f138"/>
                </a:lnTo>
                <a:lnTo>
                  <a:pt x="f139" y="f140"/>
                </a:lnTo>
                <a:lnTo>
                  <a:pt x="f141" y="f142"/>
                </a:lnTo>
                <a:lnTo>
                  <a:pt x="f107" y="f118"/>
                </a:lnTo>
                <a:close/>
              </a:path>
              <a:path w="2197100" h="1068070">
                <a:moveTo>
                  <a:pt x="f68" y="f143"/>
                </a:moveTo>
                <a:lnTo>
                  <a:pt x="f70" y="f144"/>
                </a:lnTo>
                <a:lnTo>
                  <a:pt x="f145" y="f146"/>
                </a:lnTo>
                <a:lnTo>
                  <a:pt x="f147" y="f148"/>
                </a:lnTo>
                <a:lnTo>
                  <a:pt x="f149" y="f150"/>
                </a:lnTo>
                <a:lnTo>
                  <a:pt x="f24" y="f151"/>
                </a:lnTo>
                <a:lnTo>
                  <a:pt x="f152" y="f153"/>
                </a:lnTo>
                <a:lnTo>
                  <a:pt x="f81" y="f154"/>
                </a:lnTo>
                <a:lnTo>
                  <a:pt x="f155" y="f156"/>
                </a:lnTo>
                <a:lnTo>
                  <a:pt x="f6" y="f157"/>
                </a:lnTo>
                <a:lnTo>
                  <a:pt x="f158" y="f159"/>
                </a:lnTo>
                <a:lnTo>
                  <a:pt x="f10" y="f160"/>
                </a:lnTo>
                <a:lnTo>
                  <a:pt x="f12" y="f161"/>
                </a:lnTo>
                <a:lnTo>
                  <a:pt x="f14" y="f162"/>
                </a:lnTo>
                <a:lnTo>
                  <a:pt x="f163" y="f164"/>
                </a:lnTo>
                <a:lnTo>
                  <a:pt x="f165" y="f166"/>
                </a:lnTo>
                <a:lnTo>
                  <a:pt x="f167" y="f168"/>
                </a:lnTo>
                <a:lnTo>
                  <a:pt x="f169" y="f170"/>
                </a:lnTo>
                <a:lnTo>
                  <a:pt x="f24" y="f171"/>
                </a:lnTo>
                <a:lnTo>
                  <a:pt x="f172" y="f173"/>
                </a:lnTo>
                <a:lnTo>
                  <a:pt x="f28" y="f174"/>
                </a:lnTo>
                <a:lnTo>
                  <a:pt x="f175" y="f176"/>
                </a:lnTo>
                <a:lnTo>
                  <a:pt x="f177" y="f178"/>
                </a:lnTo>
                <a:lnTo>
                  <a:pt x="f179" y="f180"/>
                </a:lnTo>
                <a:lnTo>
                  <a:pt x="f181" y="f182"/>
                </a:lnTo>
                <a:lnTo>
                  <a:pt x="f183" y="f184"/>
                </a:lnTo>
                <a:lnTo>
                  <a:pt x="f185" y="f186"/>
                </a:lnTo>
                <a:lnTo>
                  <a:pt x="f187" y="f188"/>
                </a:lnTo>
                <a:lnTo>
                  <a:pt x="f44" y="f189"/>
                </a:lnTo>
                <a:lnTo>
                  <a:pt x="f46" y="f190"/>
                </a:lnTo>
                <a:lnTo>
                  <a:pt x="f191" y="f192"/>
                </a:lnTo>
                <a:lnTo>
                  <a:pt x="f193" y="f194"/>
                </a:lnTo>
                <a:lnTo>
                  <a:pt x="f52" y="f195"/>
                </a:lnTo>
                <a:lnTo>
                  <a:pt x="f196" y="f197"/>
                </a:lnTo>
                <a:lnTo>
                  <a:pt x="f56" y="f198"/>
                </a:lnTo>
                <a:lnTo>
                  <a:pt x="f58" y="f199"/>
                </a:lnTo>
                <a:lnTo>
                  <a:pt x="f24" y="f200"/>
                </a:lnTo>
                <a:lnTo>
                  <a:pt x="f60" y="f201"/>
                </a:lnTo>
                <a:lnTo>
                  <a:pt x="f62" y="f202"/>
                </a:lnTo>
                <a:lnTo>
                  <a:pt x="f64" y="f203"/>
                </a:lnTo>
                <a:lnTo>
                  <a:pt x="f66" y="f204"/>
                </a:lnTo>
                <a:lnTo>
                  <a:pt x="f68" y="f143"/>
                </a:lnTo>
                <a:close/>
              </a:path>
              <a:path w="2197100" h="1068070">
                <a:moveTo>
                  <a:pt x="f205" y="f206"/>
                </a:moveTo>
                <a:lnTo>
                  <a:pt x="f207" y="f208"/>
                </a:lnTo>
                <a:lnTo>
                  <a:pt x="f209" y="f210"/>
                </a:lnTo>
                <a:lnTo>
                  <a:pt x="f211" y="f212"/>
                </a:lnTo>
                <a:lnTo>
                  <a:pt x="f213" y="f214"/>
                </a:lnTo>
                <a:lnTo>
                  <a:pt x="f215" y="f216"/>
                </a:lnTo>
                <a:lnTo>
                  <a:pt x="f217" y="f218"/>
                </a:lnTo>
                <a:lnTo>
                  <a:pt x="f219" y="f220"/>
                </a:lnTo>
                <a:lnTo>
                  <a:pt x="f221" y="f222"/>
                </a:lnTo>
                <a:lnTo>
                  <a:pt x="f223" y="f224"/>
                </a:lnTo>
                <a:lnTo>
                  <a:pt x="f225" y="f226"/>
                </a:lnTo>
                <a:lnTo>
                  <a:pt x="f227" y="f228"/>
                </a:lnTo>
                <a:lnTo>
                  <a:pt x="f229" y="f230"/>
                </a:lnTo>
                <a:lnTo>
                  <a:pt x="f231" y="f232"/>
                </a:lnTo>
                <a:lnTo>
                  <a:pt x="f233" y="f234"/>
                </a:lnTo>
                <a:lnTo>
                  <a:pt x="f235" y="f236"/>
                </a:lnTo>
                <a:lnTo>
                  <a:pt x="f237" y="f37"/>
                </a:lnTo>
                <a:lnTo>
                  <a:pt x="f238" y="f39"/>
                </a:lnTo>
                <a:lnTo>
                  <a:pt x="f239" y="f240"/>
                </a:lnTo>
                <a:lnTo>
                  <a:pt x="f241" y="f43"/>
                </a:lnTo>
                <a:lnTo>
                  <a:pt x="f242" y="f243"/>
                </a:lnTo>
                <a:lnTo>
                  <a:pt x="f244" y="f47"/>
                </a:lnTo>
                <a:lnTo>
                  <a:pt x="f245" y="f49"/>
                </a:lnTo>
                <a:lnTo>
                  <a:pt x="f246" y="f247"/>
                </a:lnTo>
                <a:lnTo>
                  <a:pt x="f248" y="f249"/>
                </a:lnTo>
                <a:lnTo>
                  <a:pt x="f250" y="f251"/>
                </a:lnTo>
                <a:lnTo>
                  <a:pt x="f252" y="f253"/>
                </a:lnTo>
                <a:lnTo>
                  <a:pt x="f223" y="f2"/>
                </a:lnTo>
                <a:lnTo>
                  <a:pt x="f254" y="f59"/>
                </a:lnTo>
                <a:lnTo>
                  <a:pt x="f255" y="f256"/>
                </a:lnTo>
                <a:lnTo>
                  <a:pt x="f257" y="f63"/>
                </a:lnTo>
                <a:lnTo>
                  <a:pt x="f258" y="f65"/>
                </a:lnTo>
                <a:lnTo>
                  <a:pt x="f259" y="f67"/>
                </a:lnTo>
                <a:lnTo>
                  <a:pt x="f260" y="f69"/>
                </a:lnTo>
                <a:lnTo>
                  <a:pt x="f261" y="f71"/>
                </a:lnTo>
                <a:lnTo>
                  <a:pt x="f262" y="f73"/>
                </a:lnTo>
                <a:lnTo>
                  <a:pt x="f263" y="f75"/>
                </a:lnTo>
                <a:lnTo>
                  <a:pt x="f223" y="f264"/>
                </a:lnTo>
                <a:lnTo>
                  <a:pt x="f265" y="f78"/>
                </a:lnTo>
                <a:lnTo>
                  <a:pt x="f266" y="f267"/>
                </a:lnTo>
                <a:lnTo>
                  <a:pt x="f268" y="f269"/>
                </a:lnTo>
                <a:lnTo>
                  <a:pt x="f205" y="f206"/>
                </a:lnTo>
                <a:close/>
              </a:path>
              <a:path w="2197100" h="1068070">
                <a:moveTo>
                  <a:pt x="f136" y="f270"/>
                </a:moveTo>
                <a:lnTo>
                  <a:pt x="f138" y="f271"/>
                </a:lnTo>
                <a:lnTo>
                  <a:pt x="f272" y="f273"/>
                </a:lnTo>
                <a:lnTo>
                  <a:pt x="f274" y="f275"/>
                </a:lnTo>
                <a:lnTo>
                  <a:pt x="f276" y="f277"/>
                </a:lnTo>
                <a:lnTo>
                  <a:pt x="f278" y="f279"/>
                </a:lnTo>
                <a:lnTo>
                  <a:pt x="f280" y="f281"/>
                </a:lnTo>
                <a:lnTo>
                  <a:pt x="f282" y="f283"/>
                </a:lnTo>
                <a:lnTo>
                  <a:pt x="f284" y="f285"/>
                </a:lnTo>
                <a:lnTo>
                  <a:pt x="f125" y="f286"/>
                </a:lnTo>
                <a:lnTo>
                  <a:pt x="f126" y="f287"/>
                </a:lnTo>
                <a:lnTo>
                  <a:pt x="f288" y="f289"/>
                </a:lnTo>
                <a:lnTo>
                  <a:pt x="f290" y="f291"/>
                </a:lnTo>
                <a:lnTo>
                  <a:pt x="f292" y="f293"/>
                </a:lnTo>
                <a:lnTo>
                  <a:pt x="f294" y="f295"/>
                </a:lnTo>
                <a:lnTo>
                  <a:pt x="f136" y="f270"/>
                </a:lnTo>
                <a:close/>
              </a:path>
              <a:path w="2197100" h="1068070">
                <a:moveTo>
                  <a:pt x="f287" y="f296"/>
                </a:moveTo>
                <a:lnTo>
                  <a:pt x="f297" y="f298"/>
                </a:lnTo>
                <a:lnTo>
                  <a:pt x="f299" y="f92"/>
                </a:lnTo>
                <a:lnTo>
                  <a:pt x="f300" y="f94"/>
                </a:lnTo>
                <a:lnTo>
                  <a:pt x="f301" y="f96"/>
                </a:lnTo>
                <a:lnTo>
                  <a:pt x="f302" y="f303"/>
                </a:lnTo>
                <a:lnTo>
                  <a:pt x="f304" y="f100"/>
                </a:lnTo>
                <a:lnTo>
                  <a:pt x="f305" y="f102"/>
                </a:lnTo>
                <a:lnTo>
                  <a:pt x="f306" y="f104"/>
                </a:lnTo>
                <a:lnTo>
                  <a:pt x="f307" y="f106"/>
                </a:lnTo>
                <a:lnTo>
                  <a:pt x="f308" y="f309"/>
                </a:lnTo>
                <a:lnTo>
                  <a:pt x="f310" y="f110"/>
                </a:lnTo>
                <a:lnTo>
                  <a:pt x="f311" y="f312"/>
                </a:lnTo>
                <a:lnTo>
                  <a:pt x="f313" y="f314"/>
                </a:lnTo>
                <a:lnTo>
                  <a:pt x="f286" y="f84"/>
                </a:lnTo>
                <a:lnTo>
                  <a:pt x="f287" y="f296"/>
                </a:lnTo>
                <a:close/>
              </a:path>
              <a:path w="2197100" h="1068070">
                <a:moveTo>
                  <a:pt x="f315" y="f316"/>
                </a:moveTo>
                <a:lnTo>
                  <a:pt x="f201" y="f317"/>
                </a:lnTo>
                <a:lnTo>
                  <a:pt x="f202" y="f255"/>
                </a:lnTo>
                <a:lnTo>
                  <a:pt x="f203" y="f318"/>
                </a:lnTo>
                <a:lnTo>
                  <a:pt x="f204" y="f258"/>
                </a:lnTo>
                <a:lnTo>
                  <a:pt x="f319" y="f259"/>
                </a:lnTo>
                <a:lnTo>
                  <a:pt x="f144" y="f260"/>
                </a:lnTo>
                <a:lnTo>
                  <a:pt x="f146" y="f261"/>
                </a:lnTo>
                <a:lnTo>
                  <a:pt x="f320" y="f321"/>
                </a:lnTo>
                <a:lnTo>
                  <a:pt x="f322" y="f263"/>
                </a:lnTo>
                <a:lnTo>
                  <a:pt x="f323" y="f316"/>
                </a:lnTo>
                <a:lnTo>
                  <a:pt x="f153" y="f324"/>
                </a:lnTo>
                <a:lnTo>
                  <a:pt x="f325" y="f326"/>
                </a:lnTo>
                <a:lnTo>
                  <a:pt x="f327" y="f328"/>
                </a:lnTo>
                <a:lnTo>
                  <a:pt x="f157" y="f329"/>
                </a:lnTo>
                <a:lnTo>
                  <a:pt x="f330" y="f207"/>
                </a:lnTo>
                <a:lnTo>
                  <a:pt x="f331" y="f332"/>
                </a:lnTo>
                <a:lnTo>
                  <a:pt x="f333" y="f334"/>
                </a:lnTo>
                <a:lnTo>
                  <a:pt x="f335" y="f336"/>
                </a:lnTo>
                <a:lnTo>
                  <a:pt x="f164" y="f337"/>
                </a:lnTo>
                <a:lnTo>
                  <a:pt x="f166" y="f217"/>
                </a:lnTo>
                <a:lnTo>
                  <a:pt x="f168" y="f338"/>
                </a:lnTo>
                <a:lnTo>
                  <a:pt x="f170" y="f339"/>
                </a:lnTo>
                <a:lnTo>
                  <a:pt x="f171" y="f316"/>
                </a:lnTo>
                <a:lnTo>
                  <a:pt x="f173" y="f225"/>
                </a:lnTo>
                <a:lnTo>
                  <a:pt x="f174" y="f227"/>
                </a:lnTo>
                <a:lnTo>
                  <a:pt x="f176" y="f340"/>
                </a:lnTo>
                <a:lnTo>
                  <a:pt x="f341" y="f342"/>
                </a:lnTo>
                <a:lnTo>
                  <a:pt x="f343" y="f344"/>
                </a:lnTo>
                <a:lnTo>
                  <a:pt x="f182" y="f345"/>
                </a:lnTo>
                <a:lnTo>
                  <a:pt x="f184" y="f237"/>
                </a:lnTo>
                <a:lnTo>
                  <a:pt x="f346" y="f347"/>
                </a:lnTo>
                <a:lnTo>
                  <a:pt x="f348" y="f239"/>
                </a:lnTo>
                <a:lnTo>
                  <a:pt x="f349" y="f241"/>
                </a:lnTo>
                <a:lnTo>
                  <a:pt x="f190" y="f350"/>
                </a:lnTo>
                <a:lnTo>
                  <a:pt x="f351" y="f352"/>
                </a:lnTo>
                <a:lnTo>
                  <a:pt x="f353" y="f354"/>
                </a:lnTo>
                <a:lnTo>
                  <a:pt x="f355" y="f356"/>
                </a:lnTo>
                <a:lnTo>
                  <a:pt x="f197" y="f357"/>
                </a:lnTo>
                <a:lnTo>
                  <a:pt x="f358" y="f359"/>
                </a:lnTo>
                <a:lnTo>
                  <a:pt x="f199" y="f360"/>
                </a:lnTo>
                <a:lnTo>
                  <a:pt x="f315" y="f316"/>
                </a:lnTo>
                <a:close/>
              </a:path>
              <a:path w="2197100" h="1068070">
                <a:moveTo>
                  <a:pt x="f361" y="f362"/>
                </a:moveTo>
                <a:lnTo>
                  <a:pt x="f363" y="f362"/>
                </a:lnTo>
                <a:lnTo>
                  <a:pt x="f363" y="f364"/>
                </a:lnTo>
                <a:lnTo>
                  <a:pt x="f361" y="f364"/>
                </a:lnTo>
                <a:lnTo>
                  <a:pt x="f361" y="f362"/>
                </a:lnTo>
                <a:close/>
              </a:path>
              <a:path w="2197100" h="1068070">
                <a:moveTo>
                  <a:pt x="f365" y="f366"/>
                </a:moveTo>
                <a:lnTo>
                  <a:pt x="f367" y="f366"/>
                </a:lnTo>
                <a:lnTo>
                  <a:pt x="f367" y="f368"/>
                </a:lnTo>
                <a:lnTo>
                  <a:pt x="f365" y="f368"/>
                </a:lnTo>
                <a:lnTo>
                  <a:pt x="f365" y="f366"/>
                </a:ln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554492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92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6" name="bg object 20">
            <a:extLst>
              <a:ext uri="{FF2B5EF4-FFF2-40B4-BE49-F238E27FC236}">
                <a16:creationId xmlns:a16="http://schemas.microsoft.com/office/drawing/2014/main" id="{8F08AFCA-BB68-4B23-6013-DC4D86F887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1677" y="734065"/>
            <a:ext cx="105134" cy="6062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bg object 21">
            <a:extLst>
              <a:ext uri="{FF2B5EF4-FFF2-40B4-BE49-F238E27FC236}">
                <a16:creationId xmlns:a16="http://schemas.microsoft.com/office/drawing/2014/main" id="{CF47EFA1-F930-9C19-8F8B-4A95A77C28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9083" y="708187"/>
            <a:ext cx="177333" cy="11034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bg object 22">
            <a:extLst>
              <a:ext uri="{FF2B5EF4-FFF2-40B4-BE49-F238E27FC236}">
                <a16:creationId xmlns:a16="http://schemas.microsoft.com/office/drawing/2014/main" id="{07763DA6-5C67-7080-01FF-65E855A449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3085" y="708187"/>
            <a:ext cx="180400" cy="11034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bg object 23">
            <a:extLst>
              <a:ext uri="{FF2B5EF4-FFF2-40B4-BE49-F238E27FC236}">
                <a16:creationId xmlns:a16="http://schemas.microsoft.com/office/drawing/2014/main" id="{3D1D95A2-B0D7-FB50-7834-38B855520D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7793" y="708192"/>
            <a:ext cx="187564" cy="865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bg object 24">
            <a:extLst>
              <a:ext uri="{FF2B5EF4-FFF2-40B4-BE49-F238E27FC236}">
                <a16:creationId xmlns:a16="http://schemas.microsoft.com/office/drawing/2014/main" id="{EEC3D437-AFF5-32FA-515B-07DFA8F971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69660" y="708193"/>
            <a:ext cx="55064" cy="8649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bg object 25">
            <a:extLst>
              <a:ext uri="{FF2B5EF4-FFF2-40B4-BE49-F238E27FC236}">
                <a16:creationId xmlns:a16="http://schemas.microsoft.com/office/drawing/2014/main" id="{E4878205-159A-70F2-2FC7-E938FB2E8FC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42902" y="735429"/>
            <a:ext cx="51194" cy="5925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2" name="bg object 26">
            <a:extLst>
              <a:ext uri="{FF2B5EF4-FFF2-40B4-BE49-F238E27FC236}">
                <a16:creationId xmlns:a16="http://schemas.microsoft.com/office/drawing/2014/main" id="{B4A9B40A-C5CB-5B79-0513-A3EC5A75EBC4}"/>
              </a:ext>
            </a:extLst>
          </p:cNvPr>
          <p:cNvSpPr/>
          <p:nvPr/>
        </p:nvSpPr>
        <p:spPr>
          <a:xfrm>
            <a:off x="2907050" y="734077"/>
            <a:ext cx="36582" cy="60838"/>
          </a:xfrm>
          <a:custGeom>
            <a:avLst/>
            <a:gdLst>
              <a:gd name="f0" fmla="val w"/>
              <a:gd name="f1" fmla="val h"/>
              <a:gd name="f2" fmla="val 0"/>
              <a:gd name="f3" fmla="val 60325"/>
              <a:gd name="f4" fmla="val 100330"/>
              <a:gd name="f5" fmla="val 41935"/>
              <a:gd name="f6" fmla="val 33695"/>
              <a:gd name="f7" fmla="val 20448"/>
              <a:gd name="f8" fmla="val 1800"/>
              <a:gd name="f9" fmla="val 9752"/>
              <a:gd name="f10" fmla="val 7251"/>
              <a:gd name="f11" fmla="val 2604"/>
              <a:gd name="f12" fmla="val 16423"/>
              <a:gd name="f13" fmla="val 29391"/>
              <a:gd name="f14" fmla="val 6460"/>
              <a:gd name="f15" fmla="val 44902"/>
              <a:gd name="f16" fmla="val 20674"/>
              <a:gd name="f17" fmla="val 54237"/>
              <a:gd name="f18" fmla="val 34888"/>
              <a:gd name="f19" fmla="val 61819"/>
              <a:gd name="f20" fmla="val 41349"/>
              <a:gd name="f21" fmla="val 72071"/>
              <a:gd name="f22" fmla="val 82363"/>
              <a:gd name="f23" fmla="val 31433"/>
              <a:gd name="f24" fmla="val 85735"/>
              <a:gd name="f25" fmla="val 18324"/>
              <a:gd name="f26" fmla="val 8397"/>
              <a:gd name="f27" fmla="val 83494"/>
              <a:gd name="f28" fmla="val 1476"/>
              <a:gd name="f29" fmla="val 78992"/>
              <a:gd name="f30" fmla="val 554"/>
              <a:gd name="f31" fmla="val 94719"/>
              <a:gd name="f32" fmla="val 6774"/>
              <a:gd name="f33" fmla="val 97353"/>
              <a:gd name="f34" fmla="val 13301"/>
              <a:gd name="f35" fmla="val 98951"/>
              <a:gd name="f36" fmla="val 20007"/>
              <a:gd name="f37" fmla="val 99742"/>
              <a:gd name="f38" fmla="val 26763"/>
              <a:gd name="f39" fmla="val 99955"/>
              <a:gd name="f40" fmla="val 39153"/>
              <a:gd name="f41" fmla="val 98173"/>
              <a:gd name="f42" fmla="val 49812"/>
              <a:gd name="f43" fmla="val 92723"/>
              <a:gd name="f44" fmla="val 57279"/>
              <a:gd name="f45" fmla="val 83447"/>
              <a:gd name="f46" fmla="val 60092"/>
              <a:gd name="f47" fmla="val 70186"/>
              <a:gd name="f48" fmla="val 53626"/>
              <a:gd name="f49" fmla="val 53125"/>
              <a:gd name="f50" fmla="val 39401"/>
              <a:gd name="f51" fmla="val 43869"/>
              <a:gd name="f52" fmla="val 25177"/>
              <a:gd name="f53" fmla="val 36680"/>
              <a:gd name="f54" fmla="val 18711"/>
              <a:gd name="f55" fmla="val 25821"/>
              <a:gd name="f56" fmla="val 17968"/>
              <a:gd name="f57" fmla="val 26575"/>
              <a:gd name="f58" fmla="val 14208"/>
              <a:gd name="f59" fmla="val 39684"/>
              <a:gd name="f60" fmla="val 50155"/>
              <a:gd name="f61" fmla="val 16659"/>
              <a:gd name="f62" fmla="val 54071"/>
              <a:gd name="f63" fmla="val 19088"/>
              <a:gd name="f64" fmla="val 55589"/>
              <a:gd name="f65" fmla="val 3738"/>
              <a:gd name="f66" fmla="val 48658"/>
              <a:gd name="f67" fmla="val 1675"/>
              <a:gd name="f68" fmla="*/ f0 1 60325"/>
              <a:gd name="f69" fmla="*/ f1 1 100330"/>
              <a:gd name="f70" fmla="+- f4 0 f2"/>
              <a:gd name="f71" fmla="+- f3 0 f2"/>
              <a:gd name="f72" fmla="*/ f71 1 60325"/>
              <a:gd name="f73" fmla="*/ f70 1 100330"/>
              <a:gd name="f74" fmla="*/ f2 1 f72"/>
              <a:gd name="f75" fmla="*/ f3 1 f72"/>
              <a:gd name="f76" fmla="*/ f2 1 f73"/>
              <a:gd name="f77" fmla="*/ f4 1 f73"/>
              <a:gd name="f78" fmla="*/ f74 f68 1"/>
              <a:gd name="f79" fmla="*/ f75 f68 1"/>
              <a:gd name="f80" fmla="*/ f77 f69 1"/>
              <a:gd name="f81" fmla="*/ f76 f6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8" t="f81" r="f79" b="f80"/>
            <a:pathLst>
              <a:path w="60325" h="100330">
                <a:moveTo>
                  <a:pt x="f5" y="f2"/>
                </a:moveTo>
                <a:lnTo>
                  <a:pt x="f6" y="f2"/>
                </a:lnTo>
                <a:lnTo>
                  <a:pt x="f7" y="f8"/>
                </a:lnTo>
                <a:lnTo>
                  <a:pt x="f9" y="f10"/>
                </a:lnTo>
                <a:lnTo>
                  <a:pt x="f11" y="f12"/>
                </a:lnTo>
                <a:lnTo>
                  <a:pt x="f2" y="f13"/>
                </a:lnTo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1"/>
                </a:lnTo>
                <a:lnTo>
                  <a:pt x="f20" y="f22"/>
                </a:lnTo>
                <a:lnTo>
                  <a:pt x="f23" y="f24"/>
                </a:lnTo>
                <a:lnTo>
                  <a:pt x="f25" y="f24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33"/>
                </a:lnTo>
                <a:lnTo>
                  <a:pt x="f34" y="f35"/>
                </a:lnTo>
                <a:lnTo>
                  <a:pt x="f36" y="f37"/>
                </a:lnTo>
                <a:lnTo>
                  <a:pt x="f38" y="f39"/>
                </a:lnTo>
                <a:lnTo>
                  <a:pt x="f40" y="f41"/>
                </a:lnTo>
                <a:lnTo>
                  <a:pt x="f42" y="f43"/>
                </a:lnTo>
                <a:lnTo>
                  <a:pt x="f44" y="f45"/>
                </a:lnTo>
                <a:lnTo>
                  <a:pt x="f46" y="f47"/>
                </a:lnTo>
                <a:lnTo>
                  <a:pt x="f48" y="f49"/>
                </a:lnTo>
                <a:lnTo>
                  <a:pt x="f50" y="f51"/>
                </a:lnTo>
                <a:lnTo>
                  <a:pt x="f52" y="f53"/>
                </a:lnTo>
                <a:lnTo>
                  <a:pt x="f54" y="f55"/>
                </a:lnTo>
                <a:lnTo>
                  <a:pt x="f54" y="f56"/>
                </a:lnTo>
                <a:lnTo>
                  <a:pt x="f57" y="f58"/>
                </a:lnTo>
                <a:lnTo>
                  <a:pt x="f59" y="f58"/>
                </a:lnTo>
                <a:lnTo>
                  <a:pt x="f60" y="f61"/>
                </a:lnTo>
                <a:lnTo>
                  <a:pt x="f62" y="f63"/>
                </a:lnTo>
                <a:lnTo>
                  <a:pt x="f64" y="f65"/>
                </a:lnTo>
                <a:lnTo>
                  <a:pt x="f66" y="f67"/>
                </a:lnTo>
                <a:lnTo>
                  <a:pt x="f5" y="f2"/>
                </a:ln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554492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92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13" name="bg object 27">
            <a:extLst>
              <a:ext uri="{FF2B5EF4-FFF2-40B4-BE49-F238E27FC236}">
                <a16:creationId xmlns:a16="http://schemas.microsoft.com/office/drawing/2014/main" id="{858873EA-F949-D04A-DDD6-FCE03BD4610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00906" y="848962"/>
            <a:ext cx="212197" cy="10580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bg object 28">
            <a:extLst>
              <a:ext uri="{FF2B5EF4-FFF2-40B4-BE49-F238E27FC236}">
                <a16:creationId xmlns:a16="http://schemas.microsoft.com/office/drawing/2014/main" id="{E1B0CA26-574D-D9B9-4999-802DF7EB5742}"/>
              </a:ext>
            </a:extLst>
          </p:cNvPr>
          <p:cNvSpPr/>
          <p:nvPr/>
        </p:nvSpPr>
        <p:spPr>
          <a:xfrm>
            <a:off x="2231048" y="870304"/>
            <a:ext cx="32734" cy="59297"/>
          </a:xfrm>
          <a:custGeom>
            <a:avLst/>
            <a:gdLst>
              <a:gd name="f0" fmla="val w"/>
              <a:gd name="f1" fmla="val h"/>
              <a:gd name="f2" fmla="val 0"/>
              <a:gd name="f3" fmla="val 53975"/>
              <a:gd name="f4" fmla="val 97790"/>
              <a:gd name="f5" fmla="val 46982"/>
              <a:gd name="f6" fmla="val 41747"/>
              <a:gd name="f7" fmla="val 34249"/>
              <a:gd name="f8" fmla="val 1265"/>
              <a:gd name="f9" fmla="val 27262"/>
              <a:gd name="f10" fmla="val 4794"/>
              <a:gd name="f11" fmla="val 21290"/>
              <a:gd name="f12" fmla="val 10182"/>
              <a:gd name="f13" fmla="val 16837"/>
              <a:gd name="f14" fmla="val 17025"/>
              <a:gd name="f15" fmla="val 16470"/>
              <a:gd name="f16" fmla="val 2251"/>
              <a:gd name="f17" fmla="val 97724"/>
              <a:gd name="f18" fmla="val 17591"/>
              <a:gd name="f19" fmla="val 54291"/>
              <a:gd name="f20" fmla="val 19446"/>
              <a:gd name="f21" fmla="val 38099"/>
              <a:gd name="f22" fmla="val 24708"/>
              <a:gd name="f23" fmla="val 25836"/>
              <a:gd name="f24" fmla="val 32919"/>
              <a:gd name="f25" fmla="val 18065"/>
              <a:gd name="f26" fmla="val 43621"/>
              <a:gd name="f27" fmla="val 15350"/>
              <a:gd name="f28" fmla="val 46605"/>
              <a:gd name="f29" fmla="val 50155"/>
              <a:gd name="f30" fmla="val 15737"/>
              <a:gd name="f31" fmla="val 53349"/>
              <a:gd name="f32" fmla="val 1319"/>
              <a:gd name="f33" fmla="*/ f0 1 53975"/>
              <a:gd name="f34" fmla="*/ f1 1 97790"/>
              <a:gd name="f35" fmla="+- f4 0 f2"/>
              <a:gd name="f36" fmla="+- f3 0 f2"/>
              <a:gd name="f37" fmla="*/ f36 1 53975"/>
              <a:gd name="f38" fmla="*/ f35 1 97790"/>
              <a:gd name="f39" fmla="*/ f2 1 f37"/>
              <a:gd name="f40" fmla="*/ f3 1 f37"/>
              <a:gd name="f41" fmla="*/ f2 1 f38"/>
              <a:gd name="f42" fmla="*/ f4 1 f38"/>
              <a:gd name="f43" fmla="*/ f39 f33 1"/>
              <a:gd name="f44" fmla="*/ f40 f33 1"/>
              <a:gd name="f45" fmla="*/ f42 f34 1"/>
              <a:gd name="f46" fmla="*/ f41 f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3" t="f46" r="f44" b="f45"/>
            <a:pathLst>
              <a:path w="53975" h="97790">
                <a:moveTo>
                  <a:pt x="f5" y="f2"/>
                </a:moveTo>
                <a:lnTo>
                  <a:pt x="f6" y="f2"/>
                </a:lnTo>
                <a:lnTo>
                  <a:pt x="f7" y="f8"/>
                </a:lnTo>
                <a:lnTo>
                  <a:pt x="f9" y="f10"/>
                </a:lnTo>
                <a:lnTo>
                  <a:pt x="f11" y="f12"/>
                </a:lnTo>
                <a:lnTo>
                  <a:pt x="f13" y="f14"/>
                </a:lnTo>
                <a:lnTo>
                  <a:pt x="f15" y="f14"/>
                </a:lnTo>
                <a:lnTo>
                  <a:pt x="f15" y="f16"/>
                </a:lnTo>
                <a:lnTo>
                  <a:pt x="f2" y="f16"/>
                </a:lnTo>
                <a:lnTo>
                  <a:pt x="f2" y="f17"/>
                </a:lnTo>
                <a:lnTo>
                  <a:pt x="f18" y="f17"/>
                </a:lnTo>
                <a:lnTo>
                  <a:pt x="f18" y="f19"/>
                </a:ln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7"/>
                </a:lnTo>
                <a:lnTo>
                  <a:pt x="f29" y="f30"/>
                </a:lnTo>
                <a:lnTo>
                  <a:pt x="f31" y="f14"/>
                </a:lnTo>
                <a:lnTo>
                  <a:pt x="f31" y="f32"/>
                </a:lnTo>
                <a:lnTo>
                  <a:pt x="f5" y="f2"/>
                </a:ln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554492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92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15" name="bg object 29">
            <a:extLst>
              <a:ext uri="{FF2B5EF4-FFF2-40B4-BE49-F238E27FC236}">
                <a16:creationId xmlns:a16="http://schemas.microsoft.com/office/drawing/2014/main" id="{916027E4-2008-2D59-AA46-EE61AE9BF22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75211" y="871668"/>
            <a:ext cx="51200" cy="5925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bg object 30">
            <a:extLst>
              <a:ext uri="{FF2B5EF4-FFF2-40B4-BE49-F238E27FC236}">
                <a16:creationId xmlns:a16="http://schemas.microsoft.com/office/drawing/2014/main" id="{C81742CC-61A2-F41F-7ECF-A928F4AA83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04306" y="1024719"/>
            <a:ext cx="50517" cy="7923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bg object 31">
            <a:extLst>
              <a:ext uri="{FF2B5EF4-FFF2-40B4-BE49-F238E27FC236}">
                <a16:creationId xmlns:a16="http://schemas.microsoft.com/office/drawing/2014/main" id="{7D3BCF36-3518-68BF-550F-CEE828AB6C8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67101" y="1046051"/>
            <a:ext cx="51200" cy="5925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8" name="bg object 32">
            <a:extLst>
              <a:ext uri="{FF2B5EF4-FFF2-40B4-BE49-F238E27FC236}">
                <a16:creationId xmlns:a16="http://schemas.microsoft.com/office/drawing/2014/main" id="{3665F0B3-3FE7-BCAB-4054-6FEDCA9C29A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36467" y="1018802"/>
            <a:ext cx="55064" cy="8651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9" name="bg object 33">
            <a:extLst>
              <a:ext uri="{FF2B5EF4-FFF2-40B4-BE49-F238E27FC236}">
                <a16:creationId xmlns:a16="http://schemas.microsoft.com/office/drawing/2014/main" id="{76F7B200-B645-3462-9801-C43669B49F07}"/>
              </a:ext>
            </a:extLst>
          </p:cNvPr>
          <p:cNvSpPr/>
          <p:nvPr/>
        </p:nvSpPr>
        <p:spPr>
          <a:xfrm>
            <a:off x="2207198" y="1018815"/>
            <a:ext cx="43131" cy="85486"/>
          </a:xfrm>
          <a:custGeom>
            <a:avLst/>
            <a:gdLst>
              <a:gd name="f0" fmla="val w"/>
              <a:gd name="f1" fmla="val h"/>
              <a:gd name="f2" fmla="val 0"/>
              <a:gd name="f3" fmla="val 71120"/>
              <a:gd name="f4" fmla="val 140969"/>
              <a:gd name="f5" fmla="val 17589"/>
              <a:gd name="f6" fmla="val 140398"/>
              <a:gd name="f7" fmla="val 69646"/>
              <a:gd name="f8" fmla="val 44932"/>
              <a:gd name="f9" fmla="val 52057"/>
              <a:gd name="f10" fmla="val 70764"/>
              <a:gd name="f11" fmla="val 3733"/>
              <a:gd name="f12" fmla="val 50914"/>
              <a:gd name="f13" fmla="val 23596"/>
              <a:gd name="f14" fmla="*/ f0 1 71120"/>
              <a:gd name="f15" fmla="*/ f1 1 140969"/>
              <a:gd name="f16" fmla="+- f4 0 f2"/>
              <a:gd name="f17" fmla="+- f3 0 f2"/>
              <a:gd name="f18" fmla="*/ f17 1 71120"/>
              <a:gd name="f19" fmla="*/ f16 1 140969"/>
              <a:gd name="f20" fmla="*/ f2 1 f18"/>
              <a:gd name="f21" fmla="*/ f3 1 f18"/>
              <a:gd name="f22" fmla="*/ f2 1 f19"/>
              <a:gd name="f23" fmla="*/ f4 1 f19"/>
              <a:gd name="f24" fmla="*/ f20 f14 1"/>
              <a:gd name="f25" fmla="*/ f21 f14 1"/>
              <a:gd name="f26" fmla="*/ f23 f15 1"/>
              <a:gd name="f27" fmla="*/ f22 f1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4" t="f27" r="f25" b="f26"/>
            <a:pathLst>
              <a:path w="71120" h="140969">
                <a:moveTo>
                  <a:pt x="f5" y="f2"/>
                </a:moveTo>
                <a:lnTo>
                  <a:pt x="f2" y="f2"/>
                </a:lnTo>
                <a:lnTo>
                  <a:pt x="f2" y="f6"/>
                </a:lnTo>
                <a:lnTo>
                  <a:pt x="f5" y="f6"/>
                </a:lnTo>
                <a:lnTo>
                  <a:pt x="f5" y="f2"/>
                </a:lnTo>
                <a:close/>
              </a:path>
              <a:path w="71120" h="140969">
                <a:moveTo>
                  <a:pt x="f7" y="f8"/>
                </a:moveTo>
                <a:lnTo>
                  <a:pt x="f9" y="f8"/>
                </a:lnTo>
                <a:lnTo>
                  <a:pt x="f9" y="f6"/>
                </a:lnTo>
                <a:lnTo>
                  <a:pt x="f7" y="f6"/>
                </a:lnTo>
                <a:lnTo>
                  <a:pt x="f7" y="f8"/>
                </a:lnTo>
                <a:close/>
              </a:path>
              <a:path w="71120" h="140969">
                <a:moveTo>
                  <a:pt x="f10" y="f11"/>
                </a:moveTo>
                <a:lnTo>
                  <a:pt x="f12" y="f11"/>
                </a:lnTo>
                <a:lnTo>
                  <a:pt x="f12" y="f13"/>
                </a:lnTo>
                <a:lnTo>
                  <a:pt x="f10" y="f13"/>
                </a:lnTo>
                <a:lnTo>
                  <a:pt x="f10" y="f11"/>
                </a:ln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554492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92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20" name="bg object 34">
            <a:extLst>
              <a:ext uri="{FF2B5EF4-FFF2-40B4-BE49-F238E27FC236}">
                <a16:creationId xmlns:a16="http://schemas.microsoft.com/office/drawing/2014/main" id="{94C4A4AF-68AF-1CF6-4475-6EA3BB7D631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264198" y="1044687"/>
            <a:ext cx="42904" cy="6061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1" name="bg object 35">
            <a:extLst>
              <a:ext uri="{FF2B5EF4-FFF2-40B4-BE49-F238E27FC236}">
                <a16:creationId xmlns:a16="http://schemas.microsoft.com/office/drawing/2014/main" id="{AE0F970D-BDB4-FA47-A51F-06A1A65B69AF}"/>
              </a:ext>
            </a:extLst>
          </p:cNvPr>
          <p:cNvSpPr/>
          <p:nvPr/>
        </p:nvSpPr>
        <p:spPr>
          <a:xfrm>
            <a:off x="2352523" y="1024714"/>
            <a:ext cx="60843" cy="79326"/>
          </a:xfrm>
          <a:custGeom>
            <a:avLst/>
            <a:gdLst>
              <a:gd name="f0" fmla="val w"/>
              <a:gd name="f1" fmla="val h"/>
              <a:gd name="f2" fmla="val 0"/>
              <a:gd name="f3" fmla="val 100329"/>
              <a:gd name="f4" fmla="val 130810"/>
              <a:gd name="f5" fmla="val 99987"/>
              <a:gd name="f6" fmla="val 81241"/>
              <a:gd name="f7" fmla="val 54610"/>
              <a:gd name="f8" fmla="val 18719"/>
              <a:gd name="f9" fmla="val 71120"/>
              <a:gd name="f10" fmla="*/ f0 1 100329"/>
              <a:gd name="f11" fmla="*/ f1 1 130810"/>
              <a:gd name="f12" fmla="+- f4 0 f2"/>
              <a:gd name="f13" fmla="+- f3 0 f2"/>
              <a:gd name="f14" fmla="*/ f13 1 100329"/>
              <a:gd name="f15" fmla="*/ f12 1 130810"/>
              <a:gd name="f16" fmla="*/ f2 1 f14"/>
              <a:gd name="f17" fmla="*/ f3 1 f14"/>
              <a:gd name="f18" fmla="*/ f2 1 f15"/>
              <a:gd name="f19" fmla="*/ f4 1 f15"/>
              <a:gd name="f20" fmla="*/ f16 f10 1"/>
              <a:gd name="f21" fmla="*/ f17 f10 1"/>
              <a:gd name="f22" fmla="*/ f19 f11 1"/>
              <a:gd name="f23" fmla="*/ f18 f1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0" t="f23" r="f21" b="f22"/>
            <a:pathLst>
              <a:path w="100329" h="130810">
                <a:moveTo>
                  <a:pt x="f5" y="f2"/>
                </a:moveTo>
                <a:lnTo>
                  <a:pt x="f6" y="f2"/>
                </a:lnTo>
                <a:lnTo>
                  <a:pt x="f6" y="f7"/>
                </a:lnTo>
                <a:lnTo>
                  <a:pt x="f8" y="f7"/>
                </a:lnTo>
                <a:lnTo>
                  <a:pt x="f8" y="f2"/>
                </a:lnTo>
                <a:lnTo>
                  <a:pt x="f2" y="f2"/>
                </a:lnTo>
                <a:lnTo>
                  <a:pt x="f2" y="f7"/>
                </a:lnTo>
                <a:lnTo>
                  <a:pt x="f2" y="f9"/>
                </a:lnTo>
                <a:lnTo>
                  <a:pt x="f2" y="f4"/>
                </a:lnTo>
                <a:lnTo>
                  <a:pt x="f8" y="f4"/>
                </a:lnTo>
                <a:lnTo>
                  <a:pt x="f8" y="f9"/>
                </a:lnTo>
                <a:lnTo>
                  <a:pt x="f6" y="f9"/>
                </a:lnTo>
                <a:lnTo>
                  <a:pt x="f6" y="f4"/>
                </a:lnTo>
                <a:lnTo>
                  <a:pt x="f5" y="f4"/>
                </a:lnTo>
                <a:lnTo>
                  <a:pt x="f5" y="f9"/>
                </a:lnTo>
                <a:lnTo>
                  <a:pt x="f5" y="f7"/>
                </a:lnTo>
                <a:lnTo>
                  <a:pt x="f5" y="f2"/>
                </a:ln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554492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92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22" name="bg object 36">
            <a:extLst>
              <a:ext uri="{FF2B5EF4-FFF2-40B4-BE49-F238E27FC236}">
                <a16:creationId xmlns:a16="http://schemas.microsoft.com/office/drawing/2014/main" id="{F76833CB-D4C8-DCBB-3CD8-B38F8357828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429055" y="1044692"/>
            <a:ext cx="112509" cy="6062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3" name="bg object 37">
            <a:extLst>
              <a:ext uri="{FF2B5EF4-FFF2-40B4-BE49-F238E27FC236}">
                <a16:creationId xmlns:a16="http://schemas.microsoft.com/office/drawing/2014/main" id="{C9F13BB7-4029-B185-D5F7-EEB794A689CD}"/>
              </a:ext>
            </a:extLst>
          </p:cNvPr>
          <p:cNvSpPr/>
          <p:nvPr/>
        </p:nvSpPr>
        <p:spPr>
          <a:xfrm>
            <a:off x="2560518" y="1018814"/>
            <a:ext cx="62002" cy="86640"/>
          </a:xfrm>
          <a:custGeom>
            <a:avLst/>
            <a:gdLst>
              <a:gd name="f0" fmla="val w"/>
              <a:gd name="f1" fmla="val h"/>
              <a:gd name="f2" fmla="val 0"/>
              <a:gd name="f3" fmla="val 102235"/>
              <a:gd name="f4" fmla="val 142875"/>
              <a:gd name="f5" fmla="val 17589"/>
              <a:gd name="f6" fmla="val 140398"/>
              <a:gd name="f7" fmla="val 102031"/>
              <a:gd name="f8" fmla="val 125056"/>
              <a:gd name="f9" fmla="val 99415"/>
              <a:gd name="f10" fmla="val 126733"/>
              <a:gd name="f11" fmla="val 95491"/>
              <a:gd name="f12" fmla="val 128409"/>
              <a:gd name="f13" fmla="val 82003"/>
              <a:gd name="f14" fmla="val 75285"/>
              <a:gd name="f15" fmla="val 122440"/>
              <a:gd name="f16" fmla="val 59156"/>
              <a:gd name="f17" fmla="val 100545"/>
              <a:gd name="f18" fmla="val 44945"/>
              <a:gd name="f19" fmla="val 17221"/>
              <a:gd name="f20" fmla="val 57670"/>
              <a:gd name="f21" fmla="val 22847"/>
              <a:gd name="f22" fmla="val 36144"/>
              <a:gd name="f23" fmla="val 114960"/>
              <a:gd name="f24" fmla="val 59702"/>
              <a:gd name="f25" fmla="val 127330"/>
              <a:gd name="f26" fmla="val 65557"/>
              <a:gd name="f27" fmla="val 135953"/>
              <a:gd name="f28" fmla="val 74803"/>
              <a:gd name="f29" fmla="val 140995"/>
              <a:gd name="f30" fmla="val 87045"/>
              <a:gd name="f31" fmla="val 142646"/>
              <a:gd name="f32" fmla="val 92684"/>
              <a:gd name="f33" fmla="val 140030"/>
              <a:gd name="f34" fmla="*/ f0 1 102235"/>
              <a:gd name="f35" fmla="*/ f1 1 142875"/>
              <a:gd name="f36" fmla="+- f4 0 f2"/>
              <a:gd name="f37" fmla="+- f3 0 f2"/>
              <a:gd name="f38" fmla="*/ f37 1 102235"/>
              <a:gd name="f39" fmla="*/ f36 1 142875"/>
              <a:gd name="f40" fmla="*/ f2 1 f38"/>
              <a:gd name="f41" fmla="*/ f3 1 f38"/>
              <a:gd name="f42" fmla="*/ f2 1 f39"/>
              <a:gd name="f43" fmla="*/ f4 1 f39"/>
              <a:gd name="f44" fmla="*/ f40 f34 1"/>
              <a:gd name="f45" fmla="*/ f41 f34 1"/>
              <a:gd name="f46" fmla="*/ f43 f35 1"/>
              <a:gd name="f47" fmla="*/ f42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4" t="f47" r="f45" b="f46"/>
            <a:pathLst>
              <a:path w="102235" h="142875">
                <a:moveTo>
                  <a:pt x="f5" y="f2"/>
                </a:moveTo>
                <a:lnTo>
                  <a:pt x="f2" y="f2"/>
                </a:lnTo>
                <a:lnTo>
                  <a:pt x="f2" y="f6"/>
                </a:lnTo>
                <a:lnTo>
                  <a:pt x="f5" y="f6"/>
                </a:lnTo>
                <a:lnTo>
                  <a:pt x="f5" y="f2"/>
                </a:lnTo>
                <a:close/>
              </a:path>
              <a:path w="102235" h="142875">
                <a:moveTo>
                  <a:pt x="f7" y="f8"/>
                </a:moveTo>
                <a:lnTo>
                  <a:pt x="f9" y="f10"/>
                </a:lnTo>
                <a:lnTo>
                  <a:pt x="f11" y="f12"/>
                </a:lnTo>
                <a:lnTo>
                  <a:pt x="f13" y="f12"/>
                </a:lnTo>
                <a:lnTo>
                  <a:pt x="f14" y="f15"/>
                </a:lnTo>
                <a:lnTo>
                  <a:pt x="f14" y="f16"/>
                </a:lnTo>
                <a:lnTo>
                  <a:pt x="f17" y="f16"/>
                </a:lnTo>
                <a:lnTo>
                  <a:pt x="f17" y="f18"/>
                </a:lnTo>
                <a:lnTo>
                  <a:pt x="f14" y="f18"/>
                </a:lnTo>
                <a:lnTo>
                  <a:pt x="f14" y="f19"/>
                </a:lnTo>
                <a:lnTo>
                  <a:pt x="f20" y="f21"/>
                </a:lnTo>
                <a:lnTo>
                  <a:pt x="f20" y="f18"/>
                </a:lnTo>
                <a:lnTo>
                  <a:pt x="f22" y="f18"/>
                </a:lnTo>
                <a:lnTo>
                  <a:pt x="f22" y="f16"/>
                </a:lnTo>
                <a:lnTo>
                  <a:pt x="f20" y="f16"/>
                </a:lnTo>
                <a:lnTo>
                  <a:pt x="f20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31"/>
                </a:lnTo>
                <a:lnTo>
                  <a:pt x="f7" y="f33"/>
                </a:lnTo>
                <a:lnTo>
                  <a:pt x="f7" y="f8"/>
                </a:ln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554492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92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24" name="bg object 38">
            <a:extLst>
              <a:ext uri="{FF2B5EF4-FFF2-40B4-BE49-F238E27FC236}">
                <a16:creationId xmlns:a16="http://schemas.microsoft.com/office/drawing/2014/main" id="{53F23A62-9498-5A57-FDB6-6B83BE62C97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634897" y="1018814"/>
            <a:ext cx="51194" cy="8514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bg object 39">
            <a:extLst>
              <a:ext uri="{FF2B5EF4-FFF2-40B4-BE49-F238E27FC236}">
                <a16:creationId xmlns:a16="http://schemas.microsoft.com/office/drawing/2014/main" id="{11AD92FD-F999-5758-768F-1772D96D27E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995117" y="1160952"/>
            <a:ext cx="167912" cy="8059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6" name="bg object 40">
            <a:extLst>
              <a:ext uri="{FF2B5EF4-FFF2-40B4-BE49-F238E27FC236}">
                <a16:creationId xmlns:a16="http://schemas.microsoft.com/office/drawing/2014/main" id="{F15AECDA-8A5B-CB01-D2F6-62BA16B881AC}"/>
              </a:ext>
            </a:extLst>
          </p:cNvPr>
          <p:cNvSpPr/>
          <p:nvPr/>
        </p:nvSpPr>
        <p:spPr>
          <a:xfrm>
            <a:off x="2182005" y="1155048"/>
            <a:ext cx="10780" cy="85486"/>
          </a:xfrm>
          <a:custGeom>
            <a:avLst/>
            <a:gdLst>
              <a:gd name="f0" fmla="val w"/>
              <a:gd name="f1" fmla="val h"/>
              <a:gd name="f2" fmla="val 0"/>
              <a:gd name="f3" fmla="val 17779"/>
              <a:gd name="f4" fmla="val 140969"/>
              <a:gd name="f5" fmla="val 17591"/>
              <a:gd name="f6" fmla="val 140404"/>
              <a:gd name="f7" fmla="*/ f0 1 17779"/>
              <a:gd name="f8" fmla="*/ f1 1 140969"/>
              <a:gd name="f9" fmla="+- f4 0 f2"/>
              <a:gd name="f10" fmla="+- f3 0 f2"/>
              <a:gd name="f11" fmla="*/ f10 1 17779"/>
              <a:gd name="f12" fmla="*/ f9 1 140969"/>
              <a:gd name="f13" fmla="*/ f2 1 f11"/>
              <a:gd name="f14" fmla="*/ f3 1 f11"/>
              <a:gd name="f15" fmla="*/ f2 1 f12"/>
              <a:gd name="f16" fmla="*/ f4 1 f12"/>
              <a:gd name="f17" fmla="*/ f13 f7 1"/>
              <a:gd name="f18" fmla="*/ f14 f7 1"/>
              <a:gd name="f19" fmla="*/ f16 f8 1"/>
              <a:gd name="f20" fmla="*/ f15 f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7" t="f20" r="f18" b="f19"/>
            <a:pathLst>
              <a:path w="17779" h="140969">
                <a:moveTo>
                  <a:pt x="f5" y="f2"/>
                </a:moveTo>
                <a:lnTo>
                  <a:pt x="f2" y="f2"/>
                </a:lnTo>
                <a:lnTo>
                  <a:pt x="f2" y="f6"/>
                </a:lnTo>
                <a:lnTo>
                  <a:pt x="f5" y="f6"/>
                </a:lnTo>
                <a:lnTo>
                  <a:pt x="f5" y="f2"/>
                </a:ln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554492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92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27" name="bg object 41">
            <a:extLst>
              <a:ext uri="{FF2B5EF4-FFF2-40B4-BE49-F238E27FC236}">
                <a16:creationId xmlns:a16="http://schemas.microsoft.com/office/drawing/2014/main" id="{C48946FD-3697-C892-AFCC-5BC672B5668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208340" y="1180926"/>
            <a:ext cx="98207" cy="6062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8" name="bg object 42">
            <a:extLst>
              <a:ext uri="{FF2B5EF4-FFF2-40B4-BE49-F238E27FC236}">
                <a16:creationId xmlns:a16="http://schemas.microsoft.com/office/drawing/2014/main" id="{671597B5-0753-B334-FE64-D2CA64F8DAAD}"/>
              </a:ext>
            </a:extLst>
          </p:cNvPr>
          <p:cNvSpPr/>
          <p:nvPr/>
        </p:nvSpPr>
        <p:spPr>
          <a:xfrm>
            <a:off x="476248" y="6381299"/>
            <a:ext cx="11239668" cy="0"/>
          </a:xfrm>
          <a:custGeom>
            <a:avLst/>
            <a:gdLst>
              <a:gd name="f0" fmla="val w"/>
              <a:gd name="f1" fmla="val h"/>
              <a:gd name="f2" fmla="val ss"/>
              <a:gd name="f3" fmla="val 0"/>
              <a:gd name="f4" fmla="val 18533745"/>
              <a:gd name="f5" fmla="val 18533467"/>
              <a:gd name="f6" fmla="abs f0"/>
              <a:gd name="f7" fmla="abs f1"/>
              <a:gd name="f8" fmla="abs f2"/>
              <a:gd name="f9" fmla="*/ f0 1 18533745"/>
              <a:gd name="f10" fmla="val f3"/>
              <a:gd name="f11" fmla="+- f3 0 f3"/>
              <a:gd name="f12" fmla="+- f4 0 f3"/>
              <a:gd name="f13" fmla="?: f6 f0 1"/>
              <a:gd name="f14" fmla="?: f7 f1 1"/>
              <a:gd name="f15" fmla="?: f8 f2 1"/>
              <a:gd name="f16" fmla="*/ f12 1 18533745"/>
              <a:gd name="f17" fmla="*/ f11 1 0"/>
              <a:gd name="f18" fmla="*/ f13 1 18533745"/>
              <a:gd name="f19" fmla="*/ f14 1 21600"/>
              <a:gd name="f20" fmla="*/ 21600 f14 1"/>
              <a:gd name="f21" fmla="*/ 0 1 f16"/>
              <a:gd name="f22" fmla="*/ 18533745 1 f16"/>
              <a:gd name="f23" fmla="*/ 0 1 f17"/>
              <a:gd name="f24" fmla="*/ 1 1 f17"/>
              <a:gd name="f25" fmla="min f19 f18"/>
              <a:gd name="f26" fmla="*/ f20 1 f15"/>
              <a:gd name="f27" fmla="*/ f21 f9 1"/>
              <a:gd name="f28" fmla="*/ f22 f9 1"/>
              <a:gd name="f29" fmla="val f26"/>
              <a:gd name="f30" fmla="*/ f3 f25 1"/>
              <a:gd name="f31" fmla="+- f29 0 f10"/>
              <a:gd name="f32" fmla="*/ f31 1 0"/>
              <a:gd name="f33" fmla="*/ f24 f32 1"/>
              <a:gd name="f34" fmla="*/ f23 f32 1"/>
              <a:gd name="f35" fmla="*/ f34 f25 1"/>
              <a:gd name="f36" fmla="*/ f33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7" t="f35" r="f28" b="f36"/>
            <a:pathLst>
              <a:path w="18533745">
                <a:moveTo>
                  <a:pt x="f3" y="f30"/>
                </a:moveTo>
                <a:lnTo>
                  <a:pt x="f5" y="f30"/>
                </a:lnTo>
              </a:path>
            </a:pathLst>
          </a:custGeom>
          <a:noFill/>
          <a:ln w="10469" cap="flat">
            <a:solidFill>
              <a:srgbClr val="FFFFFF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554492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92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29" name="bg object 43">
            <a:extLst>
              <a:ext uri="{FF2B5EF4-FFF2-40B4-BE49-F238E27FC236}">
                <a16:creationId xmlns:a16="http://schemas.microsoft.com/office/drawing/2014/main" id="{EA7470F6-7539-029D-4F25-B7E96FD638CF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170768" y="0"/>
            <a:ext cx="5021231" cy="68575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0" name="Holder 2">
            <a:extLst>
              <a:ext uri="{FF2B5EF4-FFF2-40B4-BE49-F238E27FC236}">
                <a16:creationId xmlns:a16="http://schemas.microsoft.com/office/drawing/2014/main" id="{EF9B4C44-2189-AC38-11E6-01D4D1A8612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1" name="Holder 3">
            <a:extLst>
              <a:ext uri="{FF2B5EF4-FFF2-40B4-BE49-F238E27FC236}">
                <a16:creationId xmlns:a16="http://schemas.microsoft.com/office/drawing/2014/main" id="{917C2B75-CFEE-1574-318B-A02C3A55D06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2" name="Holder 4">
            <a:extLst>
              <a:ext uri="{FF2B5EF4-FFF2-40B4-BE49-F238E27FC236}">
                <a16:creationId xmlns:a16="http://schemas.microsoft.com/office/drawing/2014/main" id="{ABD50851-1BAA-1AFD-BF17-937498F1E1A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BEE3539-0A32-460D-B0D0-5D92502068EF}" type="datetime1">
              <a:rPr lang="en-US"/>
              <a:pPr lvl="0"/>
              <a:t>1/30/2025</a:t>
            </a:fld>
            <a:endParaRPr lang="en-US"/>
          </a:p>
        </p:txBody>
      </p:sp>
      <p:sp>
        <p:nvSpPr>
          <p:cNvPr id="33" name="Holder 5">
            <a:extLst>
              <a:ext uri="{FF2B5EF4-FFF2-40B4-BE49-F238E27FC236}">
                <a16:creationId xmlns:a16="http://schemas.microsoft.com/office/drawing/2014/main" id="{EC2F5765-A77A-4859-EC61-6F110DB15F4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2081334-89C5-478D-A881-0A5536CD21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43272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069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35808121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747312" y="2098675"/>
            <a:ext cx="3473450" cy="311308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8458458" y="2098675"/>
            <a:ext cx="3473450" cy="311308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24298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3597214"/>
            <a:ext cx="12192000" cy="4399632"/>
            <a:chOff x="0" y="3597214"/>
            <a:chExt cx="12192000" cy="4399632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597214"/>
              <a:ext cx="12192000" cy="3884245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 userDrawn="1"/>
          </p:nvSpPr>
          <p:spPr>
            <a:xfrm>
              <a:off x="10232774" y="6359238"/>
              <a:ext cx="1953685" cy="16376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10806546" y="6092736"/>
              <a:ext cx="733103" cy="9365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037318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9918357" y="230659"/>
            <a:ext cx="2174789" cy="1705233"/>
          </a:xfrm>
          <a:prstGeom prst="rect">
            <a:avLst/>
          </a:prstGeom>
          <a:solidFill>
            <a:srgbClr val="1E22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338" y="1155632"/>
            <a:ext cx="5813323" cy="4130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0773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1276" y="2166637"/>
            <a:ext cx="5551487" cy="44640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240163" y="2170842"/>
            <a:ext cx="5551487" cy="44640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20675" y="379413"/>
            <a:ext cx="8197249" cy="149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73591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278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747312" y="2098675"/>
            <a:ext cx="3473450" cy="3113088"/>
          </a:xfrm>
          <a:prstGeom prst="rect">
            <a:avLst/>
          </a:prstGeom>
          <a:ln>
            <a:solidFill>
              <a:srgbClr val="1E2253"/>
            </a:solidFill>
          </a:ln>
        </p:spPr>
        <p:txBody>
          <a:bodyPr/>
          <a:lstStyle>
            <a:lvl1pPr>
              <a:defRPr>
                <a:solidFill>
                  <a:srgbClr val="212C5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8458458" y="2098675"/>
            <a:ext cx="3473450" cy="3113088"/>
          </a:xfrm>
          <a:prstGeom prst="rect">
            <a:avLst/>
          </a:prstGeom>
          <a:ln>
            <a:solidFill>
              <a:srgbClr val="1E2253"/>
            </a:solidFill>
          </a:ln>
        </p:spPr>
        <p:txBody>
          <a:bodyPr/>
          <a:lstStyle>
            <a:lvl1pPr>
              <a:defRPr>
                <a:solidFill>
                  <a:srgbClr val="212C5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43425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043" y="4962675"/>
            <a:ext cx="12469365" cy="232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939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8666206" y="156519"/>
            <a:ext cx="3369276" cy="1738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299" y="1624427"/>
            <a:ext cx="5267401" cy="360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9498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1276" y="2166637"/>
            <a:ext cx="5551487" cy="44640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2253"/>
                </a:solidFill>
              </a:defRPr>
            </a:lvl1pPr>
            <a:lvl2pPr>
              <a:defRPr>
                <a:solidFill>
                  <a:srgbClr val="1E2253"/>
                </a:solidFill>
              </a:defRPr>
            </a:lvl2pPr>
            <a:lvl3pPr>
              <a:defRPr>
                <a:solidFill>
                  <a:srgbClr val="1E2253"/>
                </a:solidFill>
              </a:defRPr>
            </a:lvl3pPr>
            <a:lvl4pPr>
              <a:defRPr>
                <a:solidFill>
                  <a:srgbClr val="1E2253"/>
                </a:solidFill>
              </a:defRPr>
            </a:lvl4pPr>
            <a:lvl5pPr>
              <a:defRPr>
                <a:solidFill>
                  <a:srgbClr val="1E2253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240163" y="2170842"/>
            <a:ext cx="5551487" cy="44640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2253"/>
                </a:solidFill>
              </a:defRPr>
            </a:lvl1pPr>
            <a:lvl2pPr>
              <a:defRPr>
                <a:solidFill>
                  <a:srgbClr val="1E2253"/>
                </a:solidFill>
              </a:defRPr>
            </a:lvl2pPr>
            <a:lvl3pPr>
              <a:defRPr>
                <a:solidFill>
                  <a:srgbClr val="1E2253"/>
                </a:solidFill>
              </a:defRPr>
            </a:lvl3pPr>
            <a:lvl4pPr>
              <a:defRPr>
                <a:solidFill>
                  <a:srgbClr val="1E2253"/>
                </a:solidFill>
              </a:defRPr>
            </a:lvl4pPr>
            <a:lvl5pPr>
              <a:defRPr>
                <a:solidFill>
                  <a:srgbClr val="1E2253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20675" y="379413"/>
            <a:ext cx="8197249" cy="149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2253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70549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1140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36767904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747312" y="2098675"/>
            <a:ext cx="3473450" cy="3113088"/>
          </a:xfrm>
          <a:prstGeom prst="rect">
            <a:avLst/>
          </a:prstGeom>
          <a:ln>
            <a:solidFill>
              <a:srgbClr val="1E2253"/>
            </a:solidFill>
          </a:ln>
        </p:spPr>
        <p:txBody>
          <a:bodyPr/>
          <a:lstStyle>
            <a:lvl1pPr>
              <a:defRPr>
                <a:solidFill>
                  <a:srgbClr val="212C5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8458458" y="2098675"/>
            <a:ext cx="3473450" cy="3113088"/>
          </a:xfrm>
          <a:prstGeom prst="rect">
            <a:avLst/>
          </a:prstGeom>
          <a:ln>
            <a:solidFill>
              <a:srgbClr val="1E2253"/>
            </a:solidFill>
          </a:ln>
        </p:spPr>
        <p:txBody>
          <a:bodyPr/>
          <a:lstStyle>
            <a:lvl1pPr>
              <a:defRPr>
                <a:solidFill>
                  <a:srgbClr val="212C5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82947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043" y="4962675"/>
            <a:ext cx="12469365" cy="232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4465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8666206" y="156519"/>
            <a:ext cx="3369276" cy="1738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299" y="1624427"/>
            <a:ext cx="5267401" cy="360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5305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1276" y="2166637"/>
            <a:ext cx="5551487" cy="44640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2253"/>
                </a:solidFill>
              </a:defRPr>
            </a:lvl1pPr>
            <a:lvl2pPr>
              <a:defRPr>
                <a:solidFill>
                  <a:srgbClr val="1E2253"/>
                </a:solidFill>
              </a:defRPr>
            </a:lvl2pPr>
            <a:lvl3pPr>
              <a:defRPr>
                <a:solidFill>
                  <a:srgbClr val="1E2253"/>
                </a:solidFill>
              </a:defRPr>
            </a:lvl3pPr>
            <a:lvl4pPr>
              <a:defRPr>
                <a:solidFill>
                  <a:srgbClr val="1E2253"/>
                </a:solidFill>
              </a:defRPr>
            </a:lvl4pPr>
            <a:lvl5pPr>
              <a:defRPr>
                <a:solidFill>
                  <a:srgbClr val="1E2253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240163" y="2170842"/>
            <a:ext cx="5551487" cy="44640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2253"/>
                </a:solidFill>
              </a:defRPr>
            </a:lvl1pPr>
            <a:lvl2pPr>
              <a:defRPr>
                <a:solidFill>
                  <a:srgbClr val="1E2253"/>
                </a:solidFill>
              </a:defRPr>
            </a:lvl2pPr>
            <a:lvl3pPr>
              <a:defRPr>
                <a:solidFill>
                  <a:srgbClr val="1E2253"/>
                </a:solidFill>
              </a:defRPr>
            </a:lvl3pPr>
            <a:lvl4pPr>
              <a:defRPr>
                <a:solidFill>
                  <a:srgbClr val="1E2253"/>
                </a:solidFill>
              </a:defRPr>
            </a:lvl4pPr>
            <a:lvl5pPr>
              <a:defRPr>
                <a:solidFill>
                  <a:srgbClr val="1E2253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20675" y="379413"/>
            <a:ext cx="8197249" cy="149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2253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1038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10003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0650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747312" y="2098675"/>
            <a:ext cx="3473450" cy="3113088"/>
          </a:xfrm>
          <a:prstGeom prst="rect">
            <a:avLst/>
          </a:prstGeom>
          <a:ln>
            <a:solidFill>
              <a:srgbClr val="1E2253"/>
            </a:solidFill>
          </a:ln>
        </p:spPr>
        <p:txBody>
          <a:bodyPr/>
          <a:lstStyle>
            <a:lvl1pPr>
              <a:defRPr>
                <a:solidFill>
                  <a:srgbClr val="212C5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8458458" y="2098675"/>
            <a:ext cx="3473450" cy="3113088"/>
          </a:xfrm>
          <a:prstGeom prst="rect">
            <a:avLst/>
          </a:prstGeom>
          <a:ln>
            <a:solidFill>
              <a:srgbClr val="1E2253"/>
            </a:solidFill>
          </a:ln>
        </p:spPr>
        <p:txBody>
          <a:bodyPr/>
          <a:lstStyle>
            <a:lvl1pPr>
              <a:defRPr>
                <a:solidFill>
                  <a:srgbClr val="212C5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33698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043" y="4962675"/>
            <a:ext cx="12469365" cy="232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73366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811" y="1130065"/>
            <a:ext cx="5888030" cy="4183284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9943070" y="156519"/>
            <a:ext cx="2092411" cy="1738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2701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1276" y="2166637"/>
            <a:ext cx="5551487" cy="44640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2253"/>
                </a:solidFill>
              </a:defRPr>
            </a:lvl1pPr>
            <a:lvl2pPr>
              <a:defRPr>
                <a:solidFill>
                  <a:srgbClr val="1E2253"/>
                </a:solidFill>
              </a:defRPr>
            </a:lvl2pPr>
            <a:lvl3pPr>
              <a:defRPr>
                <a:solidFill>
                  <a:srgbClr val="1E2253"/>
                </a:solidFill>
              </a:defRPr>
            </a:lvl3pPr>
            <a:lvl4pPr>
              <a:defRPr>
                <a:solidFill>
                  <a:srgbClr val="1E2253"/>
                </a:solidFill>
              </a:defRPr>
            </a:lvl4pPr>
            <a:lvl5pPr>
              <a:defRPr>
                <a:solidFill>
                  <a:srgbClr val="1E2253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240163" y="2170842"/>
            <a:ext cx="5551487" cy="44640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2253"/>
                </a:solidFill>
              </a:defRPr>
            </a:lvl1pPr>
            <a:lvl2pPr>
              <a:defRPr>
                <a:solidFill>
                  <a:srgbClr val="1E2253"/>
                </a:solidFill>
              </a:defRPr>
            </a:lvl2pPr>
            <a:lvl3pPr>
              <a:defRPr>
                <a:solidFill>
                  <a:srgbClr val="1E2253"/>
                </a:solidFill>
              </a:defRPr>
            </a:lvl3pPr>
            <a:lvl4pPr>
              <a:defRPr>
                <a:solidFill>
                  <a:srgbClr val="1E2253"/>
                </a:solidFill>
              </a:defRPr>
            </a:lvl4pPr>
            <a:lvl5pPr>
              <a:defRPr>
                <a:solidFill>
                  <a:srgbClr val="1E2253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20675" y="379413"/>
            <a:ext cx="8197249" cy="149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2253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6495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97158901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75078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09737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336D27-DDA6-492C-8604-35DBBEC60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3644-CC2B-4B6C-838B-104CCEE1C122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22DA59-4AD5-4B50-9294-71CD50CBA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2AB56A-B6BF-4EF4-AB2E-D1CFE5886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AC5D-AAA7-47A9-8333-E51379EDD3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9265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411188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59092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0274624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79998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05160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64300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093297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82132699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15276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000961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09246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20713"/>
            <a:ext cx="2743200" cy="55054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20713"/>
            <a:ext cx="8026400" cy="5505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49024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747312" y="2098675"/>
            <a:ext cx="3473450" cy="311308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cy-gb"/>
              <a:t>Click icon to add picture</a:t>
            </a:r>
            <a:endParaRPr lang="en-GB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8458458" y="2098675"/>
            <a:ext cx="3473450" cy="311308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cy-gb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668968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3597214"/>
            <a:ext cx="12192000" cy="4399632"/>
            <a:chOff x="0" y="3597214"/>
            <a:chExt cx="12192000" cy="4399632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597214"/>
              <a:ext cx="12192000" cy="3884245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 userDrawn="1"/>
          </p:nvSpPr>
          <p:spPr>
            <a:xfrm>
              <a:off x="10232774" y="6359238"/>
              <a:ext cx="1953685" cy="16376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10806546" y="6092736"/>
              <a:ext cx="733103" cy="9365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3687632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9918357" y="230659"/>
            <a:ext cx="2174789" cy="1705233"/>
          </a:xfrm>
          <a:prstGeom prst="rect">
            <a:avLst/>
          </a:prstGeom>
          <a:solidFill>
            <a:srgbClr val="1E22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338" y="1155632"/>
            <a:ext cx="5813323" cy="4130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85416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1276" y="2166637"/>
            <a:ext cx="5551487" cy="4464050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240163" y="2170842"/>
            <a:ext cx="5551487" cy="4464050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20675" y="379413"/>
            <a:ext cx="8197249" cy="1498600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 rtl="0"/>
            <a:r>
              <a:rPr lang="cy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06327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48976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747312" y="2098675"/>
            <a:ext cx="3473450" cy="3113088"/>
          </a:xfrm>
          <a:prstGeom prst="rect">
            <a:avLst/>
          </a:prstGeom>
          <a:ln>
            <a:solidFill>
              <a:srgbClr val="1E2253"/>
            </a:solidFill>
          </a:ln>
        </p:spPr>
        <p:txBody>
          <a:bodyPr rtlCol="0"/>
          <a:lstStyle>
            <a:lvl1pPr>
              <a:defRPr>
                <a:solidFill>
                  <a:srgbClr val="212C51"/>
                </a:solidFill>
              </a:defRPr>
            </a:lvl1pPr>
          </a:lstStyle>
          <a:p>
            <a:pPr rtl="0"/>
            <a:endParaRPr lang="en-GB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8458458" y="2098675"/>
            <a:ext cx="3473450" cy="3113088"/>
          </a:xfrm>
          <a:prstGeom prst="rect">
            <a:avLst/>
          </a:prstGeom>
          <a:ln>
            <a:solidFill>
              <a:srgbClr val="1E2253"/>
            </a:solidFill>
          </a:ln>
        </p:spPr>
        <p:txBody>
          <a:bodyPr rtlCol="0"/>
          <a:lstStyle>
            <a:lvl1pPr>
              <a:defRPr>
                <a:solidFill>
                  <a:srgbClr val="212C51"/>
                </a:solidFill>
              </a:defRPr>
            </a:lvl1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3584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53858117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043" y="4962675"/>
            <a:ext cx="12469365" cy="232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13861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8666206" y="156519"/>
            <a:ext cx="3369276" cy="1738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299" y="1624427"/>
            <a:ext cx="5267401" cy="360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43384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1276" y="2166637"/>
            <a:ext cx="5551487" cy="4464050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rgbClr val="1E2253"/>
                </a:solidFill>
              </a:defRPr>
            </a:lvl1pPr>
            <a:lvl2pPr>
              <a:defRPr>
                <a:solidFill>
                  <a:srgbClr val="1E2253"/>
                </a:solidFill>
              </a:defRPr>
            </a:lvl2pPr>
            <a:lvl3pPr>
              <a:defRPr>
                <a:solidFill>
                  <a:srgbClr val="1E2253"/>
                </a:solidFill>
              </a:defRPr>
            </a:lvl3pPr>
            <a:lvl4pPr>
              <a:defRPr>
                <a:solidFill>
                  <a:srgbClr val="1E2253"/>
                </a:solidFill>
              </a:defRPr>
            </a:lvl4pPr>
            <a:lvl5pPr>
              <a:defRPr>
                <a:solidFill>
                  <a:srgbClr val="1E2253"/>
                </a:solidFill>
              </a:defRPr>
            </a:lvl5pPr>
          </a:lstStyle>
          <a:p>
            <a:pPr lvl="0" rtl="0"/>
            <a:r>
              <a:rPr lang="cy-gb"/>
              <a:t>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240163" y="2170842"/>
            <a:ext cx="5551487" cy="4464050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rgbClr val="1E2253"/>
                </a:solidFill>
              </a:defRPr>
            </a:lvl1pPr>
            <a:lvl2pPr>
              <a:defRPr>
                <a:solidFill>
                  <a:srgbClr val="1E2253"/>
                </a:solidFill>
              </a:defRPr>
            </a:lvl2pPr>
            <a:lvl3pPr>
              <a:defRPr>
                <a:solidFill>
                  <a:srgbClr val="1E2253"/>
                </a:solidFill>
              </a:defRPr>
            </a:lvl3pPr>
            <a:lvl4pPr>
              <a:defRPr>
                <a:solidFill>
                  <a:srgbClr val="1E2253"/>
                </a:solidFill>
              </a:defRPr>
            </a:lvl4pPr>
            <a:lvl5pPr>
              <a:defRPr>
                <a:solidFill>
                  <a:srgbClr val="1E2253"/>
                </a:solidFill>
              </a:defRPr>
            </a:lvl5pPr>
          </a:lstStyle>
          <a:p>
            <a:pPr lvl="0" rtl="0"/>
            <a:r>
              <a:rPr lang="cy-gb"/>
              <a:t>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20675" y="379413"/>
            <a:ext cx="8197249" cy="1498600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rgbClr val="1E2253"/>
                </a:solidFill>
              </a:defRPr>
            </a:lvl1pPr>
          </a:lstStyle>
          <a:p>
            <a:pPr lvl="0" rtl="0"/>
            <a:r>
              <a:rPr lang="cy-gb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88862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573793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747312" y="2098675"/>
            <a:ext cx="3473450" cy="3113088"/>
          </a:xfrm>
          <a:prstGeom prst="rect">
            <a:avLst/>
          </a:prstGeom>
          <a:ln>
            <a:solidFill>
              <a:srgbClr val="1E2253"/>
            </a:solidFill>
          </a:ln>
        </p:spPr>
        <p:txBody>
          <a:bodyPr rtlCol="0"/>
          <a:lstStyle>
            <a:lvl1pPr>
              <a:defRPr>
                <a:solidFill>
                  <a:srgbClr val="212C51"/>
                </a:solidFill>
              </a:defRPr>
            </a:lvl1pPr>
          </a:lstStyle>
          <a:p>
            <a:pPr rtl="0"/>
            <a:endParaRPr lang="en-GB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8458458" y="2098675"/>
            <a:ext cx="3473450" cy="3113088"/>
          </a:xfrm>
          <a:prstGeom prst="rect">
            <a:avLst/>
          </a:prstGeom>
          <a:ln>
            <a:solidFill>
              <a:srgbClr val="1E2253"/>
            </a:solidFill>
          </a:ln>
        </p:spPr>
        <p:txBody>
          <a:bodyPr rtlCol="0"/>
          <a:lstStyle>
            <a:lvl1pPr>
              <a:defRPr>
                <a:solidFill>
                  <a:srgbClr val="212C51"/>
                </a:solidFill>
              </a:defRPr>
            </a:lvl1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683779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043" y="4962675"/>
            <a:ext cx="12469365" cy="232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45448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8666206" y="156519"/>
            <a:ext cx="3369276" cy="1738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299" y="1624427"/>
            <a:ext cx="5267401" cy="360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26922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1276" y="2166637"/>
            <a:ext cx="5551487" cy="4464050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rgbClr val="1E2253"/>
                </a:solidFill>
              </a:defRPr>
            </a:lvl1pPr>
            <a:lvl2pPr>
              <a:defRPr>
                <a:solidFill>
                  <a:srgbClr val="1E2253"/>
                </a:solidFill>
              </a:defRPr>
            </a:lvl2pPr>
            <a:lvl3pPr>
              <a:defRPr>
                <a:solidFill>
                  <a:srgbClr val="1E2253"/>
                </a:solidFill>
              </a:defRPr>
            </a:lvl3pPr>
            <a:lvl4pPr>
              <a:defRPr>
                <a:solidFill>
                  <a:srgbClr val="1E2253"/>
                </a:solidFill>
              </a:defRPr>
            </a:lvl4pPr>
            <a:lvl5pPr>
              <a:defRPr>
                <a:solidFill>
                  <a:srgbClr val="1E2253"/>
                </a:solidFill>
              </a:defRPr>
            </a:lvl5pPr>
          </a:lstStyle>
          <a:p>
            <a:pPr lvl="0" rtl="0"/>
            <a:r>
              <a:rPr lang="cy-gb"/>
              <a:t>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240163" y="2170842"/>
            <a:ext cx="5551487" cy="4464050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rgbClr val="1E2253"/>
                </a:solidFill>
              </a:defRPr>
            </a:lvl1pPr>
            <a:lvl2pPr>
              <a:defRPr>
                <a:solidFill>
                  <a:srgbClr val="1E2253"/>
                </a:solidFill>
              </a:defRPr>
            </a:lvl2pPr>
            <a:lvl3pPr>
              <a:defRPr>
                <a:solidFill>
                  <a:srgbClr val="1E2253"/>
                </a:solidFill>
              </a:defRPr>
            </a:lvl3pPr>
            <a:lvl4pPr>
              <a:defRPr>
                <a:solidFill>
                  <a:srgbClr val="1E2253"/>
                </a:solidFill>
              </a:defRPr>
            </a:lvl4pPr>
            <a:lvl5pPr>
              <a:defRPr>
                <a:solidFill>
                  <a:srgbClr val="1E2253"/>
                </a:solidFill>
              </a:defRPr>
            </a:lvl5pPr>
          </a:lstStyle>
          <a:p>
            <a:pPr lvl="0" rtl="0"/>
            <a:r>
              <a:rPr lang="cy-gb"/>
              <a:t>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20675" y="379413"/>
            <a:ext cx="8197249" cy="1498600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rgbClr val="1E2253"/>
                </a:solidFill>
              </a:defRPr>
            </a:lvl1pPr>
          </a:lstStyle>
          <a:p>
            <a:pPr lvl="0" rtl="0"/>
            <a:r>
              <a:rPr lang="cy-gb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346668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573261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-gb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91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Pull Out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385949316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747312" y="2098675"/>
            <a:ext cx="3473450" cy="3113088"/>
          </a:xfrm>
          <a:prstGeom prst="rect">
            <a:avLst/>
          </a:prstGeom>
          <a:ln>
            <a:solidFill>
              <a:srgbClr val="1E2253"/>
            </a:solidFill>
          </a:ln>
        </p:spPr>
        <p:txBody>
          <a:bodyPr rtlCol="0"/>
          <a:lstStyle>
            <a:lvl1pPr>
              <a:defRPr>
                <a:solidFill>
                  <a:srgbClr val="212C51"/>
                </a:solidFill>
              </a:defRPr>
            </a:lvl1pPr>
          </a:lstStyle>
          <a:p>
            <a:pPr rtl="0"/>
            <a:endParaRPr lang="en-GB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8458458" y="2098675"/>
            <a:ext cx="3473450" cy="3113088"/>
          </a:xfrm>
          <a:prstGeom prst="rect">
            <a:avLst/>
          </a:prstGeom>
          <a:ln>
            <a:solidFill>
              <a:srgbClr val="1E2253"/>
            </a:solidFill>
          </a:ln>
        </p:spPr>
        <p:txBody>
          <a:bodyPr rtlCol="0"/>
          <a:lstStyle>
            <a:lvl1pPr>
              <a:defRPr>
                <a:solidFill>
                  <a:srgbClr val="212C51"/>
                </a:solidFill>
              </a:defRPr>
            </a:lvl1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5640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043" y="4962675"/>
            <a:ext cx="12469365" cy="232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16729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811" y="1130065"/>
            <a:ext cx="5888030" cy="4183284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9943070" y="156519"/>
            <a:ext cx="2092411" cy="1738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34544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1276" y="2166637"/>
            <a:ext cx="5551487" cy="4464050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rgbClr val="1E2253"/>
                </a:solidFill>
              </a:defRPr>
            </a:lvl1pPr>
            <a:lvl2pPr>
              <a:defRPr>
                <a:solidFill>
                  <a:srgbClr val="1E2253"/>
                </a:solidFill>
              </a:defRPr>
            </a:lvl2pPr>
            <a:lvl3pPr>
              <a:defRPr>
                <a:solidFill>
                  <a:srgbClr val="1E2253"/>
                </a:solidFill>
              </a:defRPr>
            </a:lvl3pPr>
            <a:lvl4pPr>
              <a:defRPr>
                <a:solidFill>
                  <a:srgbClr val="1E2253"/>
                </a:solidFill>
              </a:defRPr>
            </a:lvl4pPr>
            <a:lvl5pPr>
              <a:defRPr>
                <a:solidFill>
                  <a:srgbClr val="1E2253"/>
                </a:solidFill>
              </a:defRPr>
            </a:lvl5pPr>
          </a:lstStyle>
          <a:p>
            <a:pPr lvl="0" rtl="0"/>
            <a:r>
              <a:rPr lang="cy-gb"/>
              <a:t>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240163" y="2170842"/>
            <a:ext cx="5551487" cy="4464050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rgbClr val="1E2253"/>
                </a:solidFill>
              </a:defRPr>
            </a:lvl1pPr>
            <a:lvl2pPr>
              <a:defRPr>
                <a:solidFill>
                  <a:srgbClr val="1E2253"/>
                </a:solidFill>
              </a:defRPr>
            </a:lvl2pPr>
            <a:lvl3pPr>
              <a:defRPr>
                <a:solidFill>
                  <a:srgbClr val="1E2253"/>
                </a:solidFill>
              </a:defRPr>
            </a:lvl3pPr>
            <a:lvl4pPr>
              <a:defRPr>
                <a:solidFill>
                  <a:srgbClr val="1E2253"/>
                </a:solidFill>
              </a:defRPr>
            </a:lvl4pPr>
            <a:lvl5pPr>
              <a:defRPr>
                <a:solidFill>
                  <a:srgbClr val="1E2253"/>
                </a:solidFill>
              </a:defRPr>
            </a:lvl5pPr>
          </a:lstStyle>
          <a:p>
            <a:pPr lvl="0" rtl="0"/>
            <a:r>
              <a:rPr lang="cy-gb"/>
              <a:t>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20675" y="379413"/>
            <a:ext cx="8197249" cy="1498600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rgbClr val="1E2253"/>
                </a:solidFill>
              </a:defRPr>
            </a:lvl1pPr>
          </a:lstStyle>
          <a:p>
            <a:pPr lvl="0" rtl="0"/>
            <a:r>
              <a:rPr lang="cy-gb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019393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567238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-gb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3778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336D27-DDA6-492C-8604-35DBBEC60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F0C3644-CC2B-4B6C-838B-104CCEE1C122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22DA59-4AD5-4B50-9294-71CD50CBA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2AB56A-B6BF-4EF4-AB2E-D1CFE5886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081AC5D-AAA7-47A9-8333-E51379EDD3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28493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668BF-D4DE-00E6-E866-4D3F34E30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E2389-AFEC-9BBB-3B5E-43646907DC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cy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63EBA-699E-7157-303A-A0E3C7400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28CFD7-4BD6-47DA-A42A-E47BBA529C83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6D5CE9-B0D8-74E6-1D9D-3C0E16649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78A2D-EC5B-FD45-DB0F-E599B7215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5D0B3B-726C-4522-A717-91F28F5E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0760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72024-A4B2-7C5B-107C-E3DD15DBF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B6820-9ECC-6896-0D4C-BCCAD0AEA5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9954D-E80B-60A4-8BCD-773D890F4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28CFD7-4BD6-47DA-A42A-E47BBA529C83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21AF1-AFBF-A39D-6D99-241DA9C80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2D34F-34EA-ED6A-17BB-ACDEF4F32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5D0B3B-726C-4522-A717-91F28F5E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77498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2B909-24D3-4773-6BDF-8C824555F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CF6F72-8D82-FA86-67AD-F4E05AC955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F93CED-18AE-F0CC-99EE-1FA6AAA4E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28CFD7-4BD6-47DA-A42A-E47BBA529C83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03789C-B484-4805-1869-39AB62323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D80DF-EE08-4198-F547-780519133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5D0B3B-726C-4522-A717-91F28F5E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922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Text &amp; Image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747335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8CBC5-2A0F-2E09-333A-4C5108B59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3F175-4864-9EA0-408D-347B28B741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79A5B8-AAB9-BF24-010B-A8671CEA6A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00764F-3938-3923-3E55-FB78E93B0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28CFD7-4BD6-47DA-A42A-E47BBA529C83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AF1C1E-3900-1D7C-0E71-59C44D1C2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8B42CF-E751-5003-3DFD-17F885665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5D0B3B-726C-4522-A717-91F28F5E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01863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6A46F-8EEB-77D5-05FD-5EA53CA36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B773EB-8582-B994-FD47-7097A67B4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EE93B7-7C5F-ADF7-EB6C-9E8388FCF4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31FEA7-5811-76AA-9341-18759A121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DB172D-445A-BD55-2F4A-E9247849DD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80782A-E07C-3764-E036-21E5C4384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28CFD7-4BD6-47DA-A42A-E47BBA529C83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460C51-393E-9A29-3DB1-0678A84E4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5C8865-8478-FECE-262D-42434C938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5D0B3B-726C-4522-A717-91F28F5E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47043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5982E-AC76-28BB-48C8-197E6D258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F4C4DD-F21C-7F45-FDB1-D4DCD82AF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28CFD7-4BD6-47DA-A42A-E47BBA529C83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7B7430-A112-37B8-AD77-3B81580E3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AD5DF-381F-4256-D3A4-D4435BB0A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5D0B3B-726C-4522-A717-91F28F5E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69607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21F731-A98C-9E01-05D9-F5A19D974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28CFD7-4BD6-47DA-A42A-E47BBA529C83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BCC2D9-350F-BB70-F702-57C620F26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5074E-E4CA-ABBC-C5E1-1DC28567E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5D0B3B-726C-4522-A717-91F28F5E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96199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19016-18B6-D68A-081B-230BCDE25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782EB3-AC9B-B6A6-32FC-A74594FFD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3E53C0-A848-C653-690C-5833497756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26A932-86A4-D432-0463-F26C91B14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28CFD7-4BD6-47DA-A42A-E47BBA529C83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1ABB92-28E7-03FC-7F92-2D17F2C3A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8842BF-5E84-0A39-17CC-58595A693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5D0B3B-726C-4522-A717-91F28F5E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73425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7AB5A-E3F3-1D21-F85F-45FA8666B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5907E6-AB46-3B55-8C56-B76193E62A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998FE8-1909-FD11-9233-94A15F7670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6CAE29-D5B8-2420-7EFD-A558AFE0C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28CFD7-4BD6-47DA-A42A-E47BBA529C83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63040D-A9FA-B4BD-3795-42AFE7BE0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BD1DB6-9F16-D7ED-3558-128395F96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5D0B3B-726C-4522-A717-91F28F5E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72015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39219-3DBF-89FF-ACEF-BDB5E3F1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9F9839-6171-882F-858C-A00B69046A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C13DC-D3B8-E161-5F97-54CA6FFE1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28CFD7-4BD6-47DA-A42A-E47BBA529C83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6D3E3A-32F8-19C9-332D-D19C126DC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3DB2EA-7028-D8AC-8FB6-FD6223F9D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5D0B3B-726C-4522-A717-91F28F5E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1535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6B03F4-9368-8538-C537-9C7F2055D3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C6D983-AE6A-778D-F37B-5022B1C571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B80687-F85F-F6A5-6DC7-A2429A8C0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28CFD7-4BD6-47DA-A42A-E47BBA529C83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7EED0-4015-EBFA-492A-E96813563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C099C-1BCD-B6ED-5D79-08285918B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5D0B3B-726C-4522-A717-91F28F5E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08804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"/>
          <p:cNvSpPr/>
          <p:nvPr/>
        </p:nvSpPr>
        <p:spPr>
          <a:xfrm>
            <a:off x="6096000" y="1039862"/>
            <a:ext cx="5594350" cy="4775201"/>
          </a:xfrm>
          <a:prstGeom prst="rect">
            <a:avLst/>
          </a:prstGeom>
          <a:solidFill>
            <a:srgbClr val="D3B9BD"/>
          </a:solidFill>
          <a:ln w="12700">
            <a:miter lim="400000"/>
          </a:ln>
        </p:spPr>
        <p:txBody>
          <a:bodyPr lIns="0" tIns="0" rIns="0" bIns="0" rtlCol="0" anchor="ctr"/>
          <a:lstStyle/>
          <a:p>
            <a:pPr defTabSz="207716" rtl="0">
              <a:lnSpc>
                <a:spcPct val="120000"/>
              </a:lnSpc>
              <a:spcBef>
                <a:spcPts val="0"/>
              </a:spcBef>
              <a:defRPr sz="3000" spc="-59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 sz="1500"/>
          </a:p>
        </p:txBody>
      </p:sp>
      <p:sp>
        <p:nvSpPr>
          <p:cNvPr id="54" name="Rectangle"/>
          <p:cNvSpPr/>
          <p:nvPr/>
        </p:nvSpPr>
        <p:spPr>
          <a:xfrm>
            <a:off x="504453" y="533524"/>
            <a:ext cx="5595094" cy="5790952"/>
          </a:xfrm>
          <a:prstGeom prst="rect">
            <a:avLst/>
          </a:prstGeom>
          <a:solidFill>
            <a:schemeClr val="accent5">
              <a:hueOff val="-246905"/>
              <a:satOff val="-77181"/>
              <a:lumOff val="20457"/>
            </a:schemeClr>
          </a:solidFill>
          <a:ln w="12700">
            <a:miter lim="400000"/>
          </a:ln>
        </p:spPr>
        <p:txBody>
          <a:bodyPr lIns="0" tIns="0" rIns="0" bIns="0" rtlCol="0" anchor="ctr"/>
          <a:lstStyle/>
          <a:p>
            <a:pPr defTabSz="207716" rtl="0">
              <a:lnSpc>
                <a:spcPct val="120000"/>
              </a:lnSpc>
              <a:spcBef>
                <a:spcPts val="0"/>
              </a:spcBef>
              <a:defRPr sz="3000" spc="-59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 sz="1500"/>
          </a:p>
        </p:txBody>
      </p:sp>
      <p:sp>
        <p:nvSpPr>
          <p:cNvPr id="55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029229" y="1838876"/>
            <a:ext cx="10132149" cy="3478089"/>
          </a:xfrm>
          <a:prstGeom prst="rect">
            <a:avLst/>
          </a:prstGeom>
        </p:spPr>
        <p:txBody>
          <a:bodyPr numCol="2" spcCol="2314058" rtlCol="0" anchor="t"/>
          <a:lstStyle>
            <a:lvl1pPr marL="222250" indent="-222250" algn="l" defTabSz="1219169">
              <a:lnSpc>
                <a:spcPct val="80000"/>
              </a:lnSpc>
              <a:spcBef>
                <a:spcPts val="2100"/>
              </a:spcBef>
              <a:buSzPct val="100000"/>
              <a:buChar char="•"/>
              <a:defRPr sz="2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1pPr>
            <a:lvl2pPr marL="444500" indent="-222250" algn="l" defTabSz="1219169">
              <a:lnSpc>
                <a:spcPct val="80000"/>
              </a:lnSpc>
              <a:spcBef>
                <a:spcPts val="2100"/>
              </a:spcBef>
              <a:buSzPct val="100000"/>
              <a:buChar char="•"/>
              <a:defRPr sz="2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2pPr>
            <a:lvl3pPr marL="666750" indent="-222250" algn="l" defTabSz="1219169">
              <a:lnSpc>
                <a:spcPct val="80000"/>
              </a:lnSpc>
              <a:spcBef>
                <a:spcPts val="2100"/>
              </a:spcBef>
              <a:buSzPct val="100000"/>
              <a:buChar char="•"/>
              <a:defRPr sz="2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3pPr>
            <a:lvl4pPr marL="889000" indent="-222250" algn="l" defTabSz="1219169">
              <a:lnSpc>
                <a:spcPct val="80000"/>
              </a:lnSpc>
              <a:spcBef>
                <a:spcPts val="2100"/>
              </a:spcBef>
              <a:buSzPct val="100000"/>
              <a:buChar char="•"/>
              <a:defRPr sz="2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4pPr>
            <a:lvl5pPr marL="1111250" indent="-222250" algn="l" defTabSz="1219169">
              <a:lnSpc>
                <a:spcPct val="80000"/>
              </a:lnSpc>
              <a:spcBef>
                <a:spcPts val="2100"/>
              </a:spcBef>
              <a:buSzPct val="100000"/>
              <a:buChar char="•"/>
              <a:defRPr sz="2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5pPr>
          </a:lstStyle>
          <a:p>
            <a:pPr rtl="0"/>
            <a:r>
              <a:t>Slide bullet text</a:t>
            </a:r>
          </a:p>
          <a:p>
            <a:pPr lvl="1" rtl="0"/>
            <a:endParaRPr/>
          </a:p>
          <a:p>
            <a:pPr lvl="2" rtl="0"/>
            <a:endParaRPr/>
          </a:p>
          <a:p>
            <a:pPr lvl="3" rtl="0"/>
            <a:endParaRPr/>
          </a:p>
          <a:p>
            <a:pPr lvl="4" rtl="0"/>
            <a:endParaRPr/>
          </a:p>
        </p:txBody>
      </p:sp>
      <p:sp>
        <p:nvSpPr>
          <p:cNvPr id="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22289" y="6565900"/>
            <a:ext cx="153772" cy="171450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7888783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rtlCol="0"/>
          <a:lstStyle/>
          <a:p>
            <a:pPr rtl="0"/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0"/>
          <a:lstStyle/>
          <a:p>
            <a:pPr rtl="0">
              <a:defRPr>
                <a:effectLst/>
              </a:defRPr>
            </a:pPr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891366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slideLayout" Target="../slideLayouts/slideLayout76.xml"/><Relationship Id="rId7" Type="http://schemas.openxmlformats.org/officeDocument/2006/relationships/theme" Target="../theme/theme10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4" Type="http://schemas.openxmlformats.org/officeDocument/2006/relationships/slideLayout" Target="../slideLayouts/slideLayout83.xml"/><Relationship Id="rId9" Type="http://schemas.openxmlformats.org/officeDocument/2006/relationships/image" Target="../media/image29.em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5" Type="http://schemas.openxmlformats.org/officeDocument/2006/relationships/theme" Target="../theme/theme12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theme" Target="../theme/theme13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5.xml"/><Relationship Id="rId10" Type="http://schemas.openxmlformats.org/officeDocument/2006/relationships/image" Target="../media/image34.png"/><Relationship Id="rId4" Type="http://schemas.openxmlformats.org/officeDocument/2006/relationships/slideLayout" Target="../slideLayouts/slideLayout104.xml"/><Relationship Id="rId9" Type="http://schemas.openxmlformats.org/officeDocument/2006/relationships/image" Target="../media/image33.emf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08.xml"/><Relationship Id="rId5" Type="http://schemas.openxmlformats.org/officeDocument/2006/relationships/image" Target="../media/image34.png"/><Relationship Id="rId4" Type="http://schemas.openxmlformats.org/officeDocument/2006/relationships/image" Target="../media/image37.emf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7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7" Type="http://schemas.openxmlformats.org/officeDocument/2006/relationships/image" Target="../media/image25.emf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slideLayout" Target="../slideLayouts/slideLayout42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9" Type="http://schemas.openxmlformats.org/officeDocument/2006/relationships/image" Target="../media/image29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image" Target="../media/image30.png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image" Target="../media/image32.jpeg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image" Target="../media/image31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6.xml"/><Relationship Id="rId7" Type="http://schemas.openxmlformats.org/officeDocument/2006/relationships/image" Target="../media/image25.emf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1.xml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911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7277" y="495846"/>
            <a:ext cx="1728982" cy="118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58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8033" y="373777"/>
            <a:ext cx="1912120" cy="135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11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3B4572-87D3-7322-D57D-B2C6BB62B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63F30-3AE5-55F0-197F-751DD5A799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A03F4-ABFE-6D66-A094-6D47DDE04D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E028CFD7-4BD6-47DA-A42A-E47BBA529C83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E7052-0819-E77E-0B17-51E0495787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C6C9E-33CC-8E56-BA95-43629566F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8F5D0B3B-726C-4522-A717-91F28F5E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107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3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059301A9-4D10-7A75-F32A-7FEF84D9D8C2}"/>
              </a:ext>
            </a:extLst>
          </p:cNvPr>
          <p:cNvSpPr/>
          <p:nvPr userDrawn="1"/>
        </p:nvSpPr>
        <p:spPr>
          <a:xfrm>
            <a:off x="0" y="-270"/>
            <a:ext cx="12192000" cy="6858156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pPr rtl="0"/>
            <a:endParaRPr sz="1092">
              <a:solidFill>
                <a:srgbClr val="1F355E"/>
              </a:solidFill>
            </a:endParaRP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8D6D5260-941F-FAC8-7D9A-8598A4871B9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9171140" y="455556"/>
            <a:ext cx="2562601" cy="653217"/>
          </a:xfrm>
          <a:prstGeom prst="rect">
            <a:avLst/>
          </a:prstGeom>
        </p:spPr>
      </p:pic>
      <p:pic>
        <p:nvPicPr>
          <p:cNvPr id="9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39281C-7523-249B-91C3-4AD9884CE212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440836" y="5659882"/>
            <a:ext cx="2238185" cy="69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50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77274">
        <a:defRPr>
          <a:latin typeface="+mn-lt"/>
          <a:ea typeface="+mn-ea"/>
          <a:cs typeface="+mn-cs"/>
        </a:defRPr>
      </a:lvl2pPr>
      <a:lvl3pPr marL="554547">
        <a:defRPr>
          <a:latin typeface="+mn-lt"/>
          <a:ea typeface="+mn-ea"/>
          <a:cs typeface="+mn-cs"/>
        </a:defRPr>
      </a:lvl3pPr>
      <a:lvl4pPr marL="831821">
        <a:defRPr>
          <a:latin typeface="+mn-lt"/>
          <a:ea typeface="+mn-ea"/>
          <a:cs typeface="+mn-cs"/>
        </a:defRPr>
      </a:lvl4pPr>
      <a:lvl5pPr marL="1109095">
        <a:defRPr>
          <a:latin typeface="+mn-lt"/>
          <a:ea typeface="+mn-ea"/>
          <a:cs typeface="+mn-cs"/>
        </a:defRPr>
      </a:lvl5pPr>
      <a:lvl6pPr marL="1386369">
        <a:defRPr>
          <a:latin typeface="+mn-lt"/>
          <a:ea typeface="+mn-ea"/>
          <a:cs typeface="+mn-cs"/>
        </a:defRPr>
      </a:lvl6pPr>
      <a:lvl7pPr marL="1663643">
        <a:defRPr>
          <a:latin typeface="+mn-lt"/>
          <a:ea typeface="+mn-ea"/>
          <a:cs typeface="+mn-cs"/>
        </a:defRPr>
      </a:lvl7pPr>
      <a:lvl8pPr marL="1940917">
        <a:defRPr>
          <a:latin typeface="+mn-lt"/>
          <a:ea typeface="+mn-ea"/>
          <a:cs typeface="+mn-cs"/>
        </a:defRPr>
      </a:lvl8pPr>
      <a:lvl9pPr marL="221819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77274">
        <a:defRPr>
          <a:latin typeface="+mn-lt"/>
          <a:ea typeface="+mn-ea"/>
          <a:cs typeface="+mn-cs"/>
        </a:defRPr>
      </a:lvl2pPr>
      <a:lvl3pPr marL="554547">
        <a:defRPr>
          <a:latin typeface="+mn-lt"/>
          <a:ea typeface="+mn-ea"/>
          <a:cs typeface="+mn-cs"/>
        </a:defRPr>
      </a:lvl3pPr>
      <a:lvl4pPr marL="831821">
        <a:defRPr>
          <a:latin typeface="+mn-lt"/>
          <a:ea typeface="+mn-ea"/>
          <a:cs typeface="+mn-cs"/>
        </a:defRPr>
      </a:lvl4pPr>
      <a:lvl5pPr marL="1109095">
        <a:defRPr>
          <a:latin typeface="+mn-lt"/>
          <a:ea typeface="+mn-ea"/>
          <a:cs typeface="+mn-cs"/>
        </a:defRPr>
      </a:lvl5pPr>
      <a:lvl6pPr marL="1386369">
        <a:defRPr>
          <a:latin typeface="+mn-lt"/>
          <a:ea typeface="+mn-ea"/>
          <a:cs typeface="+mn-cs"/>
        </a:defRPr>
      </a:lvl6pPr>
      <a:lvl7pPr marL="1663643">
        <a:defRPr>
          <a:latin typeface="+mn-lt"/>
          <a:ea typeface="+mn-ea"/>
          <a:cs typeface="+mn-cs"/>
        </a:defRPr>
      </a:lvl7pPr>
      <a:lvl8pPr marL="1940917">
        <a:defRPr>
          <a:latin typeface="+mn-lt"/>
          <a:ea typeface="+mn-ea"/>
          <a:cs typeface="+mn-cs"/>
        </a:defRPr>
      </a:lvl8pPr>
      <a:lvl9pPr marL="2218191">
        <a:defRPr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270"/>
            <a:ext cx="12192000" cy="6858156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pPr rtl="0"/>
            <a:endParaRPr sz="1092"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71140" y="455556"/>
            <a:ext cx="2562601" cy="6532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6536260" y="2460240"/>
            <a:ext cx="6754655" cy="5514590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0836" y="5659882"/>
            <a:ext cx="2238185" cy="69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85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77274">
        <a:defRPr>
          <a:latin typeface="+mn-lt"/>
          <a:ea typeface="+mn-ea"/>
          <a:cs typeface="+mn-cs"/>
        </a:defRPr>
      </a:lvl2pPr>
      <a:lvl3pPr marL="554547">
        <a:defRPr>
          <a:latin typeface="+mn-lt"/>
          <a:ea typeface="+mn-ea"/>
          <a:cs typeface="+mn-cs"/>
        </a:defRPr>
      </a:lvl3pPr>
      <a:lvl4pPr marL="831821">
        <a:defRPr>
          <a:latin typeface="+mn-lt"/>
          <a:ea typeface="+mn-ea"/>
          <a:cs typeface="+mn-cs"/>
        </a:defRPr>
      </a:lvl4pPr>
      <a:lvl5pPr marL="1109095">
        <a:defRPr>
          <a:latin typeface="+mn-lt"/>
          <a:ea typeface="+mn-ea"/>
          <a:cs typeface="+mn-cs"/>
        </a:defRPr>
      </a:lvl5pPr>
      <a:lvl6pPr marL="1386369">
        <a:defRPr>
          <a:latin typeface="+mn-lt"/>
          <a:ea typeface="+mn-ea"/>
          <a:cs typeface="+mn-cs"/>
        </a:defRPr>
      </a:lvl6pPr>
      <a:lvl7pPr marL="1663643">
        <a:defRPr>
          <a:latin typeface="+mn-lt"/>
          <a:ea typeface="+mn-ea"/>
          <a:cs typeface="+mn-cs"/>
        </a:defRPr>
      </a:lvl7pPr>
      <a:lvl8pPr marL="1940917">
        <a:defRPr>
          <a:latin typeface="+mn-lt"/>
          <a:ea typeface="+mn-ea"/>
          <a:cs typeface="+mn-cs"/>
        </a:defRPr>
      </a:lvl8pPr>
      <a:lvl9pPr marL="221819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77274">
        <a:defRPr>
          <a:latin typeface="+mn-lt"/>
          <a:ea typeface="+mn-ea"/>
          <a:cs typeface="+mn-cs"/>
        </a:defRPr>
      </a:lvl2pPr>
      <a:lvl3pPr marL="554547">
        <a:defRPr>
          <a:latin typeface="+mn-lt"/>
          <a:ea typeface="+mn-ea"/>
          <a:cs typeface="+mn-cs"/>
        </a:defRPr>
      </a:lvl3pPr>
      <a:lvl4pPr marL="831821">
        <a:defRPr>
          <a:latin typeface="+mn-lt"/>
          <a:ea typeface="+mn-ea"/>
          <a:cs typeface="+mn-cs"/>
        </a:defRPr>
      </a:lvl4pPr>
      <a:lvl5pPr marL="1109095">
        <a:defRPr>
          <a:latin typeface="+mn-lt"/>
          <a:ea typeface="+mn-ea"/>
          <a:cs typeface="+mn-cs"/>
        </a:defRPr>
      </a:lvl5pPr>
      <a:lvl6pPr marL="1386369">
        <a:defRPr>
          <a:latin typeface="+mn-lt"/>
          <a:ea typeface="+mn-ea"/>
          <a:cs typeface="+mn-cs"/>
        </a:defRPr>
      </a:lvl6pPr>
      <a:lvl7pPr marL="1663643">
        <a:defRPr>
          <a:latin typeface="+mn-lt"/>
          <a:ea typeface="+mn-ea"/>
          <a:cs typeface="+mn-cs"/>
        </a:defRPr>
      </a:lvl7pPr>
      <a:lvl8pPr marL="1940917">
        <a:defRPr>
          <a:latin typeface="+mn-lt"/>
          <a:ea typeface="+mn-ea"/>
          <a:cs typeface="+mn-cs"/>
        </a:defRPr>
      </a:lvl8pPr>
      <a:lvl9pPr marL="2218191">
        <a:defRPr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y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6C638D1B-3A42-421A-A04A-C4ADE22CE434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0F24A5CE-5CFF-4577-8D4A-E49EA5070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27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  <p:sldLayoutId id="21474838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g object 16">
            <a:extLst>
              <a:ext uri="{FF2B5EF4-FFF2-40B4-BE49-F238E27FC236}">
                <a16:creationId xmlns:a16="http://schemas.microsoft.com/office/drawing/2014/main" id="{D0D5F528-69E0-74EB-2E1F-22FCCA73BD22}"/>
              </a:ext>
            </a:extLst>
          </p:cNvPr>
          <p:cNvSpPr/>
          <p:nvPr/>
        </p:nvSpPr>
        <p:spPr>
          <a:xfrm>
            <a:off x="317497" y="6222564"/>
            <a:ext cx="11557371" cy="0"/>
          </a:xfrm>
          <a:custGeom>
            <a:avLst/>
            <a:gdLst>
              <a:gd name="f0" fmla="val w"/>
              <a:gd name="f1" fmla="val h"/>
              <a:gd name="f2" fmla="val ss"/>
              <a:gd name="f3" fmla="val 0"/>
              <a:gd name="f4" fmla="val 19057620"/>
              <a:gd name="f5" fmla="val 19057011"/>
              <a:gd name="f6" fmla="abs f0"/>
              <a:gd name="f7" fmla="abs f1"/>
              <a:gd name="f8" fmla="abs f2"/>
              <a:gd name="f9" fmla="*/ f0 1 19057620"/>
              <a:gd name="f10" fmla="val f3"/>
              <a:gd name="f11" fmla="+- f3 0 f3"/>
              <a:gd name="f12" fmla="+- f4 0 f3"/>
              <a:gd name="f13" fmla="?: f6 f0 1"/>
              <a:gd name="f14" fmla="?: f7 f1 1"/>
              <a:gd name="f15" fmla="?: f8 f2 1"/>
              <a:gd name="f16" fmla="*/ f12 1 19057620"/>
              <a:gd name="f17" fmla="*/ f11 1 0"/>
              <a:gd name="f18" fmla="*/ f13 1 19057620"/>
              <a:gd name="f19" fmla="*/ f14 1 21600"/>
              <a:gd name="f20" fmla="*/ 21600 f14 1"/>
              <a:gd name="f21" fmla="*/ 0 1 f16"/>
              <a:gd name="f22" fmla="*/ 19057620 1 f16"/>
              <a:gd name="f23" fmla="*/ 0 1 f17"/>
              <a:gd name="f24" fmla="*/ 1 1 f17"/>
              <a:gd name="f25" fmla="min f19 f18"/>
              <a:gd name="f26" fmla="*/ f20 1 f15"/>
              <a:gd name="f27" fmla="*/ f21 f9 1"/>
              <a:gd name="f28" fmla="*/ f22 f9 1"/>
              <a:gd name="f29" fmla="val f26"/>
              <a:gd name="f30" fmla="*/ f3 f25 1"/>
              <a:gd name="f31" fmla="+- f29 0 f10"/>
              <a:gd name="f32" fmla="*/ f31 1 0"/>
              <a:gd name="f33" fmla="*/ f24 f32 1"/>
              <a:gd name="f34" fmla="*/ f23 f32 1"/>
              <a:gd name="f35" fmla="*/ f34 f25 1"/>
              <a:gd name="f36" fmla="*/ f33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7" t="f35" r="f28" b="f36"/>
            <a:pathLst>
              <a:path w="19057620">
                <a:moveTo>
                  <a:pt x="f3" y="f30"/>
                </a:moveTo>
                <a:lnTo>
                  <a:pt x="f5" y="f30"/>
                </a:lnTo>
              </a:path>
            </a:pathLst>
          </a:custGeom>
          <a:noFill/>
          <a:ln w="5239" cap="flat">
            <a:solidFill>
              <a:srgbClr val="000000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554492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92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bg object 17">
            <a:extLst>
              <a:ext uri="{FF2B5EF4-FFF2-40B4-BE49-F238E27FC236}">
                <a16:creationId xmlns:a16="http://schemas.microsoft.com/office/drawing/2014/main" id="{6F6CCC8C-B205-72CA-E93A-ACC2BE796F10}"/>
              </a:ext>
            </a:extLst>
          </p:cNvPr>
          <p:cNvSpPr/>
          <p:nvPr/>
        </p:nvSpPr>
        <p:spPr>
          <a:xfrm>
            <a:off x="1244597" y="6296345"/>
            <a:ext cx="0" cy="120913"/>
          </a:xfrm>
          <a:custGeom>
            <a:avLst/>
            <a:gdLst>
              <a:gd name="f0" fmla="val w"/>
              <a:gd name="f1" fmla="val h"/>
              <a:gd name="f2" fmla="val ss"/>
              <a:gd name="f3" fmla="val 0"/>
              <a:gd name="f4" fmla="val 199390"/>
              <a:gd name="f5" fmla="val 198946"/>
              <a:gd name="f6" fmla="abs f0"/>
              <a:gd name="f7" fmla="abs f1"/>
              <a:gd name="f8" fmla="abs f2"/>
              <a:gd name="f9" fmla="*/ f1 1 199390"/>
              <a:gd name="f10" fmla="val f3"/>
              <a:gd name="f11" fmla="+- f4 0 f3"/>
              <a:gd name="f12" fmla="+- f3 0 f3"/>
              <a:gd name="f13" fmla="?: f6 f0 1"/>
              <a:gd name="f14" fmla="?: f7 f1 1"/>
              <a:gd name="f15" fmla="?: f8 f2 1"/>
              <a:gd name="f16" fmla="*/ f12 1 0"/>
              <a:gd name="f17" fmla="*/ f11 1 199390"/>
              <a:gd name="f18" fmla="*/ f13 1 21600"/>
              <a:gd name="f19" fmla="*/ f14 1 199390"/>
              <a:gd name="f20" fmla="*/ 21600 f13 1"/>
              <a:gd name="f21" fmla="*/ 0 1 f16"/>
              <a:gd name="f22" fmla="*/ 1 1 f16"/>
              <a:gd name="f23" fmla="*/ 0 1 f17"/>
              <a:gd name="f24" fmla="*/ 199390 1 f17"/>
              <a:gd name="f25" fmla="min f19 f18"/>
              <a:gd name="f26" fmla="*/ f20 1 f15"/>
              <a:gd name="f27" fmla="*/ f24 f9 1"/>
              <a:gd name="f28" fmla="*/ f23 f9 1"/>
              <a:gd name="f29" fmla="val f26"/>
              <a:gd name="f30" fmla="*/ f3 f25 1"/>
              <a:gd name="f31" fmla="+- f29 0 f10"/>
              <a:gd name="f32" fmla="*/ f31 1 0"/>
              <a:gd name="f33" fmla="*/ f21 f32 1"/>
              <a:gd name="f34" fmla="*/ f22 f32 1"/>
              <a:gd name="f35" fmla="*/ f33 f25 1"/>
              <a:gd name="f36" fmla="*/ f34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5" t="f28" r="f36" b="f27"/>
            <a:pathLst>
              <a:path h="199390">
                <a:moveTo>
                  <a:pt x="f30" y="f5"/>
                </a:moveTo>
                <a:lnTo>
                  <a:pt x="f30" y="f3"/>
                </a:lnTo>
              </a:path>
            </a:pathLst>
          </a:custGeom>
          <a:noFill/>
          <a:ln w="20939" cap="flat">
            <a:solidFill>
              <a:srgbClr val="F43882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554492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92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4" name="bg object 18">
            <a:extLst>
              <a:ext uri="{FF2B5EF4-FFF2-40B4-BE49-F238E27FC236}">
                <a16:creationId xmlns:a16="http://schemas.microsoft.com/office/drawing/2014/main" id="{011590A1-8335-8873-C384-8A656AFF03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1999" cy="67305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bg object 19">
            <a:extLst>
              <a:ext uri="{FF2B5EF4-FFF2-40B4-BE49-F238E27FC236}">
                <a16:creationId xmlns:a16="http://schemas.microsoft.com/office/drawing/2014/main" id="{8DD1EFA9-3B3D-E87B-7A68-0D73E7113C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6249" y="150063"/>
            <a:ext cx="660946" cy="37292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bg object 20">
            <a:extLst>
              <a:ext uri="{FF2B5EF4-FFF2-40B4-BE49-F238E27FC236}">
                <a16:creationId xmlns:a16="http://schemas.microsoft.com/office/drawing/2014/main" id="{0C74551B-B39F-2EAD-B472-B968AFF3F09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87896" y="191034"/>
            <a:ext cx="589362" cy="30901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Holder 2">
            <a:extLst>
              <a:ext uri="{FF2B5EF4-FFF2-40B4-BE49-F238E27FC236}">
                <a16:creationId xmlns:a16="http://schemas.microsoft.com/office/drawing/2014/main" id="{2AE6049A-B23C-F269-F66B-8A5D0BEDF38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8547" y="1120131"/>
            <a:ext cx="3964902" cy="55983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lvl="0"/>
            <a:endParaRPr lang="en-US"/>
          </a:p>
        </p:txBody>
      </p:sp>
      <p:sp>
        <p:nvSpPr>
          <p:cNvPr id="8" name="Holder 3">
            <a:extLst>
              <a:ext uri="{FF2B5EF4-FFF2-40B4-BE49-F238E27FC236}">
                <a16:creationId xmlns:a16="http://schemas.microsoft.com/office/drawing/2014/main" id="{A7522C16-4BF7-1F52-56D1-B80EA6D9F17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8546" y="2491409"/>
            <a:ext cx="6141441" cy="10452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Holder 4">
            <a:extLst>
              <a:ext uri="{FF2B5EF4-FFF2-40B4-BE49-F238E27FC236}">
                <a16:creationId xmlns:a16="http://schemas.microsoft.com/office/drawing/2014/main" id="{B5CA3C39-706F-67E7-3FB9-A41C1DC659B4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145281" y="6377938"/>
            <a:ext cx="3901442" cy="16805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1" compatLnSpc="1">
            <a:spAutoFit/>
          </a:bodyPr>
          <a:lstStyle>
            <a:lvl1pPr marL="0" marR="0" lvl="0" indent="0" algn="ctr" defTabSz="554492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92" b="0" i="0" u="none" strike="noStrike" kern="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10" name="Holder 5">
            <a:extLst>
              <a:ext uri="{FF2B5EF4-FFF2-40B4-BE49-F238E27FC236}">
                <a16:creationId xmlns:a16="http://schemas.microsoft.com/office/drawing/2014/main" id="{83546321-1DC3-8DAC-5DFB-37B4203AF658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609603" y="6377938"/>
            <a:ext cx="2804162" cy="16805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spAutoFit/>
          </a:bodyPr>
          <a:lstStyle>
            <a:lvl1pPr marL="0" marR="0" lvl="0" indent="0" algn="l" defTabSz="554492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92" b="0" i="0" u="none" strike="noStrike" kern="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32A16DD1-DAFF-4672-8DB1-1860EFAC430B}" type="datetime1">
              <a:rPr lang="en-US"/>
              <a:pPr lvl="0"/>
              <a:t>1/30/2025</a:t>
            </a:fld>
            <a:endParaRPr lang="en-US"/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1E8D7758-2386-340F-48D3-0236923098A0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800899" y="6300604"/>
            <a:ext cx="104746" cy="21454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spAutoFit/>
          </a:bodyPr>
          <a:lstStyle>
            <a:lvl1pPr marL="23106" marR="0" lvl="0" indent="0" algn="l" defTabSz="554492" rtl="0" fontAlgn="auto" hangingPunct="1">
              <a:lnSpc>
                <a:spcPct val="100000"/>
              </a:lnSpc>
              <a:spcBef>
                <a:spcPts val="15"/>
              </a:spcBef>
              <a:spcAft>
                <a:spcPts val="0"/>
              </a:spcAft>
              <a:buNone/>
              <a:tabLst/>
              <a:defRPr lang="en-US" sz="697" b="1" i="0" u="none" strike="noStrike" kern="0" cap="none" spc="0" baseline="0">
                <a:solidFill>
                  <a:srgbClr val="315083"/>
                </a:solidFill>
                <a:uFillTx/>
                <a:latin typeface="Ubuntu"/>
                <a:cs typeface="Ubuntu"/>
              </a:defRPr>
            </a:lvl1pPr>
          </a:lstStyle>
          <a:p>
            <a:pPr lvl="0"/>
            <a:fld id="{B5BCD638-CA3E-4DB1-A0C5-54D2F794C2C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848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</p:sldLayoutIdLst>
  <p:txStyles>
    <p:titleStyle>
      <a:lvl1pPr marL="0" marR="0" lvl="0" indent="0" defTabSz="554492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3638" b="1" i="0" u="none" strike="noStrike" kern="0" cap="none" spc="0" baseline="0">
          <a:solidFill>
            <a:srgbClr val="315083"/>
          </a:solidFill>
          <a:uFillTx/>
          <a:latin typeface="Ubuntu"/>
          <a:cs typeface="Ubuntu"/>
        </a:defRPr>
      </a:lvl1pPr>
    </p:titleStyle>
    <p:bodyStyle>
      <a:lvl1pPr marL="0" marR="0" lvl="0" indent="0" defTabSz="554492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425" b="0" i="0" u="none" strike="noStrike" kern="0" cap="none" spc="0" baseline="0">
          <a:solidFill>
            <a:srgbClr val="7F7F7F"/>
          </a:solidFill>
          <a:uFillTx/>
          <a:latin typeface="Ubuntu-Light"/>
          <a:cs typeface="Ubuntu-Light"/>
        </a:defRPr>
      </a:lvl1pPr>
      <a:lvl2pPr marL="415869" marR="0" lvl="1" indent="-138623" algn="l" defTabSz="554492" rtl="0" fontAlgn="auto" hangingPunct="1">
        <a:lnSpc>
          <a:spcPct val="90000"/>
        </a:lnSpc>
        <a:spcBef>
          <a:spcPts val="303"/>
        </a:spcBef>
        <a:spcAft>
          <a:spcPts val="0"/>
        </a:spcAft>
        <a:buSzPct val="100000"/>
        <a:buFont typeface="Arial" pitchFamily="34"/>
        <a:buChar char="•"/>
        <a:tabLst/>
        <a:defRPr lang="en-US" sz="1455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693115" marR="0" lvl="2" indent="-138623" algn="l" defTabSz="554492" rtl="0" fontAlgn="auto" hangingPunct="1">
        <a:lnSpc>
          <a:spcPct val="90000"/>
        </a:lnSpc>
        <a:spcBef>
          <a:spcPts val="303"/>
        </a:spcBef>
        <a:spcAft>
          <a:spcPts val="0"/>
        </a:spcAft>
        <a:buSzPct val="100000"/>
        <a:buFont typeface="Arial" pitchFamily="34"/>
        <a:buChar char="•"/>
        <a:tabLst/>
        <a:defRPr lang="en-US" sz="1213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970361" marR="0" lvl="3" indent="-138623" algn="l" defTabSz="554492" rtl="0" fontAlgn="auto" hangingPunct="1">
        <a:lnSpc>
          <a:spcPct val="90000"/>
        </a:lnSpc>
        <a:spcBef>
          <a:spcPts val="303"/>
        </a:spcBef>
        <a:spcAft>
          <a:spcPts val="0"/>
        </a:spcAft>
        <a:buSzPct val="100000"/>
        <a:buFont typeface="Arial" pitchFamily="34"/>
        <a:buChar char="•"/>
        <a:tabLst/>
        <a:defRPr lang="en-US" sz="1092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1247607" marR="0" lvl="4" indent="-138623" algn="l" defTabSz="554492" rtl="0" fontAlgn="auto" hangingPunct="1">
        <a:lnSpc>
          <a:spcPct val="90000"/>
        </a:lnSpc>
        <a:spcBef>
          <a:spcPts val="303"/>
        </a:spcBef>
        <a:spcAft>
          <a:spcPts val="0"/>
        </a:spcAft>
        <a:buSzPct val="100000"/>
        <a:buFont typeface="Arial" pitchFamily="34"/>
        <a:buChar char="•"/>
        <a:tabLst/>
        <a:defRPr lang="en-US" sz="1092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1524853" indent="-138623" algn="l" defTabSz="554492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6pPr>
      <a:lvl7pPr marL="1802100" indent="-138623" algn="l" defTabSz="554492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7pPr>
      <a:lvl8pPr marL="2079346" indent="-138623" algn="l" defTabSz="554492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8pPr>
      <a:lvl9pPr marL="2356592" indent="-138623" algn="l" defTabSz="554492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1pPr>
      <a:lvl2pPr marL="277246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2pPr>
      <a:lvl3pPr marL="554492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3pPr>
      <a:lvl4pPr marL="831738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4pPr>
      <a:lvl5pPr marL="1108984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5pPr>
      <a:lvl6pPr marL="1386230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6pPr>
      <a:lvl7pPr marL="1663476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7pPr>
      <a:lvl8pPr marL="1940723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8pPr>
      <a:lvl9pPr marL="2217969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E22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271" y="379131"/>
            <a:ext cx="1886974" cy="134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810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7277" y="495846"/>
            <a:ext cx="1728982" cy="118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67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7277" y="495846"/>
            <a:ext cx="1728982" cy="118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637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8033" y="373777"/>
            <a:ext cx="1912120" cy="135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938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C62C950-05ED-7292-41DD-A94CA3CAD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551" y="171451"/>
            <a:ext cx="4237567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Line 3">
            <a:extLst>
              <a:ext uri="{FF2B5EF4-FFF2-40B4-BE49-F238E27FC236}">
                <a16:creationId xmlns:a16="http://schemas.microsoft.com/office/drawing/2014/main" id="{D3CED7F4-9FEB-2B26-CD8E-E4702A0B71CF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45433" y="-1588"/>
            <a:ext cx="0" cy="6858001"/>
          </a:xfrm>
          <a:prstGeom prst="line">
            <a:avLst/>
          </a:prstGeom>
          <a:noFill/>
          <a:ln w="76200">
            <a:solidFill>
              <a:srgbClr val="3A4A7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800"/>
          </a:p>
        </p:txBody>
      </p:sp>
      <p:sp>
        <p:nvSpPr>
          <p:cNvPr id="1028" name="Line 4">
            <a:extLst>
              <a:ext uri="{FF2B5EF4-FFF2-40B4-BE49-F238E27FC236}">
                <a16:creationId xmlns:a16="http://schemas.microsoft.com/office/drawing/2014/main" id="{15736A30-7C77-FED4-C630-82681626E39F}"/>
              </a:ext>
            </a:extLst>
          </p:cNvPr>
          <p:cNvSpPr>
            <a:spLocks noChangeShapeType="1"/>
          </p:cNvSpPr>
          <p:nvPr/>
        </p:nvSpPr>
        <p:spPr bwMode="auto">
          <a:xfrm>
            <a:off x="42333" y="1588"/>
            <a:ext cx="0" cy="6858000"/>
          </a:xfrm>
          <a:prstGeom prst="line">
            <a:avLst/>
          </a:prstGeom>
          <a:noFill/>
          <a:ln w="76200">
            <a:solidFill>
              <a:srgbClr val="3A4A7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800"/>
          </a:p>
        </p:txBody>
      </p:sp>
      <p:sp>
        <p:nvSpPr>
          <p:cNvPr id="1029" name="Line 5">
            <a:extLst>
              <a:ext uri="{FF2B5EF4-FFF2-40B4-BE49-F238E27FC236}">
                <a16:creationId xmlns:a16="http://schemas.microsoft.com/office/drawing/2014/main" id="{A79AABE1-CB4F-4CDC-BBAF-3D30FFFF51B0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1750"/>
            <a:ext cx="12192000" cy="0"/>
          </a:xfrm>
          <a:prstGeom prst="line">
            <a:avLst/>
          </a:prstGeom>
          <a:noFill/>
          <a:ln w="76200">
            <a:solidFill>
              <a:srgbClr val="3A4A7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800"/>
          </a:p>
        </p:txBody>
      </p:sp>
      <p:sp>
        <p:nvSpPr>
          <p:cNvPr id="1030" name="Line 6">
            <a:extLst>
              <a:ext uri="{FF2B5EF4-FFF2-40B4-BE49-F238E27FC236}">
                <a16:creationId xmlns:a16="http://schemas.microsoft.com/office/drawing/2014/main" id="{D1705DDD-F351-14D1-637C-C0CA7E0EC5E8}"/>
              </a:ext>
            </a:extLst>
          </p:cNvPr>
          <p:cNvSpPr>
            <a:spLocks noChangeShapeType="1"/>
          </p:cNvSpPr>
          <p:nvPr/>
        </p:nvSpPr>
        <p:spPr bwMode="auto">
          <a:xfrm>
            <a:off x="-4233" y="6826250"/>
            <a:ext cx="12192000" cy="0"/>
          </a:xfrm>
          <a:prstGeom prst="line">
            <a:avLst/>
          </a:prstGeom>
          <a:noFill/>
          <a:ln w="76200">
            <a:solidFill>
              <a:srgbClr val="3A4A7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800"/>
          </a:p>
        </p:txBody>
      </p:sp>
      <p:sp>
        <p:nvSpPr>
          <p:cNvPr id="1031" name="Line 7">
            <a:extLst>
              <a:ext uri="{FF2B5EF4-FFF2-40B4-BE49-F238E27FC236}">
                <a16:creationId xmlns:a16="http://schemas.microsoft.com/office/drawing/2014/main" id="{34506161-136D-3CB4-850B-9DD72E805AF8}"/>
              </a:ext>
            </a:extLst>
          </p:cNvPr>
          <p:cNvSpPr>
            <a:spLocks noChangeShapeType="1"/>
          </p:cNvSpPr>
          <p:nvPr/>
        </p:nvSpPr>
        <p:spPr bwMode="auto">
          <a:xfrm>
            <a:off x="192617" y="141288"/>
            <a:ext cx="11760200" cy="0"/>
          </a:xfrm>
          <a:prstGeom prst="line">
            <a:avLst/>
          </a:prstGeom>
          <a:noFill/>
          <a:ln w="57150">
            <a:solidFill>
              <a:srgbClr val="C1A87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800"/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C6D8C8FC-1C98-1A85-4E59-E54AD2006C52}"/>
              </a:ext>
            </a:extLst>
          </p:cNvPr>
          <p:cNvSpPr>
            <a:spLocks noChangeShapeType="1"/>
          </p:cNvSpPr>
          <p:nvPr/>
        </p:nvSpPr>
        <p:spPr bwMode="auto">
          <a:xfrm>
            <a:off x="11986684" y="115889"/>
            <a:ext cx="0" cy="6626225"/>
          </a:xfrm>
          <a:prstGeom prst="line">
            <a:avLst/>
          </a:prstGeom>
          <a:noFill/>
          <a:ln w="57150">
            <a:solidFill>
              <a:srgbClr val="C1A87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800"/>
          </a:p>
        </p:txBody>
      </p:sp>
      <p:sp>
        <p:nvSpPr>
          <p:cNvPr id="1033" name="Arc 9">
            <a:extLst>
              <a:ext uri="{FF2B5EF4-FFF2-40B4-BE49-F238E27FC236}">
                <a16:creationId xmlns:a16="http://schemas.microsoft.com/office/drawing/2014/main" id="{B7F62DD4-8A6D-8606-88A8-E97370390896}"/>
              </a:ext>
            </a:extLst>
          </p:cNvPr>
          <p:cNvSpPr>
            <a:spLocks/>
          </p:cNvSpPr>
          <p:nvPr/>
        </p:nvSpPr>
        <p:spPr bwMode="auto">
          <a:xfrm>
            <a:off x="8104718" y="179389"/>
            <a:ext cx="3839633" cy="1584325"/>
          </a:xfrm>
          <a:custGeom>
            <a:avLst/>
            <a:gdLst>
              <a:gd name="T0" fmla="*/ 0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800"/>
          </a:p>
        </p:txBody>
      </p:sp>
      <p:sp>
        <p:nvSpPr>
          <p:cNvPr id="1034" name="Line 11">
            <a:extLst>
              <a:ext uri="{FF2B5EF4-FFF2-40B4-BE49-F238E27FC236}">
                <a16:creationId xmlns:a16="http://schemas.microsoft.com/office/drawing/2014/main" id="{7A212795-C9BF-FDB4-EBE4-4AEB34C5B40D}"/>
              </a:ext>
            </a:extLst>
          </p:cNvPr>
          <p:cNvSpPr>
            <a:spLocks noChangeShapeType="1"/>
          </p:cNvSpPr>
          <p:nvPr/>
        </p:nvSpPr>
        <p:spPr bwMode="auto">
          <a:xfrm>
            <a:off x="192617" y="6716713"/>
            <a:ext cx="11760200" cy="0"/>
          </a:xfrm>
          <a:prstGeom prst="line">
            <a:avLst/>
          </a:prstGeom>
          <a:noFill/>
          <a:ln w="57150">
            <a:solidFill>
              <a:srgbClr val="C1A87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800"/>
          </a:p>
        </p:txBody>
      </p:sp>
      <p:sp>
        <p:nvSpPr>
          <p:cNvPr id="1035" name="Line 12">
            <a:extLst>
              <a:ext uri="{FF2B5EF4-FFF2-40B4-BE49-F238E27FC236}">
                <a16:creationId xmlns:a16="http://schemas.microsoft.com/office/drawing/2014/main" id="{A96D9485-7E1B-454D-76B7-8DF00046B650}"/>
              </a:ext>
            </a:extLst>
          </p:cNvPr>
          <p:cNvSpPr>
            <a:spLocks noChangeShapeType="1"/>
          </p:cNvSpPr>
          <p:nvPr/>
        </p:nvSpPr>
        <p:spPr bwMode="auto">
          <a:xfrm>
            <a:off x="188384" y="115889"/>
            <a:ext cx="0" cy="6626225"/>
          </a:xfrm>
          <a:prstGeom prst="line">
            <a:avLst/>
          </a:prstGeom>
          <a:noFill/>
          <a:ln w="57150">
            <a:solidFill>
              <a:srgbClr val="C1A87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800"/>
          </a:p>
        </p:txBody>
      </p:sp>
      <p:sp>
        <p:nvSpPr>
          <p:cNvPr id="1036" name="AutoShape 14">
            <a:extLst>
              <a:ext uri="{FF2B5EF4-FFF2-40B4-BE49-F238E27FC236}">
                <a16:creationId xmlns:a16="http://schemas.microsoft.com/office/drawing/2014/main" id="{819CB481-D156-DDBC-7222-517187AA0812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1034184" y="6316663"/>
            <a:ext cx="836083" cy="298450"/>
          </a:xfrm>
          <a:prstGeom prst="flowChartOnlineStorage">
            <a:avLst/>
          </a:prstGeom>
          <a:solidFill>
            <a:srgbClr val="C1A875"/>
          </a:soli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1800" dirty="0"/>
          </a:p>
        </p:txBody>
      </p:sp>
      <p:sp>
        <p:nvSpPr>
          <p:cNvPr id="1037" name="Rectangle 16">
            <a:extLst>
              <a:ext uri="{FF2B5EF4-FFF2-40B4-BE49-F238E27FC236}">
                <a16:creationId xmlns:a16="http://schemas.microsoft.com/office/drawing/2014/main" id="{BD8069BB-F10D-BCC4-EACB-29A046676C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2200" y="6311900"/>
            <a:ext cx="7825317" cy="215900"/>
          </a:xfrm>
          <a:prstGeom prst="rect">
            <a:avLst/>
          </a:prstGeom>
          <a:gradFill rotWithShape="1">
            <a:gsLst>
              <a:gs pos="0">
                <a:srgbClr val="F3EEE5"/>
              </a:gs>
              <a:gs pos="100000">
                <a:srgbClr val="C1A875"/>
              </a:gs>
            </a:gsLst>
            <a:lin ang="0" scaled="1"/>
          </a:gra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2400" dirty="0">
              <a:latin typeface="Trebuchet MS" panose="020B0603020202020204" pitchFamily="34" charset="0"/>
            </a:endParaRPr>
          </a:p>
        </p:txBody>
      </p:sp>
      <p:sp>
        <p:nvSpPr>
          <p:cNvPr id="1038" name="Rectangle 17">
            <a:extLst>
              <a:ext uri="{FF2B5EF4-FFF2-40B4-BE49-F238E27FC236}">
                <a16:creationId xmlns:a16="http://schemas.microsoft.com/office/drawing/2014/main" id="{6E12C89B-0E2F-50D9-6784-DB600D32A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0451" y="6470651"/>
            <a:ext cx="8257116" cy="144463"/>
          </a:xfrm>
          <a:prstGeom prst="rect">
            <a:avLst/>
          </a:prstGeom>
          <a:gradFill rotWithShape="1">
            <a:gsLst>
              <a:gs pos="0">
                <a:srgbClr val="E6E9F2"/>
              </a:gs>
              <a:gs pos="100000">
                <a:srgbClr val="3A4972"/>
              </a:gs>
            </a:gsLst>
            <a:lin ang="0" scaled="1"/>
          </a:gra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en-US" altLang="en-US" sz="1300" b="1" dirty="0">
              <a:solidFill>
                <a:srgbClr val="C1A875"/>
              </a:solidFill>
              <a:sym typeface="Trebuchet MS" panose="020B0603020202020204" pitchFamily="34" charset="0"/>
            </a:endParaRPr>
          </a:p>
        </p:txBody>
      </p:sp>
      <p:pic>
        <p:nvPicPr>
          <p:cNvPr id="1039" name="Picture 18">
            <a:extLst>
              <a:ext uri="{FF2B5EF4-FFF2-40B4-BE49-F238E27FC236}">
                <a16:creationId xmlns:a16="http://schemas.microsoft.com/office/drawing/2014/main" id="{07015BCA-54D4-6ACA-1384-2A3BE4C61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3" y="6299201"/>
            <a:ext cx="3361267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0" name="Rectangle 21">
            <a:extLst>
              <a:ext uri="{FF2B5EF4-FFF2-40B4-BE49-F238E27FC236}">
                <a16:creationId xmlns:a16="http://schemas.microsoft.com/office/drawing/2014/main" id="{B29A9726-26AD-97FD-8F19-1DB9FA6FEF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20714"/>
            <a:ext cx="1097280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41" name="Rectangle 22">
            <a:extLst>
              <a:ext uri="{FF2B5EF4-FFF2-40B4-BE49-F238E27FC236}">
                <a16:creationId xmlns:a16="http://schemas.microsoft.com/office/drawing/2014/main" id="{D238771A-8996-0F0E-F5DF-84ED822D46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pic>
        <p:nvPicPr>
          <p:cNvPr id="1042" name="Picture 19" descr="hywel dda">
            <a:extLst>
              <a:ext uri="{FF2B5EF4-FFF2-40B4-BE49-F238E27FC236}">
                <a16:creationId xmlns:a16="http://schemas.microsoft.com/office/drawing/2014/main" id="{6410B138-6490-0B7F-8402-EA0FCE23D5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2" y="188913"/>
            <a:ext cx="3168649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5912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3A4A7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3A4A72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3A4A72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3A4A72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3A4A72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3A4A72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3A4A72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3A4A72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3A4A7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800">
          <a:solidFill>
            <a:srgbClr val="3A4A7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rgbClr val="3A4A7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rgbClr val="3A4A7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rgbClr val="3A4A7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>
          <a:solidFill>
            <a:srgbClr val="3A4A7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rgbClr val="3A4A7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rgbClr val="3A4A7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rgbClr val="3A4A7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rgbClr val="3A4A7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E22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271" y="379131"/>
            <a:ext cx="1886974" cy="134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813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7277" y="495846"/>
            <a:ext cx="1728982" cy="118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169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00.xml"/><Relationship Id="rId4" Type="http://schemas.openxmlformats.org/officeDocument/2006/relationships/image" Target="../media/image4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9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9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9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9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8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8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8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8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8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9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9.xml"/><Relationship Id="rId4" Type="http://schemas.openxmlformats.org/officeDocument/2006/relationships/image" Target="../media/image5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package" Target="../embeddings/Microsoft_PowerPoint_Presentation.pptx"/><Relationship Id="rId1" Type="http://schemas.openxmlformats.org/officeDocument/2006/relationships/slideLayout" Target="../slideLayouts/slideLayout115.xml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9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0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9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0.x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62.svg"/><Relationship Id="rId5" Type="http://schemas.openxmlformats.org/officeDocument/2006/relationships/diagramLayout" Target="../diagrams/layout2.xml"/><Relationship Id="rId10" Type="http://schemas.openxmlformats.org/officeDocument/2006/relationships/image" Target="../media/image61.png"/><Relationship Id="rId4" Type="http://schemas.openxmlformats.org/officeDocument/2006/relationships/diagramData" Target="../diagrams/data2.xml"/><Relationship Id="rId9" Type="http://schemas.openxmlformats.org/officeDocument/2006/relationships/hyperlink" Target="https://www.bma.org.uk/advice-and-support/ethics/refugees-overseas-visitors-and-vulnerable-migrants/refugee-and-asylum-seeker-patient-health-toolkit/unique-health-challenges-for-refugees-and-asylum-seekers" TargetMode="Externa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G"/><Relationship Id="rId3" Type="http://schemas.openxmlformats.org/officeDocument/2006/relationships/image" Target="../media/image59.png"/><Relationship Id="rId7" Type="http://schemas.openxmlformats.org/officeDocument/2006/relationships/hyperlink" Target="https://www.doctorsoftheworld.org.uk/wp-content/uploads/2023/07/Toolkit-for-ICBs-and-PC-commissioners-access-to-healthcare-for-asylum-accommodation-DOTW-2023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62.svg"/><Relationship Id="rId5" Type="http://schemas.openxmlformats.org/officeDocument/2006/relationships/image" Target="../media/image61.png"/><Relationship Id="rId4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svg"/><Relationship Id="rId3" Type="http://schemas.openxmlformats.org/officeDocument/2006/relationships/image" Target="../media/image68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0.xml"/><Relationship Id="rId6" Type="http://schemas.openxmlformats.org/officeDocument/2006/relationships/hyperlink" Target="https://www.thebureauinvestigates.com/stories/2021-07-15/most-gp-surgeries-refuse-to-register-undocumented-migrants" TargetMode="Externa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svg"/><Relationship Id="rId18" Type="http://schemas.openxmlformats.org/officeDocument/2006/relationships/image" Target="../media/image85.png"/><Relationship Id="rId3" Type="http://schemas.openxmlformats.org/officeDocument/2006/relationships/image" Target="../media/image59.png"/><Relationship Id="rId21" Type="http://schemas.openxmlformats.org/officeDocument/2006/relationships/image" Target="../media/image88.svg"/><Relationship Id="rId7" Type="http://schemas.openxmlformats.org/officeDocument/2006/relationships/image" Target="../media/image74.svg"/><Relationship Id="rId12" Type="http://schemas.openxmlformats.org/officeDocument/2006/relationships/image" Target="../media/image79.png"/><Relationship Id="rId17" Type="http://schemas.openxmlformats.org/officeDocument/2006/relationships/image" Target="../media/image84.sv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83.png"/><Relationship Id="rId20" Type="http://schemas.openxmlformats.org/officeDocument/2006/relationships/image" Target="../media/image87.pn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73.png"/><Relationship Id="rId11" Type="http://schemas.openxmlformats.org/officeDocument/2006/relationships/image" Target="../media/image78.svg"/><Relationship Id="rId5" Type="http://schemas.openxmlformats.org/officeDocument/2006/relationships/image" Target="../media/image72.svg"/><Relationship Id="rId15" Type="http://schemas.openxmlformats.org/officeDocument/2006/relationships/image" Target="../media/image82.svg"/><Relationship Id="rId10" Type="http://schemas.openxmlformats.org/officeDocument/2006/relationships/image" Target="../media/image77.png"/><Relationship Id="rId19" Type="http://schemas.openxmlformats.org/officeDocument/2006/relationships/image" Target="../media/image86.svg"/><Relationship Id="rId4" Type="http://schemas.openxmlformats.org/officeDocument/2006/relationships/image" Target="../media/image71.png"/><Relationship Id="rId9" Type="http://schemas.openxmlformats.org/officeDocument/2006/relationships/image" Target="../media/image76.svg"/><Relationship Id="rId14" Type="http://schemas.openxmlformats.org/officeDocument/2006/relationships/image" Target="../media/image81.png"/></Relationships>
</file>

<file path=ppt/slides/_rels/slide3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59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0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10" Type="http://schemas.openxmlformats.org/officeDocument/2006/relationships/image" Target="../media/image90.png"/><Relationship Id="rId4" Type="http://schemas.openxmlformats.org/officeDocument/2006/relationships/diagramData" Target="../diagrams/data3.xml"/><Relationship Id="rId9" Type="http://schemas.openxmlformats.org/officeDocument/2006/relationships/image" Target="../media/image8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0.xml"/><Relationship Id="rId4" Type="http://schemas.openxmlformats.org/officeDocument/2006/relationships/image" Target="../media/image9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10.xml"/><Relationship Id="rId1" Type="http://schemas.openxmlformats.org/officeDocument/2006/relationships/video" Target="https://www.youtube.com/embed/dQ7yLj-b8qY?feature=oembed" TargetMode="External"/><Relationship Id="rId5" Type="http://schemas.openxmlformats.org/officeDocument/2006/relationships/image" Target="../media/image92.jpeg"/><Relationship Id="rId4" Type="http://schemas.openxmlformats.org/officeDocument/2006/relationships/image" Target="../media/image5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8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svg"/><Relationship Id="rId3" Type="http://schemas.openxmlformats.org/officeDocument/2006/relationships/image" Target="../media/image59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0.xml"/><Relationship Id="rId6" Type="http://schemas.openxmlformats.org/officeDocument/2006/relationships/hyperlink" Target="https://www.doctorsoftheworld.org.uk/safesurgeries/safe-surgeries-toolkit/" TargetMode="External"/><Relationship Id="rId11" Type="http://schemas.openxmlformats.org/officeDocument/2006/relationships/image" Target="../media/image96.png"/><Relationship Id="rId5" Type="http://schemas.openxmlformats.org/officeDocument/2006/relationships/image" Target="../media/image94.png"/><Relationship Id="rId10" Type="http://schemas.openxmlformats.org/officeDocument/2006/relationships/image" Target="../media/image95.png"/><Relationship Id="rId4" Type="http://schemas.openxmlformats.org/officeDocument/2006/relationships/image" Target="../media/image93.png"/><Relationship Id="rId9" Type="http://schemas.openxmlformats.org/officeDocument/2006/relationships/hyperlink" Target="https://www.doctorsoftheworld.org.uk/safesurgeries/safe-surgeries-toolkit/#:~:text=Posters%20for%20patient%20awareness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hyperlink" Target="https://www.doctorsoftheworld.org.uk/translated-health-information/?_language=" TargetMode="Externa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59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0.xml"/><Relationship Id="rId6" Type="http://schemas.openxmlformats.org/officeDocument/2006/relationships/hyperlink" Target="https://www.southeastclinicalnetworks.nhs.uk/pregnancy-care-transfer-cards/" TargetMode="External"/><Relationship Id="rId5" Type="http://schemas.openxmlformats.org/officeDocument/2006/relationships/image" Target="../media/image99.png"/><Relationship Id="rId4" Type="http://schemas.openxmlformats.org/officeDocument/2006/relationships/hyperlink" Target="https://www.england.nhs.uk/publication/gp-registration-transfer-cards/" TargetMode="External"/><Relationship Id="rId9" Type="http://schemas.openxmlformats.org/officeDocument/2006/relationships/hyperlink" Target="https://www.doctorsoftheworld.org.uk/gp-access-cards/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0.xml"/><Relationship Id="rId6" Type="http://schemas.openxmlformats.org/officeDocument/2006/relationships/hyperlink" Target="https://assets.publishing.service.gov.uk/government/uploads/system/uploads/attachment_data/file/1186860/nhs-cost-recovery-overseas-visitors_september2023.pdf" TargetMode="External"/><Relationship Id="rId5" Type="http://schemas.openxmlformats.org/officeDocument/2006/relationships/image" Target="../media/image62.svg"/><Relationship Id="rId4" Type="http://schemas.openxmlformats.org/officeDocument/2006/relationships/image" Target="../media/image6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0.xml"/><Relationship Id="rId4" Type="http://schemas.openxmlformats.org/officeDocument/2006/relationships/image" Target="../media/image10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0.xml"/><Relationship Id="rId4" Type="http://schemas.openxmlformats.org/officeDocument/2006/relationships/hyperlink" Target="mailto:clinic@doctorsoftheworld.org.uk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hyperlink" Target="https://www.doctorsoftheworld.org.uk/patient-clinic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0.xml"/><Relationship Id="rId6" Type="http://schemas.openxmlformats.org/officeDocument/2006/relationships/hyperlink" Target="mailto:safesurgeries@doctorsoftheworld.org.uk" TargetMode="External"/><Relationship Id="rId5" Type="http://schemas.openxmlformats.org/officeDocument/2006/relationships/hyperlink" Target="https://www.doctorsoftheworld.org.uk/translated-health-information/" TargetMode="External"/><Relationship Id="rId4" Type="http://schemas.openxmlformats.org/officeDocument/2006/relationships/hyperlink" Target="https://www.doctorsoftheworld.org.uk/safesurgeries/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mailto:SBU.Hat@wales.nhs.uk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9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6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103.png"/><Relationship Id="rId7" Type="http://schemas.openxmlformats.org/officeDocument/2006/relationships/image" Target="../media/image10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106.jpeg"/><Relationship Id="rId5" Type="http://schemas.openxmlformats.org/officeDocument/2006/relationships/image" Target="../media/image105.jpeg"/><Relationship Id="rId4" Type="http://schemas.openxmlformats.org/officeDocument/2006/relationships/image" Target="../media/image104.jpeg"/><Relationship Id="rId9" Type="http://schemas.openxmlformats.org/officeDocument/2006/relationships/image" Target="../media/image109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3.xml"/><Relationship Id="rId4" Type="http://schemas.openxmlformats.org/officeDocument/2006/relationships/image" Target="../media/image4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9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9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FF2B5EF4-FFF2-40B4-BE49-F238E27FC236}">
                <a16:creationId xmlns:a16="http://schemas.microsoft.com/office/drawing/2014/main" id="{E3F447A7-F2D5-4F3E-4404-3A93D262CE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" y="0"/>
            <a:ext cx="12191143" cy="68575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object 3">
            <a:extLst>
              <a:ext uri="{FF2B5EF4-FFF2-40B4-BE49-F238E27FC236}">
                <a16:creationId xmlns:a16="http://schemas.microsoft.com/office/drawing/2014/main" id="{B5C64F40-93BB-94F6-B727-5A919CBE5C6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84439" y="1570285"/>
            <a:ext cx="11265870" cy="13635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9243" rIns="0" bIns="0" anchor="t" anchorCtr="0" compatLnSpc="1">
            <a:spAutoFit/>
          </a:bodyPr>
          <a:lstStyle/>
          <a:p>
            <a:pPr marL="7702" algn="ctr">
              <a:spcBef>
                <a:spcPts val="73"/>
              </a:spcBef>
            </a:pPr>
            <a:r>
              <a:rPr lang="en-GB" sz="4400" dirty="0">
                <a:solidFill>
                  <a:schemeClr val="bg1"/>
                </a:solidFill>
              </a:rPr>
              <a:t>Yn annerch ag anghenion iechyd a </a:t>
            </a:r>
            <a:r>
              <a:rPr lang="en-GB" sz="4400" dirty="0" err="1">
                <a:solidFill>
                  <a:schemeClr val="bg1"/>
                </a:solidFill>
              </a:rPr>
              <a:t>llesiant</a:t>
            </a:r>
            <a:r>
              <a:rPr lang="en-GB" sz="4400" dirty="0">
                <a:solidFill>
                  <a:schemeClr val="bg1"/>
                </a:solidFill>
              </a:rPr>
              <a:t> Ceiswyr Lloches a Ffoaduriaid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3E26A5D1-0E70-125F-1C03-AF8A406E081A}"/>
              </a:ext>
            </a:extLst>
          </p:cNvPr>
          <p:cNvSpPr txBox="1"/>
          <p:nvPr/>
        </p:nvSpPr>
        <p:spPr>
          <a:xfrm>
            <a:off x="755741" y="4595287"/>
            <a:ext cx="11306950" cy="114064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6931" rIns="0" bIns="0" anchor="t" anchorCtr="0" compatLnSpc="1">
            <a:spAutoFit/>
          </a:bodyPr>
          <a:lstStyle/>
          <a:p>
            <a:pPr marL="7702" marR="0" lvl="0" indent="0" algn="l" defTabSz="554492" rtl="0" eaLnBrk="1" fontAlgn="auto" latinLnBrk="0" hangingPunct="1">
              <a:lnSpc>
                <a:spcPct val="100000"/>
              </a:lnSpc>
              <a:spcBef>
                <a:spcPts val="55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kern="0" spc="-6" dirty="0" err="1">
                <a:solidFill>
                  <a:srgbClr val="FFFFFF"/>
                </a:solidFill>
                <a:latin typeface="Ubuntu"/>
                <a:cs typeface="Ubuntu"/>
              </a:rPr>
              <a:t>Gwm</a:t>
            </a:r>
            <a:r>
              <a:rPr kumimoji="0" lang="en-US" sz="2400" b="0" i="0" u="none" strike="noStrike" kern="0" cap="none" spc="-6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/>
                <a:ea typeface="+mn-ea"/>
                <a:cs typeface="Ubuntu"/>
              </a:rPr>
              <a:t>inar</a:t>
            </a:r>
            <a:endParaRPr kumimoji="0" lang="en-US" sz="2400" b="0" i="0" u="none" strike="noStrike" kern="0" cap="none" spc="-6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/>
              <a:ea typeface="+mn-ea"/>
              <a:cs typeface="Ubuntu"/>
            </a:endParaRPr>
          </a:p>
          <a:p>
            <a:pPr marL="7702" marR="0" lvl="0" indent="0" algn="l" defTabSz="554492" rtl="0" eaLnBrk="1" fontAlgn="auto" latinLnBrk="0" hangingPunct="1">
              <a:lnSpc>
                <a:spcPct val="100000"/>
              </a:lnSpc>
              <a:spcBef>
                <a:spcPts val="55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2400" b="0" i="0" u="none" strike="noStrike" kern="0" cap="none" spc="-6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/>
              <a:ea typeface="+mn-ea"/>
              <a:cs typeface="Ubuntu"/>
            </a:endParaRPr>
          </a:p>
          <a:p>
            <a:pPr marL="7702" marR="0" lvl="0" indent="0" algn="l" defTabSz="554492" rtl="0" eaLnBrk="1" fontAlgn="auto" latinLnBrk="0" hangingPunct="1">
              <a:lnSpc>
                <a:spcPct val="100000"/>
              </a:lnSpc>
              <a:spcBef>
                <a:spcPts val="55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kern="0" spc="-6" dirty="0">
                <a:solidFill>
                  <a:srgbClr val="FFFFFF"/>
                </a:solidFill>
                <a:latin typeface="Ubuntu"/>
                <a:cs typeface="Ubuntu"/>
              </a:rPr>
              <a:t>30</a:t>
            </a:r>
            <a:r>
              <a:rPr lang="en-US" sz="2400" kern="0" spc="-6" baseline="30000" dirty="0">
                <a:solidFill>
                  <a:srgbClr val="FFFFFF"/>
                </a:solidFill>
                <a:latin typeface="Ubuntu"/>
                <a:cs typeface="Ubuntu"/>
              </a:rPr>
              <a:t>ain</a:t>
            </a:r>
            <a:r>
              <a:rPr kumimoji="0" lang="en-US" sz="2400" b="0" i="0" u="none" strike="noStrike" kern="0" cap="none" spc="-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/>
                <a:ea typeface="+mn-ea"/>
                <a:cs typeface="Ubuntu"/>
              </a:rPr>
              <a:t> Ionawr 2025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buntu"/>
              <a:ea typeface="+mn-ea"/>
              <a:cs typeface="Ubuntu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CEAA1F7E-087D-50F7-3D3A-48C022EBBD51}"/>
              </a:ext>
            </a:extLst>
          </p:cNvPr>
          <p:cNvGrpSpPr/>
          <p:nvPr/>
        </p:nvGrpSpPr>
        <p:grpSpPr>
          <a:xfrm>
            <a:off x="476643" y="634966"/>
            <a:ext cx="11238879" cy="5746339"/>
            <a:chOff x="785314" y="1047106"/>
            <a:chExt cx="18533744" cy="9476138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45B900D7-2A87-8407-09D4-D7C9D89D8A83}"/>
                </a:ext>
              </a:extLst>
            </p:cNvPr>
            <p:cNvSpPr/>
            <p:nvPr/>
          </p:nvSpPr>
          <p:spPr>
            <a:xfrm>
              <a:off x="1245568" y="1164680"/>
              <a:ext cx="833118" cy="8331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33119"/>
                <a:gd name="f4" fmla="val 302158"/>
                <a:gd name="f5" fmla="val 832662"/>
                <a:gd name="f6" fmla="val 298348"/>
                <a:gd name="f7" fmla="val 818870"/>
                <a:gd name="f8" fmla="val 295554"/>
                <a:gd name="f9" fmla="val 804684"/>
                <a:gd name="f10" fmla="val 293852"/>
                <a:gd name="f11" fmla="val 790143"/>
                <a:gd name="f12" fmla="val 293268"/>
                <a:gd name="f13" fmla="val 775284"/>
                <a:gd name="f14" fmla="val 767295"/>
                <a:gd name="f15" fmla="val 293725"/>
                <a:gd name="f16" fmla="val 759434"/>
                <a:gd name="f17" fmla="val 294690"/>
                <a:gd name="f18" fmla="val 751674"/>
                <a:gd name="f19" fmla="val 246976"/>
                <a:gd name="f20" fmla="val 730224"/>
                <a:gd name="f21" fmla="val 203263"/>
                <a:gd name="f22" fmla="val 702246"/>
                <a:gd name="f23" fmla="val 164198"/>
                <a:gd name="f24" fmla="val 668388"/>
                <a:gd name="f25" fmla="val 130403"/>
                <a:gd name="f26" fmla="val 629259"/>
                <a:gd name="f27" fmla="val 102476"/>
                <a:gd name="f28" fmla="val 585508"/>
                <a:gd name="f29" fmla="val 81064"/>
                <a:gd name="f30" fmla="val 537756"/>
                <a:gd name="f31" fmla="val 73647"/>
                <a:gd name="f32" fmla="val 538632"/>
                <a:gd name="f33" fmla="val 66065"/>
                <a:gd name="f34" fmla="val 538848"/>
                <a:gd name="f35" fmla="val 58432"/>
                <a:gd name="f36" fmla="val 43281"/>
                <a:gd name="f37" fmla="val 538264"/>
                <a:gd name="f38" fmla="val 28460"/>
                <a:gd name="f39" fmla="val 536536"/>
                <a:gd name="f40" fmla="val 14008"/>
                <a:gd name="f41" fmla="val 533666"/>
                <a:gd name="f42" fmla="val 529717"/>
                <a:gd name="f43" fmla="val 16027"/>
                <a:gd name="f44" fmla="val 577469"/>
                <a:gd name="f45" fmla="val 37299"/>
                <a:gd name="f46" fmla="val 622566"/>
                <a:gd name="f47" fmla="val 63436"/>
                <a:gd name="f48" fmla="val 664629"/>
                <a:gd name="f49" fmla="val 94094"/>
                <a:gd name="f50" fmla="val 703275"/>
                <a:gd name="f51" fmla="val 128879"/>
                <a:gd name="f52" fmla="val 738162"/>
                <a:gd name="f53" fmla="val 167449"/>
                <a:gd name="f54" fmla="val 768908"/>
                <a:gd name="f55" fmla="val 209423"/>
                <a:gd name="f56" fmla="val 795159"/>
                <a:gd name="f57" fmla="val 254457"/>
                <a:gd name="f58" fmla="val 816533"/>
                <a:gd name="f59" fmla="val 303149"/>
                <a:gd name="f60" fmla="val 255384"/>
                <a:gd name="f61" fmla="val 210286"/>
                <a:gd name="f62" fmla="val 168236"/>
                <a:gd name="f63" fmla="val 129578"/>
                <a:gd name="f64" fmla="val 94081"/>
                <a:gd name="f65" fmla="val 94691"/>
                <a:gd name="f66" fmla="val 128866"/>
                <a:gd name="f67" fmla="val 63944"/>
                <a:gd name="f68" fmla="val 167436"/>
                <a:gd name="f69" fmla="val 37706"/>
                <a:gd name="f70" fmla="val 16332"/>
                <a:gd name="f71" fmla="val 254444"/>
                <a:gd name="f72" fmla="val 190"/>
                <a:gd name="f73" fmla="val 302145"/>
                <a:gd name="f74" fmla="val 13982"/>
                <a:gd name="f75" fmla="val 298335"/>
                <a:gd name="f76" fmla="val 28168"/>
                <a:gd name="f77" fmla="val 295541"/>
                <a:gd name="f78" fmla="val 42710"/>
                <a:gd name="f79" fmla="val 293827"/>
                <a:gd name="f80" fmla="val 57569"/>
                <a:gd name="f81" fmla="val 293255"/>
                <a:gd name="f82" fmla="val 65582"/>
                <a:gd name="f83" fmla="val 73431"/>
                <a:gd name="f84" fmla="val 293712"/>
                <a:gd name="f85" fmla="val 81191"/>
                <a:gd name="f86" fmla="val 294678"/>
                <a:gd name="f87" fmla="val 102654"/>
                <a:gd name="f88" fmla="val 246951"/>
                <a:gd name="f89" fmla="val 130619"/>
                <a:gd name="f90" fmla="val 203250"/>
                <a:gd name="f91" fmla="val 164477"/>
                <a:gd name="f92" fmla="val 203606"/>
                <a:gd name="f93" fmla="val 130390"/>
                <a:gd name="f94" fmla="val 247345"/>
                <a:gd name="f95" fmla="val 295109"/>
                <a:gd name="f96" fmla="val 294208"/>
                <a:gd name="f97" fmla="val 293979"/>
                <a:gd name="f98" fmla="val 66078"/>
                <a:gd name="f99" fmla="val 58407"/>
                <a:gd name="f100" fmla="val 294576"/>
                <a:gd name="f101" fmla="val 43268"/>
                <a:gd name="f102" fmla="val 296316"/>
                <a:gd name="f103" fmla="val 28448"/>
                <a:gd name="f104" fmla="val 299186"/>
                <a:gd name="f105" fmla="val 832675"/>
                <a:gd name="f106" fmla="val 530682"/>
                <a:gd name="f107" fmla="val 818896"/>
                <a:gd name="f108" fmla="val 534504"/>
                <a:gd name="f109" fmla="val 804710"/>
                <a:gd name="f110" fmla="val 537298"/>
                <a:gd name="f111" fmla="val 790155"/>
                <a:gd name="f112" fmla="val 539000"/>
                <a:gd name="f113" fmla="val 775296"/>
                <a:gd name="f114" fmla="val 539572"/>
                <a:gd name="f115" fmla="val 759421"/>
                <a:gd name="f116" fmla="val 539140"/>
                <a:gd name="f117" fmla="val 751687"/>
                <a:gd name="f118" fmla="val 538149"/>
                <a:gd name="f119" fmla="val 730211"/>
                <a:gd name="f120" fmla="val 585876"/>
                <a:gd name="f121" fmla="val 629589"/>
                <a:gd name="f122" fmla="val 668655"/>
                <a:gd name="f123" fmla="val 629272"/>
                <a:gd name="f124" fmla="val 702462"/>
                <a:gd name="f125" fmla="val 585520"/>
                <a:gd name="f126" fmla="val 730377"/>
                <a:gd name="f127" fmla="val 537781"/>
                <a:gd name="f128" fmla="val 751789"/>
                <a:gd name="f129" fmla="val 538657"/>
                <a:gd name="f130" fmla="val 759206"/>
                <a:gd name="f131" fmla="val 804405"/>
                <a:gd name="f132" fmla="val 529742"/>
                <a:gd name="f133" fmla="val 832853"/>
                <a:gd name="f134" fmla="val 577494"/>
                <a:gd name="f135" fmla="val 816825"/>
                <a:gd name="f136" fmla="val 622579"/>
                <a:gd name="f137" fmla="val 795566"/>
                <a:gd name="f138" fmla="val 664641"/>
                <a:gd name="f139" fmla="val 769416"/>
                <a:gd name="f140" fmla="val 703287"/>
                <a:gd name="f141" fmla="val 738771"/>
                <a:gd name="f142" fmla="val 738174"/>
                <a:gd name="f143" fmla="val 703973"/>
                <a:gd name="f144" fmla="val 768921"/>
                <a:gd name="f145" fmla="val 665403"/>
                <a:gd name="f146" fmla="val 623430"/>
                <a:gd name="f147" fmla="val 578396"/>
                <a:gd name="f148" fmla="val 832878"/>
                <a:gd name="f149" fmla="val 303110"/>
                <a:gd name="f150" fmla="val 816838"/>
                <a:gd name="f151" fmla="val 255358"/>
                <a:gd name="f152" fmla="val 210273"/>
                <a:gd name="f153" fmla="val 769429"/>
                <a:gd name="f154" fmla="val 168211"/>
                <a:gd name="f155" fmla="val 129565"/>
                <a:gd name="f156" fmla="val 578408"/>
                <a:gd name="f157" fmla="val 530694"/>
                <a:gd name="f158" fmla="val 534517"/>
                <a:gd name="f159" fmla="val 13970"/>
                <a:gd name="f160" fmla="val 537311"/>
                <a:gd name="f161" fmla="val 28155"/>
                <a:gd name="f162" fmla="val 539026"/>
                <a:gd name="f163" fmla="val 539597"/>
                <a:gd name="f164" fmla="val 57556"/>
                <a:gd name="f165" fmla="val 65557"/>
                <a:gd name="f166" fmla="val 73418"/>
                <a:gd name="f167" fmla="val 538187"/>
                <a:gd name="f168" fmla="val 81178"/>
                <a:gd name="f169" fmla="val 585901"/>
                <a:gd name="f170" fmla="val 102641"/>
                <a:gd name="f171" fmla="val 629602"/>
                <a:gd name="f172" fmla="val 130606"/>
                <a:gd name="f173" fmla="val 668667"/>
                <a:gd name="f174" fmla="val 164465"/>
                <a:gd name="f175" fmla="val 203581"/>
                <a:gd name="f176" fmla="val 247319"/>
                <a:gd name="f177" fmla="val 295071"/>
                <a:gd name="f178" fmla="val 294182"/>
                <a:gd name="f179" fmla="val 774446"/>
                <a:gd name="f180" fmla="val 789584"/>
                <a:gd name="f181" fmla="val 818845"/>
                <a:gd name="f182" fmla="val 299173"/>
                <a:gd name="f183" fmla="*/ f0 1 833119"/>
                <a:gd name="f184" fmla="*/ f1 1 833119"/>
                <a:gd name="f185" fmla="+- f3 0 f2"/>
                <a:gd name="f186" fmla="*/ f185 1 833119"/>
                <a:gd name="f187" fmla="*/ f2 1 f186"/>
                <a:gd name="f188" fmla="*/ f3 1 f186"/>
                <a:gd name="f189" fmla="*/ f187 f183 1"/>
                <a:gd name="f190" fmla="*/ f188 f183 1"/>
                <a:gd name="f191" fmla="*/ f188 f184 1"/>
                <a:gd name="f192" fmla="*/ f187 f18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9" t="f192" r="f190" b="f191"/>
              <a:pathLst>
                <a:path w="833119" h="833119">
                  <a:moveTo>
                    <a:pt x="f4" y="f5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2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4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2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50"/>
                  </a:lnTo>
                  <a:lnTo>
                    <a:pt x="f51" y="f52"/>
                  </a:lnTo>
                  <a:lnTo>
                    <a:pt x="f53" y="f54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4" y="f5"/>
                  </a:lnTo>
                  <a:close/>
                </a:path>
                <a:path w="833119" h="833119">
                  <a:moveTo>
                    <a:pt x="f59" y="f2"/>
                  </a:moveTo>
                  <a:lnTo>
                    <a:pt x="f60" y="f43"/>
                  </a:lnTo>
                  <a:lnTo>
                    <a:pt x="f61" y="f45"/>
                  </a:lnTo>
                  <a:lnTo>
                    <a:pt x="f62" y="f47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55"/>
                  </a:lnTo>
                  <a:lnTo>
                    <a:pt x="f70" y="f71"/>
                  </a:lnTo>
                  <a:lnTo>
                    <a:pt x="f72" y="f73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1"/>
                  </a:lnTo>
                  <a:lnTo>
                    <a:pt x="f83" y="f84"/>
                  </a:lnTo>
                  <a:lnTo>
                    <a:pt x="f85" y="f86"/>
                  </a:lnTo>
                  <a:lnTo>
                    <a:pt x="f87" y="f88"/>
                  </a:lnTo>
                  <a:lnTo>
                    <a:pt x="f89" y="f90"/>
                  </a:lnTo>
                  <a:lnTo>
                    <a:pt x="f91" y="f23"/>
                  </a:lnTo>
                  <a:lnTo>
                    <a:pt x="f92" y="f93"/>
                  </a:lnTo>
                  <a:lnTo>
                    <a:pt x="f94" y="f27"/>
                  </a:lnTo>
                  <a:lnTo>
                    <a:pt x="f95" y="f29"/>
                  </a:lnTo>
                  <a:lnTo>
                    <a:pt x="f96" y="f31"/>
                  </a:lnTo>
                  <a:lnTo>
                    <a:pt x="f97" y="f98"/>
                  </a:lnTo>
                  <a:lnTo>
                    <a:pt x="f97" y="f99"/>
                  </a:lnTo>
                  <a:lnTo>
                    <a:pt x="f100" y="f101"/>
                  </a:lnTo>
                  <a:lnTo>
                    <a:pt x="f102" y="f103"/>
                  </a:lnTo>
                  <a:lnTo>
                    <a:pt x="f104" y="f40"/>
                  </a:lnTo>
                  <a:lnTo>
                    <a:pt x="f59" y="f2"/>
                  </a:lnTo>
                  <a:close/>
                </a:path>
                <a:path w="833119" h="833119">
                  <a:moveTo>
                    <a:pt x="f105" y="f106"/>
                  </a:moveTo>
                  <a:lnTo>
                    <a:pt x="f107" y="f108"/>
                  </a:lnTo>
                  <a:lnTo>
                    <a:pt x="f109" y="f110"/>
                  </a:lnTo>
                  <a:lnTo>
                    <a:pt x="f111" y="f112"/>
                  </a:lnTo>
                  <a:lnTo>
                    <a:pt x="f113" y="f114"/>
                  </a:lnTo>
                  <a:lnTo>
                    <a:pt x="f14" y="f114"/>
                  </a:lnTo>
                  <a:lnTo>
                    <a:pt x="f115" y="f116"/>
                  </a:lnTo>
                  <a:lnTo>
                    <a:pt x="f117" y="f118"/>
                  </a:lnTo>
                  <a:lnTo>
                    <a:pt x="f119" y="f120"/>
                  </a:lnTo>
                  <a:lnTo>
                    <a:pt x="f22" y="f121"/>
                  </a:lnTo>
                  <a:lnTo>
                    <a:pt x="f24" y="f122"/>
                  </a:lnTo>
                  <a:lnTo>
                    <a:pt x="f123" y="f124"/>
                  </a:lnTo>
                  <a:lnTo>
                    <a:pt x="f125" y="f126"/>
                  </a:lnTo>
                  <a:lnTo>
                    <a:pt x="f127" y="f128"/>
                  </a:lnTo>
                  <a:lnTo>
                    <a:pt x="f129" y="f130"/>
                  </a:lnTo>
                  <a:lnTo>
                    <a:pt x="f39" y="f131"/>
                  </a:lnTo>
                  <a:lnTo>
                    <a:pt x="f132" y="f133"/>
                  </a:lnTo>
                  <a:lnTo>
                    <a:pt x="f134" y="f135"/>
                  </a:lnTo>
                  <a:lnTo>
                    <a:pt x="f136" y="f137"/>
                  </a:lnTo>
                  <a:lnTo>
                    <a:pt x="f138" y="f139"/>
                  </a:lnTo>
                  <a:lnTo>
                    <a:pt x="f140" y="f141"/>
                  </a:lnTo>
                  <a:lnTo>
                    <a:pt x="f142" y="f143"/>
                  </a:lnTo>
                  <a:lnTo>
                    <a:pt x="f144" y="f145"/>
                  </a:lnTo>
                  <a:lnTo>
                    <a:pt x="f56" y="f146"/>
                  </a:lnTo>
                  <a:lnTo>
                    <a:pt x="f58" y="f147"/>
                  </a:lnTo>
                  <a:lnTo>
                    <a:pt x="f105" y="f106"/>
                  </a:lnTo>
                  <a:close/>
                </a:path>
                <a:path w="833119" h="833119">
                  <a:moveTo>
                    <a:pt x="f148" y="f149"/>
                  </a:moveTo>
                  <a:lnTo>
                    <a:pt x="f150" y="f151"/>
                  </a:lnTo>
                  <a:lnTo>
                    <a:pt x="f137" y="f152"/>
                  </a:lnTo>
                  <a:lnTo>
                    <a:pt x="f153" y="f154"/>
                  </a:lnTo>
                  <a:lnTo>
                    <a:pt x="f141" y="f155"/>
                  </a:lnTo>
                  <a:lnTo>
                    <a:pt x="f143" y="f65"/>
                  </a:lnTo>
                  <a:lnTo>
                    <a:pt x="f145" y="f67"/>
                  </a:lnTo>
                  <a:lnTo>
                    <a:pt x="f146" y="f69"/>
                  </a:lnTo>
                  <a:lnTo>
                    <a:pt x="f156" y="f70"/>
                  </a:lnTo>
                  <a:lnTo>
                    <a:pt x="f157" y="f72"/>
                  </a:lnTo>
                  <a:lnTo>
                    <a:pt x="f158" y="f159"/>
                  </a:lnTo>
                  <a:lnTo>
                    <a:pt x="f160" y="f161"/>
                  </a:lnTo>
                  <a:lnTo>
                    <a:pt x="f162" y="f78"/>
                  </a:lnTo>
                  <a:lnTo>
                    <a:pt x="f163" y="f164"/>
                  </a:lnTo>
                  <a:lnTo>
                    <a:pt x="f163" y="f165"/>
                  </a:lnTo>
                  <a:lnTo>
                    <a:pt x="f116" y="f166"/>
                  </a:lnTo>
                  <a:lnTo>
                    <a:pt x="f167" y="f168"/>
                  </a:lnTo>
                  <a:lnTo>
                    <a:pt x="f169" y="f170"/>
                  </a:lnTo>
                  <a:lnTo>
                    <a:pt x="f171" y="f172"/>
                  </a:lnTo>
                  <a:lnTo>
                    <a:pt x="f173" y="f174"/>
                  </a:lnTo>
                  <a:lnTo>
                    <a:pt x="f124" y="f175"/>
                  </a:lnTo>
                  <a:lnTo>
                    <a:pt x="f126" y="f176"/>
                  </a:lnTo>
                  <a:lnTo>
                    <a:pt x="f128" y="f177"/>
                  </a:lnTo>
                  <a:lnTo>
                    <a:pt x="f130" y="f178"/>
                  </a:lnTo>
                  <a:lnTo>
                    <a:pt x="f179" y="f97"/>
                  </a:lnTo>
                  <a:lnTo>
                    <a:pt x="f180" y="f100"/>
                  </a:lnTo>
                  <a:lnTo>
                    <a:pt x="f131" y="f102"/>
                  </a:lnTo>
                  <a:lnTo>
                    <a:pt x="f181" y="f182"/>
                  </a:lnTo>
                  <a:lnTo>
                    <a:pt x="f148" y="f149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5A5A0BD8-D5A9-29A1-0C55-BA44A0EBAB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5485" y="1164433"/>
              <a:ext cx="715271" cy="885184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FEB06B04-B949-B2D7-7031-B53C08CD6CEB}"/>
                </a:ext>
              </a:extLst>
            </p:cNvPr>
            <p:cNvSpPr/>
            <p:nvPr/>
          </p:nvSpPr>
          <p:spPr>
            <a:xfrm>
              <a:off x="1127985" y="1047106"/>
              <a:ext cx="2197102" cy="10680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97100"/>
                <a:gd name="f4" fmla="val 1068070"/>
                <a:gd name="f5" fmla="val 388213"/>
                <a:gd name="f6" fmla="val 419315"/>
                <a:gd name="f7" fmla="val 355752"/>
                <a:gd name="f8" fmla="val 438188"/>
                <a:gd name="f9" fmla="val 335140"/>
                <a:gd name="f10" fmla="val 452475"/>
                <a:gd name="f11" fmla="val 317538"/>
                <a:gd name="f12" fmla="val 469328"/>
                <a:gd name="f13" fmla="val 294132"/>
                <a:gd name="f14" fmla="val 495947"/>
                <a:gd name="f15" fmla="val 263321"/>
                <a:gd name="f16" fmla="val 526796"/>
                <a:gd name="f17" fmla="val 226364"/>
                <a:gd name="f18" fmla="val 552526"/>
                <a:gd name="f19" fmla="val 185635"/>
                <a:gd name="f20" fmla="val 566661"/>
                <a:gd name="f21" fmla="val 143484"/>
                <a:gd name="f22" fmla="val 562673"/>
                <a:gd name="f23" fmla="val 102273"/>
                <a:gd name="f24" fmla="val 534085"/>
                <a:gd name="f25" fmla="val 136931"/>
                <a:gd name="f26" fmla="val 508139"/>
                <a:gd name="f27" fmla="val 172516"/>
                <a:gd name="f28" fmla="val 500468"/>
                <a:gd name="f29" fmla="val 207619"/>
                <a:gd name="f30" fmla="val 507136"/>
                <a:gd name="f31" fmla="val 240830"/>
                <a:gd name="f32" fmla="val 524243"/>
                <a:gd name="f33" fmla="val 247230"/>
                <a:gd name="f34" fmla="val 521843"/>
                <a:gd name="f35" fmla="val 253796"/>
                <a:gd name="f36" fmla="val 517105"/>
                <a:gd name="f37" fmla="val 264464"/>
                <a:gd name="f38" fmla="val 506463"/>
                <a:gd name="f39" fmla="val 287883"/>
                <a:gd name="f40" fmla="val 481380"/>
                <a:gd name="f41" fmla="val 292277"/>
                <a:gd name="f42" fmla="val 477443"/>
                <a:gd name="f43" fmla="val 295770"/>
                <a:gd name="f44" fmla="val 472897"/>
                <a:gd name="f45" fmla="val 257644"/>
                <a:gd name="f46" fmla="val 448729"/>
                <a:gd name="f47" fmla="val 219862"/>
                <a:gd name="f48" fmla="val 433298"/>
                <a:gd name="f49" fmla="val 182435"/>
                <a:gd name="f50" fmla="val 426783"/>
                <a:gd name="f51" fmla="val 145351"/>
                <a:gd name="f52" fmla="val 429361"/>
                <a:gd name="f53" fmla="val 108572"/>
                <a:gd name="f54" fmla="val 441198"/>
                <a:gd name="f55" fmla="val 72097"/>
                <a:gd name="f56" fmla="val 462483"/>
                <a:gd name="f57" fmla="val 35915"/>
                <a:gd name="f58" fmla="val 493382"/>
                <a:gd name="f59" fmla="val 38481"/>
                <a:gd name="f60" fmla="val 577240"/>
                <a:gd name="f61" fmla="val 77152"/>
                <a:gd name="f62" fmla="val 609130"/>
                <a:gd name="f63" fmla="val 115912"/>
                <a:gd name="f64" fmla="val 630174"/>
                <a:gd name="f65" fmla="val 154686"/>
                <a:gd name="f66" fmla="val 640778"/>
                <a:gd name="f67" fmla="val 193408"/>
                <a:gd name="f68" fmla="val 641375"/>
                <a:gd name="f69" fmla="val 231965"/>
                <a:gd name="f70" fmla="val 632383"/>
                <a:gd name="f71" fmla="val 270294"/>
                <a:gd name="f72" fmla="val 614210"/>
                <a:gd name="f73" fmla="val 308305"/>
                <a:gd name="f74" fmla="val 587298"/>
                <a:gd name="f75" fmla="val 340321"/>
                <a:gd name="f76" fmla="val 556082"/>
                <a:gd name="f77" fmla="val 361581"/>
                <a:gd name="f78" fmla="val 361505"/>
                <a:gd name="f79" fmla="val 506666"/>
                <a:gd name="f80" fmla="val 364261"/>
                <a:gd name="f81" fmla="val 485584"/>
                <a:gd name="f82" fmla="val 372325"/>
                <a:gd name="f83" fmla="val 460044"/>
                <a:gd name="f84" fmla="val 521716"/>
                <a:gd name="f85" fmla="val 370547"/>
                <a:gd name="f86" fmla="val 469442"/>
                <a:gd name="f87" fmla="val 318236"/>
                <a:gd name="f88" fmla="val 462508"/>
                <a:gd name="f89" fmla="val 325094"/>
                <a:gd name="f90" fmla="val 445770"/>
                <a:gd name="f91" fmla="val 344068"/>
                <a:gd name="f92" fmla="val 407225"/>
                <a:gd name="f93" fmla="val 408736"/>
                <a:gd name="f94" fmla="val 393941"/>
                <a:gd name="f95" fmla="val 445998"/>
                <a:gd name="f96" fmla="val 383806"/>
                <a:gd name="f97" fmla="val 485749"/>
                <a:gd name="f98" fmla="val 377101"/>
                <a:gd name="f99" fmla="val 533539"/>
                <a:gd name="f100" fmla="val 384238"/>
                <a:gd name="f101" fmla="val 539242"/>
                <a:gd name="f102" fmla="val 402132"/>
                <a:gd name="f103" fmla="val 552323"/>
                <a:gd name="f104" fmla="val 425488"/>
                <a:gd name="f105" fmla="val 566699"/>
                <a:gd name="f106" fmla="val 448983"/>
                <a:gd name="f107" fmla="val 576287"/>
                <a:gd name="f108" fmla="val 449529"/>
                <a:gd name="f109" fmla="val 567143"/>
                <a:gd name="f110" fmla="val 452005"/>
                <a:gd name="f111" fmla="val 542925"/>
                <a:gd name="f112" fmla="val 467956"/>
                <a:gd name="f113" fmla="val 468541"/>
                <a:gd name="f114" fmla="val 489127"/>
                <a:gd name="f115" fmla="val 410298"/>
                <a:gd name="f116" fmla="val 501472"/>
                <a:gd name="f117" fmla="val 392709"/>
                <a:gd name="f118" fmla="val 619023"/>
                <a:gd name="f119" fmla="val 508444"/>
                <a:gd name="f120" fmla="val 610285"/>
                <a:gd name="f121" fmla="val 600049"/>
                <a:gd name="f122" fmla="val 410311"/>
                <a:gd name="f123" fmla="val 578866"/>
                <a:gd name="f124" fmla="val 370560"/>
                <a:gd name="f125" fmla="val 546303"/>
                <a:gd name="f126" fmla="val 598563"/>
                <a:gd name="f127" fmla="val 372757"/>
                <a:gd name="f128" fmla="val 642683"/>
                <a:gd name="f129" fmla="val 408762"/>
                <a:gd name="f130" fmla="val 660768"/>
                <a:gd name="f131" fmla="val 446011"/>
                <a:gd name="f132" fmla="val 674052"/>
                <a:gd name="f133" fmla="val 485762"/>
                <a:gd name="f134" fmla="val 684187"/>
                <a:gd name="f135" fmla="val 533552"/>
                <a:gd name="f136" fmla="val 690918"/>
                <a:gd name="f137" fmla="val 539254"/>
                <a:gd name="f138" fmla="val 683768"/>
                <a:gd name="f139" fmla="val 552335"/>
                <a:gd name="f140" fmla="val 665861"/>
                <a:gd name="f141" fmla="val 566712"/>
                <a:gd name="f142" fmla="val 642518"/>
                <a:gd name="f143" fmla="val 874598"/>
                <a:gd name="f144" fmla="val 836041"/>
                <a:gd name="f145" fmla="val 614222"/>
                <a:gd name="f146" fmla="val 797712"/>
                <a:gd name="f147" fmla="val 587311"/>
                <a:gd name="f148" fmla="val 759714"/>
                <a:gd name="f149" fmla="val 556094"/>
                <a:gd name="f150" fmla="val 727684"/>
                <a:gd name="f151" fmla="val 706424"/>
                <a:gd name="f152" fmla="val 506679"/>
                <a:gd name="f153" fmla="val 706501"/>
                <a:gd name="f154" fmla="val 703745"/>
                <a:gd name="f155" fmla="val 460057"/>
                <a:gd name="f156" fmla="val 695680"/>
                <a:gd name="f157" fmla="val 679805"/>
                <a:gd name="f158" fmla="val 438200"/>
                <a:gd name="f159" fmla="val 712254"/>
                <a:gd name="f160" fmla="val 732866"/>
                <a:gd name="f161" fmla="val 750468"/>
                <a:gd name="f162" fmla="val 773874"/>
                <a:gd name="f163" fmla="val 526808"/>
                <a:gd name="f164" fmla="val 804697"/>
                <a:gd name="f165" fmla="val 552551"/>
                <a:gd name="f166" fmla="val 841641"/>
                <a:gd name="f167" fmla="val 566674"/>
                <a:gd name="f168" fmla="val 882383"/>
                <a:gd name="f169" fmla="val 562686"/>
                <a:gd name="f170" fmla="val 924534"/>
                <a:gd name="f171" fmla="val 965746"/>
                <a:gd name="f172" fmla="val 508152"/>
                <a:gd name="f173" fmla="val 931087"/>
                <a:gd name="f174" fmla="val 895502"/>
                <a:gd name="f175" fmla="val 507149"/>
                <a:gd name="f176" fmla="val 860399"/>
                <a:gd name="f177" fmla="val 524256"/>
                <a:gd name="f178" fmla="val 827189"/>
                <a:gd name="f179" fmla="val 521868"/>
                <a:gd name="f180" fmla="val 820775"/>
                <a:gd name="f181" fmla="val 517118"/>
                <a:gd name="f182" fmla="val 814222"/>
                <a:gd name="f183" fmla="val 506488"/>
                <a:gd name="f184" fmla="val 803541"/>
                <a:gd name="f185" fmla="val 481406"/>
                <a:gd name="f186" fmla="val 780135"/>
                <a:gd name="f187" fmla="val 477456"/>
                <a:gd name="f188" fmla="val 775728"/>
                <a:gd name="f189" fmla="val 772236"/>
                <a:gd name="f190" fmla="val 810361"/>
                <a:gd name="f191" fmla="val 433311"/>
                <a:gd name="f192" fmla="val 848131"/>
                <a:gd name="f193" fmla="val 426796"/>
                <a:gd name="f194" fmla="val 885558"/>
                <a:gd name="f195" fmla="val 922655"/>
                <a:gd name="f196" fmla="val 441210"/>
                <a:gd name="f197" fmla="val 959434"/>
                <a:gd name="f198" fmla="val 995921"/>
                <a:gd name="f199" fmla="val 1032103"/>
                <a:gd name="f200" fmla="val 1068019"/>
                <a:gd name="f201" fmla="val 1029525"/>
                <a:gd name="f202" fmla="val 990866"/>
                <a:gd name="f203" fmla="val 952093"/>
                <a:gd name="f204" fmla="val 913320"/>
                <a:gd name="f205" fmla="val 648690"/>
                <a:gd name="f206" fmla="val 388188"/>
                <a:gd name="f207" fmla="val 629818"/>
                <a:gd name="f208" fmla="val 355739"/>
                <a:gd name="f209" fmla="val 615543"/>
                <a:gd name="f210" fmla="val 335127"/>
                <a:gd name="f211" fmla="val 598690"/>
                <a:gd name="f212" fmla="val 317512"/>
                <a:gd name="f213" fmla="val 572071"/>
                <a:gd name="f214" fmla="val 294106"/>
                <a:gd name="f215" fmla="val 541210"/>
                <a:gd name="f216" fmla="val 263296"/>
                <a:gd name="f217" fmla="val 515467"/>
                <a:gd name="f218" fmla="val 226352"/>
                <a:gd name="f219" fmla="val 501345"/>
                <a:gd name="f220" fmla="val 185623"/>
                <a:gd name="f221" fmla="val 505333"/>
                <a:gd name="f222" fmla="val 143471"/>
                <a:gd name="f223" fmla="val 533946"/>
                <a:gd name="f224" fmla="val 102260"/>
                <a:gd name="f225" fmla="val 559866"/>
                <a:gd name="f226" fmla="val 136918"/>
                <a:gd name="f227" fmla="val 567537"/>
                <a:gd name="f228" fmla="val 172504"/>
                <a:gd name="f229" fmla="val 560870"/>
                <a:gd name="f230" fmla="val 207606"/>
                <a:gd name="f231" fmla="val 543763"/>
                <a:gd name="f232" fmla="val 240792"/>
                <a:gd name="f233" fmla="val 546163"/>
                <a:gd name="f234" fmla="val 247218"/>
                <a:gd name="f235" fmla="val 550900"/>
                <a:gd name="f236" fmla="val 253784"/>
                <a:gd name="f237" fmla="val 561530"/>
                <a:gd name="f238" fmla="val 586625"/>
                <a:gd name="f239" fmla="val 590550"/>
                <a:gd name="f240" fmla="val 292252"/>
                <a:gd name="f241" fmla="val 595109"/>
                <a:gd name="f242" fmla="val 619277"/>
                <a:gd name="f243" fmla="val 257632"/>
                <a:gd name="f244" fmla="val 634707"/>
                <a:gd name="f245" fmla="val 641223"/>
                <a:gd name="f246" fmla="val 638657"/>
                <a:gd name="f247" fmla="val 145338"/>
                <a:gd name="f248" fmla="val 626821"/>
                <a:gd name="f249" fmla="val 108559"/>
                <a:gd name="f250" fmla="val 605536"/>
                <a:gd name="f251" fmla="val 72085"/>
                <a:gd name="f252" fmla="val 574636"/>
                <a:gd name="f253" fmla="val 35902"/>
                <a:gd name="f254" fmla="val 490778"/>
                <a:gd name="f255" fmla="val 458876"/>
                <a:gd name="f256" fmla="val 77139"/>
                <a:gd name="f257" fmla="val 437845"/>
                <a:gd name="f258" fmla="val 427228"/>
                <a:gd name="f259" fmla="val 426631"/>
                <a:gd name="f260" fmla="val 435622"/>
                <a:gd name="f261" fmla="val 453783"/>
                <a:gd name="f262" fmla="val 480695"/>
                <a:gd name="f263" fmla="val 511924"/>
                <a:gd name="f264" fmla="val 361569"/>
                <a:gd name="f265" fmla="val 561340"/>
                <a:gd name="f266" fmla="val 582422"/>
                <a:gd name="f267" fmla="val 364248"/>
                <a:gd name="f268" fmla="val 607961"/>
                <a:gd name="f269" fmla="val 372313"/>
                <a:gd name="f270" fmla="val 534454"/>
                <a:gd name="f271" fmla="val 528739"/>
                <a:gd name="f272" fmla="val 665873"/>
                <a:gd name="f273" fmla="val 515658"/>
                <a:gd name="f274" fmla="val 642531"/>
                <a:gd name="f275" fmla="val 501294"/>
                <a:gd name="f276" fmla="val 619036"/>
                <a:gd name="f277" fmla="val 491705"/>
                <a:gd name="f278" fmla="val 618490"/>
                <a:gd name="f279" fmla="val 500849"/>
                <a:gd name="f280" fmla="val 616013"/>
                <a:gd name="f281" fmla="val 525068"/>
                <a:gd name="f282" fmla="val 600075"/>
                <a:gd name="f283" fmla="val 599465"/>
                <a:gd name="f284" fmla="val 578878"/>
                <a:gd name="f285" fmla="val 657682"/>
                <a:gd name="f286" fmla="val 697445"/>
                <a:gd name="f287" fmla="val 749769"/>
                <a:gd name="f288" fmla="val 642708"/>
                <a:gd name="f289" fmla="val 695248"/>
                <a:gd name="f290" fmla="val 660793"/>
                <a:gd name="f291" fmla="val 659257"/>
                <a:gd name="f292" fmla="val 674065"/>
                <a:gd name="f293" fmla="val 621995"/>
                <a:gd name="f294" fmla="val 684199"/>
                <a:gd name="f295" fmla="val 582244"/>
                <a:gd name="f296" fmla="val 469430"/>
                <a:gd name="f297" fmla="val 695261"/>
                <a:gd name="f298" fmla="val 425310"/>
                <a:gd name="f299" fmla="val 659282"/>
                <a:gd name="f300" fmla="val 622020"/>
                <a:gd name="f301" fmla="val 582256"/>
                <a:gd name="f302" fmla="val 534479"/>
                <a:gd name="f303" fmla="val 377088"/>
                <a:gd name="f304" fmla="val 528764"/>
                <a:gd name="f305" fmla="val 515670"/>
                <a:gd name="f306" fmla="val 501307"/>
                <a:gd name="f307" fmla="val 491718"/>
                <a:gd name="f308" fmla="val 500862"/>
                <a:gd name="f309" fmla="val 449516"/>
                <a:gd name="f310" fmla="val 525081"/>
                <a:gd name="f311" fmla="val 599478"/>
                <a:gd name="f312" fmla="val 467944"/>
                <a:gd name="f313" fmla="val 657694"/>
                <a:gd name="f314" fmla="val 489140"/>
                <a:gd name="f315" fmla="val 1068006"/>
                <a:gd name="f316" fmla="val 533933"/>
                <a:gd name="f317" fmla="val 490766"/>
                <a:gd name="f318" fmla="val 437832"/>
                <a:gd name="f319" fmla="val 874610"/>
                <a:gd name="f320" fmla="val 759701"/>
                <a:gd name="f321" fmla="val 480707"/>
                <a:gd name="f322" fmla="val 727697"/>
                <a:gd name="f323" fmla="val 706437"/>
                <a:gd name="f324" fmla="val 561314"/>
                <a:gd name="f325" fmla="val 703757"/>
                <a:gd name="f326" fmla="val 582409"/>
                <a:gd name="f327" fmla="val 695693"/>
                <a:gd name="f328" fmla="val 607949"/>
                <a:gd name="f329" fmla="val 648703"/>
                <a:gd name="f330" fmla="val 712266"/>
                <a:gd name="f331" fmla="val 732878"/>
                <a:gd name="f332" fmla="val 615530"/>
                <a:gd name="f333" fmla="val 750481"/>
                <a:gd name="f334" fmla="val 598665"/>
                <a:gd name="f335" fmla="val 773887"/>
                <a:gd name="f336" fmla="val 572046"/>
                <a:gd name="f337" fmla="val 541197"/>
                <a:gd name="f338" fmla="val 501332"/>
                <a:gd name="f339" fmla="val 505320"/>
                <a:gd name="f340" fmla="val 560857"/>
                <a:gd name="f341" fmla="val 827214"/>
                <a:gd name="f342" fmla="val 543750"/>
                <a:gd name="f343" fmla="val 820788"/>
                <a:gd name="f344" fmla="val 546138"/>
                <a:gd name="f345" fmla="val 550887"/>
                <a:gd name="f346" fmla="val 780122"/>
                <a:gd name="f347" fmla="val 586600"/>
                <a:gd name="f348" fmla="val 775741"/>
                <a:gd name="f349" fmla="val 772223"/>
                <a:gd name="f350" fmla="val 619264"/>
                <a:gd name="f351" fmla="val 848144"/>
                <a:gd name="f352" fmla="val 634695"/>
                <a:gd name="f353" fmla="val 885571"/>
                <a:gd name="f354" fmla="val 641210"/>
                <a:gd name="f355" fmla="val 922667"/>
                <a:gd name="f356" fmla="val 638632"/>
                <a:gd name="f357" fmla="val 626795"/>
                <a:gd name="f358" fmla="val 995908"/>
                <a:gd name="f359" fmla="val 605523"/>
                <a:gd name="f360" fmla="val 574624"/>
                <a:gd name="f361" fmla="val 2055495"/>
                <a:gd name="f362" fmla="val 117335"/>
                <a:gd name="f363" fmla="val 2037956"/>
                <a:gd name="f364" fmla="val 1002334"/>
                <a:gd name="f365" fmla="val 2196884"/>
                <a:gd name="f366" fmla="val 130492"/>
                <a:gd name="f367" fmla="val 2178164"/>
                <a:gd name="f368" fmla="val 261162"/>
                <a:gd name="f369" fmla="*/ f0 1 2197100"/>
                <a:gd name="f370" fmla="*/ f1 1 1068070"/>
                <a:gd name="f371" fmla="+- f4 0 f2"/>
                <a:gd name="f372" fmla="+- f3 0 f2"/>
                <a:gd name="f373" fmla="*/ f372 1 2197100"/>
                <a:gd name="f374" fmla="*/ f371 1 1068070"/>
                <a:gd name="f375" fmla="*/ f2 1 f373"/>
                <a:gd name="f376" fmla="*/ f3 1 f373"/>
                <a:gd name="f377" fmla="*/ f2 1 f374"/>
                <a:gd name="f378" fmla="*/ f4 1 f374"/>
                <a:gd name="f379" fmla="*/ f375 f369 1"/>
                <a:gd name="f380" fmla="*/ f376 f369 1"/>
                <a:gd name="f381" fmla="*/ f378 f370 1"/>
                <a:gd name="f382" fmla="*/ f377 f37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9" t="f382" r="f380" b="f381"/>
              <a:pathLst>
                <a:path w="2197100" h="1068070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50"/>
                  </a:lnTo>
                  <a:lnTo>
                    <a:pt x="f51" y="f52"/>
                  </a:lnTo>
                  <a:lnTo>
                    <a:pt x="f53" y="f54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2" y="f24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72"/>
                  </a:lnTo>
                  <a:lnTo>
                    <a:pt x="f73" y="f74"/>
                  </a:lnTo>
                  <a:lnTo>
                    <a:pt x="f75" y="f76"/>
                  </a:lnTo>
                  <a:lnTo>
                    <a:pt x="f77" y="f24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3"/>
                  </a:lnTo>
                  <a:lnTo>
                    <a:pt x="f5" y="f6"/>
                  </a:lnTo>
                  <a:close/>
                </a:path>
                <a:path w="2197100" h="1068070">
                  <a:moveTo>
                    <a:pt x="f84" y="f85"/>
                  </a:moveTo>
                  <a:lnTo>
                    <a:pt x="f86" y="f87"/>
                  </a:lnTo>
                  <a:lnTo>
                    <a:pt x="f88" y="f89"/>
                  </a:lnTo>
                  <a:lnTo>
                    <a:pt x="f90" y="f91"/>
                  </a:lnTo>
                  <a:lnTo>
                    <a:pt x="f92" y="f93"/>
                  </a:lnTo>
                  <a:lnTo>
                    <a:pt x="f94" y="f95"/>
                  </a:lnTo>
                  <a:lnTo>
                    <a:pt x="f96" y="f97"/>
                  </a:lnTo>
                  <a:lnTo>
                    <a:pt x="f98" y="f99"/>
                  </a:lnTo>
                  <a:lnTo>
                    <a:pt x="f100" y="f101"/>
                  </a:lnTo>
                  <a:lnTo>
                    <a:pt x="f102" y="f103"/>
                  </a:lnTo>
                  <a:lnTo>
                    <a:pt x="f104" y="f105"/>
                  </a:lnTo>
                  <a:lnTo>
                    <a:pt x="f106" y="f107"/>
                  </a:lnTo>
                  <a:lnTo>
                    <a:pt x="f108" y="f109"/>
                  </a:lnTo>
                  <a:lnTo>
                    <a:pt x="f110" y="f111"/>
                  </a:lnTo>
                  <a:lnTo>
                    <a:pt x="f112" y="f113"/>
                  </a:lnTo>
                  <a:lnTo>
                    <a:pt x="f114" y="f115"/>
                  </a:lnTo>
                  <a:lnTo>
                    <a:pt x="f116" y="f117"/>
                  </a:lnTo>
                  <a:lnTo>
                    <a:pt x="f84" y="f85"/>
                  </a:lnTo>
                  <a:close/>
                </a:path>
                <a:path w="2197100" h="1068070">
                  <a:moveTo>
                    <a:pt x="f107" y="f118"/>
                  </a:moveTo>
                  <a:lnTo>
                    <a:pt x="f119" y="f120"/>
                  </a:lnTo>
                  <a:lnTo>
                    <a:pt x="f113" y="f121"/>
                  </a:lnTo>
                  <a:lnTo>
                    <a:pt x="f122" y="f123"/>
                  </a:lnTo>
                  <a:lnTo>
                    <a:pt x="f124" y="f125"/>
                  </a:lnTo>
                  <a:lnTo>
                    <a:pt x="f87" y="f126"/>
                  </a:lnTo>
                  <a:lnTo>
                    <a:pt x="f127" y="f128"/>
                  </a:lnTo>
                  <a:lnTo>
                    <a:pt x="f129" y="f130"/>
                  </a:lnTo>
                  <a:lnTo>
                    <a:pt x="f131" y="f132"/>
                  </a:lnTo>
                  <a:lnTo>
                    <a:pt x="f133" y="f134"/>
                  </a:lnTo>
                  <a:lnTo>
                    <a:pt x="f135" y="f136"/>
                  </a:lnTo>
                  <a:lnTo>
                    <a:pt x="f137" y="f138"/>
                  </a:lnTo>
                  <a:lnTo>
                    <a:pt x="f139" y="f140"/>
                  </a:lnTo>
                  <a:lnTo>
                    <a:pt x="f141" y="f142"/>
                  </a:lnTo>
                  <a:lnTo>
                    <a:pt x="f107" y="f118"/>
                  </a:lnTo>
                  <a:close/>
                </a:path>
                <a:path w="2197100" h="1068070">
                  <a:moveTo>
                    <a:pt x="f68" y="f143"/>
                  </a:moveTo>
                  <a:lnTo>
                    <a:pt x="f70" y="f144"/>
                  </a:lnTo>
                  <a:lnTo>
                    <a:pt x="f145" y="f146"/>
                  </a:lnTo>
                  <a:lnTo>
                    <a:pt x="f147" y="f148"/>
                  </a:lnTo>
                  <a:lnTo>
                    <a:pt x="f149" y="f150"/>
                  </a:lnTo>
                  <a:lnTo>
                    <a:pt x="f24" y="f151"/>
                  </a:lnTo>
                  <a:lnTo>
                    <a:pt x="f152" y="f153"/>
                  </a:lnTo>
                  <a:lnTo>
                    <a:pt x="f81" y="f154"/>
                  </a:lnTo>
                  <a:lnTo>
                    <a:pt x="f155" y="f156"/>
                  </a:lnTo>
                  <a:lnTo>
                    <a:pt x="f6" y="f157"/>
                  </a:lnTo>
                  <a:lnTo>
                    <a:pt x="f158" y="f159"/>
                  </a:lnTo>
                  <a:lnTo>
                    <a:pt x="f10" y="f160"/>
                  </a:lnTo>
                  <a:lnTo>
                    <a:pt x="f12" y="f161"/>
                  </a:lnTo>
                  <a:lnTo>
                    <a:pt x="f14" y="f162"/>
                  </a:lnTo>
                  <a:lnTo>
                    <a:pt x="f163" y="f164"/>
                  </a:lnTo>
                  <a:lnTo>
                    <a:pt x="f165" y="f166"/>
                  </a:lnTo>
                  <a:lnTo>
                    <a:pt x="f167" y="f168"/>
                  </a:lnTo>
                  <a:lnTo>
                    <a:pt x="f169" y="f170"/>
                  </a:lnTo>
                  <a:lnTo>
                    <a:pt x="f24" y="f171"/>
                  </a:lnTo>
                  <a:lnTo>
                    <a:pt x="f172" y="f173"/>
                  </a:lnTo>
                  <a:lnTo>
                    <a:pt x="f28" y="f174"/>
                  </a:lnTo>
                  <a:lnTo>
                    <a:pt x="f175" y="f176"/>
                  </a:lnTo>
                  <a:lnTo>
                    <a:pt x="f177" y="f178"/>
                  </a:lnTo>
                  <a:lnTo>
                    <a:pt x="f179" y="f180"/>
                  </a:lnTo>
                  <a:lnTo>
                    <a:pt x="f181" y="f182"/>
                  </a:lnTo>
                  <a:lnTo>
                    <a:pt x="f183" y="f184"/>
                  </a:lnTo>
                  <a:lnTo>
                    <a:pt x="f185" y="f186"/>
                  </a:lnTo>
                  <a:lnTo>
                    <a:pt x="f187" y="f188"/>
                  </a:lnTo>
                  <a:lnTo>
                    <a:pt x="f44" y="f189"/>
                  </a:lnTo>
                  <a:lnTo>
                    <a:pt x="f46" y="f190"/>
                  </a:lnTo>
                  <a:lnTo>
                    <a:pt x="f191" y="f192"/>
                  </a:lnTo>
                  <a:lnTo>
                    <a:pt x="f193" y="f194"/>
                  </a:lnTo>
                  <a:lnTo>
                    <a:pt x="f52" y="f195"/>
                  </a:lnTo>
                  <a:lnTo>
                    <a:pt x="f196" y="f197"/>
                  </a:lnTo>
                  <a:lnTo>
                    <a:pt x="f56" y="f198"/>
                  </a:lnTo>
                  <a:lnTo>
                    <a:pt x="f58" y="f199"/>
                  </a:lnTo>
                  <a:lnTo>
                    <a:pt x="f24" y="f200"/>
                  </a:lnTo>
                  <a:lnTo>
                    <a:pt x="f60" y="f201"/>
                  </a:lnTo>
                  <a:lnTo>
                    <a:pt x="f62" y="f202"/>
                  </a:lnTo>
                  <a:lnTo>
                    <a:pt x="f64" y="f203"/>
                  </a:lnTo>
                  <a:lnTo>
                    <a:pt x="f66" y="f204"/>
                  </a:lnTo>
                  <a:lnTo>
                    <a:pt x="f68" y="f143"/>
                  </a:lnTo>
                  <a:close/>
                </a:path>
                <a:path w="2197100" h="1068070">
                  <a:moveTo>
                    <a:pt x="f205" y="f206"/>
                  </a:moveTo>
                  <a:lnTo>
                    <a:pt x="f207" y="f208"/>
                  </a:lnTo>
                  <a:lnTo>
                    <a:pt x="f209" y="f210"/>
                  </a:lnTo>
                  <a:lnTo>
                    <a:pt x="f211" y="f212"/>
                  </a:lnTo>
                  <a:lnTo>
                    <a:pt x="f213" y="f214"/>
                  </a:lnTo>
                  <a:lnTo>
                    <a:pt x="f215" y="f216"/>
                  </a:lnTo>
                  <a:lnTo>
                    <a:pt x="f217" y="f218"/>
                  </a:lnTo>
                  <a:lnTo>
                    <a:pt x="f219" y="f220"/>
                  </a:lnTo>
                  <a:lnTo>
                    <a:pt x="f221" y="f222"/>
                  </a:lnTo>
                  <a:lnTo>
                    <a:pt x="f223" y="f224"/>
                  </a:lnTo>
                  <a:lnTo>
                    <a:pt x="f225" y="f226"/>
                  </a:lnTo>
                  <a:lnTo>
                    <a:pt x="f227" y="f228"/>
                  </a:lnTo>
                  <a:lnTo>
                    <a:pt x="f229" y="f230"/>
                  </a:lnTo>
                  <a:lnTo>
                    <a:pt x="f231" y="f232"/>
                  </a:lnTo>
                  <a:lnTo>
                    <a:pt x="f233" y="f234"/>
                  </a:lnTo>
                  <a:lnTo>
                    <a:pt x="f235" y="f236"/>
                  </a:lnTo>
                  <a:lnTo>
                    <a:pt x="f237" y="f37"/>
                  </a:lnTo>
                  <a:lnTo>
                    <a:pt x="f238" y="f39"/>
                  </a:lnTo>
                  <a:lnTo>
                    <a:pt x="f239" y="f240"/>
                  </a:lnTo>
                  <a:lnTo>
                    <a:pt x="f241" y="f43"/>
                  </a:lnTo>
                  <a:lnTo>
                    <a:pt x="f242" y="f243"/>
                  </a:lnTo>
                  <a:lnTo>
                    <a:pt x="f244" y="f47"/>
                  </a:lnTo>
                  <a:lnTo>
                    <a:pt x="f245" y="f49"/>
                  </a:lnTo>
                  <a:lnTo>
                    <a:pt x="f246" y="f247"/>
                  </a:lnTo>
                  <a:lnTo>
                    <a:pt x="f248" y="f249"/>
                  </a:lnTo>
                  <a:lnTo>
                    <a:pt x="f250" y="f251"/>
                  </a:lnTo>
                  <a:lnTo>
                    <a:pt x="f252" y="f253"/>
                  </a:lnTo>
                  <a:lnTo>
                    <a:pt x="f223" y="f2"/>
                  </a:lnTo>
                  <a:lnTo>
                    <a:pt x="f254" y="f59"/>
                  </a:lnTo>
                  <a:lnTo>
                    <a:pt x="f255" y="f256"/>
                  </a:lnTo>
                  <a:lnTo>
                    <a:pt x="f257" y="f63"/>
                  </a:lnTo>
                  <a:lnTo>
                    <a:pt x="f258" y="f65"/>
                  </a:lnTo>
                  <a:lnTo>
                    <a:pt x="f259" y="f67"/>
                  </a:lnTo>
                  <a:lnTo>
                    <a:pt x="f260" y="f69"/>
                  </a:lnTo>
                  <a:lnTo>
                    <a:pt x="f261" y="f71"/>
                  </a:lnTo>
                  <a:lnTo>
                    <a:pt x="f262" y="f73"/>
                  </a:lnTo>
                  <a:lnTo>
                    <a:pt x="f263" y="f75"/>
                  </a:lnTo>
                  <a:lnTo>
                    <a:pt x="f223" y="f264"/>
                  </a:lnTo>
                  <a:lnTo>
                    <a:pt x="f265" y="f78"/>
                  </a:lnTo>
                  <a:lnTo>
                    <a:pt x="f266" y="f267"/>
                  </a:lnTo>
                  <a:lnTo>
                    <a:pt x="f268" y="f269"/>
                  </a:lnTo>
                  <a:lnTo>
                    <a:pt x="f205" y="f206"/>
                  </a:lnTo>
                  <a:close/>
                </a:path>
                <a:path w="2197100" h="1068070">
                  <a:moveTo>
                    <a:pt x="f136" y="f270"/>
                  </a:moveTo>
                  <a:lnTo>
                    <a:pt x="f138" y="f271"/>
                  </a:lnTo>
                  <a:lnTo>
                    <a:pt x="f272" y="f273"/>
                  </a:lnTo>
                  <a:lnTo>
                    <a:pt x="f274" y="f275"/>
                  </a:lnTo>
                  <a:lnTo>
                    <a:pt x="f276" y="f277"/>
                  </a:lnTo>
                  <a:lnTo>
                    <a:pt x="f278" y="f279"/>
                  </a:lnTo>
                  <a:lnTo>
                    <a:pt x="f280" y="f281"/>
                  </a:lnTo>
                  <a:lnTo>
                    <a:pt x="f282" y="f283"/>
                  </a:lnTo>
                  <a:lnTo>
                    <a:pt x="f284" y="f285"/>
                  </a:lnTo>
                  <a:lnTo>
                    <a:pt x="f125" y="f286"/>
                  </a:lnTo>
                  <a:lnTo>
                    <a:pt x="f126" y="f287"/>
                  </a:lnTo>
                  <a:lnTo>
                    <a:pt x="f288" y="f289"/>
                  </a:lnTo>
                  <a:lnTo>
                    <a:pt x="f290" y="f291"/>
                  </a:lnTo>
                  <a:lnTo>
                    <a:pt x="f292" y="f293"/>
                  </a:lnTo>
                  <a:lnTo>
                    <a:pt x="f294" y="f295"/>
                  </a:lnTo>
                  <a:lnTo>
                    <a:pt x="f136" y="f270"/>
                  </a:lnTo>
                  <a:close/>
                </a:path>
                <a:path w="2197100" h="1068070">
                  <a:moveTo>
                    <a:pt x="f287" y="f296"/>
                  </a:moveTo>
                  <a:lnTo>
                    <a:pt x="f297" y="f298"/>
                  </a:lnTo>
                  <a:lnTo>
                    <a:pt x="f299" y="f92"/>
                  </a:lnTo>
                  <a:lnTo>
                    <a:pt x="f300" y="f94"/>
                  </a:lnTo>
                  <a:lnTo>
                    <a:pt x="f301" y="f96"/>
                  </a:lnTo>
                  <a:lnTo>
                    <a:pt x="f302" y="f303"/>
                  </a:lnTo>
                  <a:lnTo>
                    <a:pt x="f304" y="f100"/>
                  </a:lnTo>
                  <a:lnTo>
                    <a:pt x="f305" y="f102"/>
                  </a:lnTo>
                  <a:lnTo>
                    <a:pt x="f306" y="f104"/>
                  </a:lnTo>
                  <a:lnTo>
                    <a:pt x="f307" y="f106"/>
                  </a:lnTo>
                  <a:lnTo>
                    <a:pt x="f308" y="f309"/>
                  </a:lnTo>
                  <a:lnTo>
                    <a:pt x="f310" y="f110"/>
                  </a:lnTo>
                  <a:lnTo>
                    <a:pt x="f311" y="f312"/>
                  </a:lnTo>
                  <a:lnTo>
                    <a:pt x="f313" y="f314"/>
                  </a:lnTo>
                  <a:lnTo>
                    <a:pt x="f286" y="f84"/>
                  </a:lnTo>
                  <a:lnTo>
                    <a:pt x="f287" y="f296"/>
                  </a:lnTo>
                  <a:close/>
                </a:path>
                <a:path w="2197100" h="1068070">
                  <a:moveTo>
                    <a:pt x="f315" y="f316"/>
                  </a:moveTo>
                  <a:lnTo>
                    <a:pt x="f201" y="f317"/>
                  </a:lnTo>
                  <a:lnTo>
                    <a:pt x="f202" y="f255"/>
                  </a:lnTo>
                  <a:lnTo>
                    <a:pt x="f203" y="f318"/>
                  </a:lnTo>
                  <a:lnTo>
                    <a:pt x="f204" y="f258"/>
                  </a:lnTo>
                  <a:lnTo>
                    <a:pt x="f319" y="f259"/>
                  </a:lnTo>
                  <a:lnTo>
                    <a:pt x="f144" y="f260"/>
                  </a:lnTo>
                  <a:lnTo>
                    <a:pt x="f146" y="f261"/>
                  </a:lnTo>
                  <a:lnTo>
                    <a:pt x="f320" y="f321"/>
                  </a:lnTo>
                  <a:lnTo>
                    <a:pt x="f322" y="f263"/>
                  </a:lnTo>
                  <a:lnTo>
                    <a:pt x="f323" y="f316"/>
                  </a:lnTo>
                  <a:lnTo>
                    <a:pt x="f153" y="f324"/>
                  </a:lnTo>
                  <a:lnTo>
                    <a:pt x="f325" y="f326"/>
                  </a:lnTo>
                  <a:lnTo>
                    <a:pt x="f327" y="f328"/>
                  </a:lnTo>
                  <a:lnTo>
                    <a:pt x="f157" y="f329"/>
                  </a:lnTo>
                  <a:lnTo>
                    <a:pt x="f330" y="f207"/>
                  </a:lnTo>
                  <a:lnTo>
                    <a:pt x="f331" y="f332"/>
                  </a:lnTo>
                  <a:lnTo>
                    <a:pt x="f333" y="f334"/>
                  </a:lnTo>
                  <a:lnTo>
                    <a:pt x="f335" y="f336"/>
                  </a:lnTo>
                  <a:lnTo>
                    <a:pt x="f164" y="f337"/>
                  </a:lnTo>
                  <a:lnTo>
                    <a:pt x="f166" y="f217"/>
                  </a:lnTo>
                  <a:lnTo>
                    <a:pt x="f168" y="f338"/>
                  </a:lnTo>
                  <a:lnTo>
                    <a:pt x="f170" y="f339"/>
                  </a:lnTo>
                  <a:lnTo>
                    <a:pt x="f171" y="f316"/>
                  </a:lnTo>
                  <a:lnTo>
                    <a:pt x="f173" y="f225"/>
                  </a:lnTo>
                  <a:lnTo>
                    <a:pt x="f174" y="f227"/>
                  </a:lnTo>
                  <a:lnTo>
                    <a:pt x="f176" y="f340"/>
                  </a:lnTo>
                  <a:lnTo>
                    <a:pt x="f341" y="f342"/>
                  </a:lnTo>
                  <a:lnTo>
                    <a:pt x="f343" y="f344"/>
                  </a:lnTo>
                  <a:lnTo>
                    <a:pt x="f182" y="f345"/>
                  </a:lnTo>
                  <a:lnTo>
                    <a:pt x="f184" y="f237"/>
                  </a:lnTo>
                  <a:lnTo>
                    <a:pt x="f346" y="f347"/>
                  </a:lnTo>
                  <a:lnTo>
                    <a:pt x="f348" y="f239"/>
                  </a:lnTo>
                  <a:lnTo>
                    <a:pt x="f349" y="f241"/>
                  </a:lnTo>
                  <a:lnTo>
                    <a:pt x="f190" y="f350"/>
                  </a:lnTo>
                  <a:lnTo>
                    <a:pt x="f351" y="f352"/>
                  </a:lnTo>
                  <a:lnTo>
                    <a:pt x="f353" y="f354"/>
                  </a:lnTo>
                  <a:lnTo>
                    <a:pt x="f355" y="f356"/>
                  </a:lnTo>
                  <a:lnTo>
                    <a:pt x="f197" y="f357"/>
                  </a:lnTo>
                  <a:lnTo>
                    <a:pt x="f358" y="f359"/>
                  </a:lnTo>
                  <a:lnTo>
                    <a:pt x="f199" y="f360"/>
                  </a:lnTo>
                  <a:lnTo>
                    <a:pt x="f315" y="f316"/>
                  </a:lnTo>
                  <a:close/>
                </a:path>
                <a:path w="2197100" h="1068070">
                  <a:moveTo>
                    <a:pt x="f361" y="f362"/>
                  </a:moveTo>
                  <a:lnTo>
                    <a:pt x="f363" y="f362"/>
                  </a:lnTo>
                  <a:lnTo>
                    <a:pt x="f363" y="f364"/>
                  </a:lnTo>
                  <a:lnTo>
                    <a:pt x="f361" y="f364"/>
                  </a:lnTo>
                  <a:lnTo>
                    <a:pt x="f361" y="f362"/>
                  </a:lnTo>
                  <a:close/>
                </a:path>
                <a:path w="2197100" h="1068070">
                  <a:moveTo>
                    <a:pt x="f365" y="f366"/>
                  </a:moveTo>
                  <a:lnTo>
                    <a:pt x="f367" y="f366"/>
                  </a:lnTo>
                  <a:lnTo>
                    <a:pt x="f367" y="f368"/>
                  </a:lnTo>
                  <a:lnTo>
                    <a:pt x="f365" y="f368"/>
                  </a:lnTo>
                  <a:lnTo>
                    <a:pt x="f365" y="f366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9" name="object 9">
              <a:extLst>
                <a:ext uri="{FF2B5EF4-FFF2-40B4-BE49-F238E27FC236}">
                  <a16:creationId xmlns:a16="http://schemas.microsoft.com/office/drawing/2014/main" id="{01ED7E11-97C1-083F-C621-33D4AFFE76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50151" y="1210528"/>
              <a:ext cx="173361" cy="9998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2A1448EB-865F-F6A2-100E-3B47C6891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43748" y="1167853"/>
              <a:ext cx="292415" cy="181965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839BA970-B907-A546-C82A-7F610EFAB5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13119" y="1167853"/>
              <a:ext cx="297472" cy="181965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2" name="object 12">
              <a:extLst>
                <a:ext uri="{FF2B5EF4-FFF2-40B4-BE49-F238E27FC236}">
                  <a16:creationId xmlns:a16="http://schemas.microsoft.com/office/drawing/2014/main" id="{36A34AC3-8810-BB88-36D2-F0AEE69E6A8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34184" y="1167862"/>
              <a:ext cx="309286" cy="142646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3" name="object 13">
              <a:extLst>
                <a:ext uri="{FF2B5EF4-FFF2-40B4-BE49-F238E27FC236}">
                  <a16:creationId xmlns:a16="http://schemas.microsoft.com/office/drawing/2014/main" id="{9B253E05-0CCC-1290-94E1-803AAB05053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567053" y="1167862"/>
              <a:ext cx="90799" cy="14263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4" name="object 14">
              <a:extLst>
                <a:ext uri="{FF2B5EF4-FFF2-40B4-BE49-F238E27FC236}">
                  <a16:creationId xmlns:a16="http://schemas.microsoft.com/office/drawing/2014/main" id="{C440402A-598B-C2FA-326C-253600E3BD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87827" y="1212777"/>
              <a:ext cx="84417" cy="97712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5" name="object 15">
              <a:extLst>
                <a:ext uri="{FF2B5EF4-FFF2-40B4-BE49-F238E27FC236}">
                  <a16:creationId xmlns:a16="http://schemas.microsoft.com/office/drawing/2014/main" id="{DF7359B0-071A-F13B-1517-311677FB8DEB}"/>
                </a:ext>
              </a:extLst>
            </p:cNvPr>
            <p:cNvSpPr/>
            <p:nvPr/>
          </p:nvSpPr>
          <p:spPr>
            <a:xfrm>
              <a:off x="4793604" y="1210546"/>
              <a:ext cx="60322" cy="1003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325"/>
                <a:gd name="f4" fmla="val 100330"/>
                <a:gd name="f5" fmla="val 41935"/>
                <a:gd name="f6" fmla="val 33695"/>
                <a:gd name="f7" fmla="val 20448"/>
                <a:gd name="f8" fmla="val 1800"/>
                <a:gd name="f9" fmla="val 9752"/>
                <a:gd name="f10" fmla="val 7251"/>
                <a:gd name="f11" fmla="val 2604"/>
                <a:gd name="f12" fmla="val 16423"/>
                <a:gd name="f13" fmla="val 29391"/>
                <a:gd name="f14" fmla="val 6460"/>
                <a:gd name="f15" fmla="val 44902"/>
                <a:gd name="f16" fmla="val 20674"/>
                <a:gd name="f17" fmla="val 54237"/>
                <a:gd name="f18" fmla="val 34888"/>
                <a:gd name="f19" fmla="val 61819"/>
                <a:gd name="f20" fmla="val 41349"/>
                <a:gd name="f21" fmla="val 72071"/>
                <a:gd name="f22" fmla="val 82363"/>
                <a:gd name="f23" fmla="val 31433"/>
                <a:gd name="f24" fmla="val 85735"/>
                <a:gd name="f25" fmla="val 18324"/>
                <a:gd name="f26" fmla="val 8397"/>
                <a:gd name="f27" fmla="val 83494"/>
                <a:gd name="f28" fmla="val 1476"/>
                <a:gd name="f29" fmla="val 78992"/>
                <a:gd name="f30" fmla="val 554"/>
                <a:gd name="f31" fmla="val 94719"/>
                <a:gd name="f32" fmla="val 6774"/>
                <a:gd name="f33" fmla="val 97353"/>
                <a:gd name="f34" fmla="val 13301"/>
                <a:gd name="f35" fmla="val 98951"/>
                <a:gd name="f36" fmla="val 20007"/>
                <a:gd name="f37" fmla="val 99742"/>
                <a:gd name="f38" fmla="val 26763"/>
                <a:gd name="f39" fmla="val 99955"/>
                <a:gd name="f40" fmla="val 39153"/>
                <a:gd name="f41" fmla="val 98173"/>
                <a:gd name="f42" fmla="val 49812"/>
                <a:gd name="f43" fmla="val 92723"/>
                <a:gd name="f44" fmla="val 57279"/>
                <a:gd name="f45" fmla="val 83447"/>
                <a:gd name="f46" fmla="val 60092"/>
                <a:gd name="f47" fmla="val 70186"/>
                <a:gd name="f48" fmla="val 53626"/>
                <a:gd name="f49" fmla="val 53125"/>
                <a:gd name="f50" fmla="val 39401"/>
                <a:gd name="f51" fmla="val 43869"/>
                <a:gd name="f52" fmla="val 25177"/>
                <a:gd name="f53" fmla="val 36680"/>
                <a:gd name="f54" fmla="val 18711"/>
                <a:gd name="f55" fmla="val 25821"/>
                <a:gd name="f56" fmla="val 17968"/>
                <a:gd name="f57" fmla="val 26575"/>
                <a:gd name="f58" fmla="val 14208"/>
                <a:gd name="f59" fmla="val 39684"/>
                <a:gd name="f60" fmla="val 50155"/>
                <a:gd name="f61" fmla="val 16659"/>
                <a:gd name="f62" fmla="val 54071"/>
                <a:gd name="f63" fmla="val 19088"/>
                <a:gd name="f64" fmla="val 55589"/>
                <a:gd name="f65" fmla="val 3738"/>
                <a:gd name="f66" fmla="val 48658"/>
                <a:gd name="f67" fmla="val 1675"/>
                <a:gd name="f68" fmla="*/ f0 1 60325"/>
                <a:gd name="f69" fmla="*/ f1 1 100330"/>
                <a:gd name="f70" fmla="+- f4 0 f2"/>
                <a:gd name="f71" fmla="+- f3 0 f2"/>
                <a:gd name="f72" fmla="*/ f71 1 60325"/>
                <a:gd name="f73" fmla="*/ f70 1 100330"/>
                <a:gd name="f74" fmla="*/ f2 1 f72"/>
                <a:gd name="f75" fmla="*/ f3 1 f72"/>
                <a:gd name="f76" fmla="*/ f2 1 f73"/>
                <a:gd name="f77" fmla="*/ f4 1 f73"/>
                <a:gd name="f78" fmla="*/ f74 f68 1"/>
                <a:gd name="f79" fmla="*/ f75 f68 1"/>
                <a:gd name="f80" fmla="*/ f77 f69 1"/>
                <a:gd name="f81" fmla="*/ f76 f6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60325" h="100330">
                  <a:moveTo>
                    <a:pt x="f5" y="f2"/>
                  </a:moveTo>
                  <a:lnTo>
                    <a:pt x="f6" y="f2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0" y="f22"/>
                  </a:lnTo>
                  <a:lnTo>
                    <a:pt x="f23" y="f24"/>
                  </a:lnTo>
                  <a:lnTo>
                    <a:pt x="f25" y="f24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4" y="f56"/>
                  </a:lnTo>
                  <a:lnTo>
                    <a:pt x="f57" y="f58"/>
                  </a:lnTo>
                  <a:lnTo>
                    <a:pt x="f59" y="f58"/>
                  </a:lnTo>
                  <a:lnTo>
                    <a:pt x="f60" y="f61"/>
                  </a:lnTo>
                  <a:lnTo>
                    <a:pt x="f62" y="f63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6" name="object 16">
              <a:extLst>
                <a:ext uri="{FF2B5EF4-FFF2-40B4-BE49-F238E27FC236}">
                  <a16:creationId xmlns:a16="http://schemas.microsoft.com/office/drawing/2014/main" id="{1BA85BB7-A08F-5843-8040-A1644A270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299411" y="1400001"/>
              <a:ext cx="349904" cy="174485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7" name="object 17">
              <a:extLst>
                <a:ext uri="{FF2B5EF4-FFF2-40B4-BE49-F238E27FC236}">
                  <a16:creationId xmlns:a16="http://schemas.microsoft.com/office/drawing/2014/main" id="{0DB68C5B-6D2A-E552-FDAC-71CC93106953}"/>
                </a:ext>
              </a:extLst>
            </p:cNvPr>
            <p:cNvSpPr/>
            <p:nvPr/>
          </p:nvSpPr>
          <p:spPr>
            <a:xfrm>
              <a:off x="3678905" y="1435196"/>
              <a:ext cx="53977" cy="977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3975"/>
                <a:gd name="f4" fmla="val 97790"/>
                <a:gd name="f5" fmla="val 46982"/>
                <a:gd name="f6" fmla="val 41747"/>
                <a:gd name="f7" fmla="val 34249"/>
                <a:gd name="f8" fmla="val 1265"/>
                <a:gd name="f9" fmla="val 27262"/>
                <a:gd name="f10" fmla="val 4794"/>
                <a:gd name="f11" fmla="val 21290"/>
                <a:gd name="f12" fmla="val 10182"/>
                <a:gd name="f13" fmla="val 16837"/>
                <a:gd name="f14" fmla="val 17025"/>
                <a:gd name="f15" fmla="val 16470"/>
                <a:gd name="f16" fmla="val 2251"/>
                <a:gd name="f17" fmla="val 97724"/>
                <a:gd name="f18" fmla="val 17591"/>
                <a:gd name="f19" fmla="val 54291"/>
                <a:gd name="f20" fmla="val 19446"/>
                <a:gd name="f21" fmla="val 38099"/>
                <a:gd name="f22" fmla="val 24708"/>
                <a:gd name="f23" fmla="val 25836"/>
                <a:gd name="f24" fmla="val 32919"/>
                <a:gd name="f25" fmla="val 18065"/>
                <a:gd name="f26" fmla="val 43621"/>
                <a:gd name="f27" fmla="val 15350"/>
                <a:gd name="f28" fmla="val 46605"/>
                <a:gd name="f29" fmla="val 50155"/>
                <a:gd name="f30" fmla="val 15737"/>
                <a:gd name="f31" fmla="val 53349"/>
                <a:gd name="f32" fmla="val 1319"/>
                <a:gd name="f33" fmla="*/ f0 1 53975"/>
                <a:gd name="f34" fmla="*/ f1 1 97790"/>
                <a:gd name="f35" fmla="+- f4 0 f2"/>
                <a:gd name="f36" fmla="+- f3 0 f2"/>
                <a:gd name="f37" fmla="*/ f36 1 53975"/>
                <a:gd name="f38" fmla="*/ f35 1 97790"/>
                <a:gd name="f39" fmla="*/ f2 1 f37"/>
                <a:gd name="f40" fmla="*/ f3 1 f37"/>
                <a:gd name="f41" fmla="*/ f2 1 f38"/>
                <a:gd name="f42" fmla="*/ f4 1 f38"/>
                <a:gd name="f43" fmla="*/ f39 f33 1"/>
                <a:gd name="f44" fmla="*/ f40 f33 1"/>
                <a:gd name="f45" fmla="*/ f42 f34 1"/>
                <a:gd name="f46" fmla="*/ f4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53975" h="97790">
                  <a:moveTo>
                    <a:pt x="f5" y="f2"/>
                  </a:moveTo>
                  <a:lnTo>
                    <a:pt x="f6" y="f2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4"/>
                  </a:lnTo>
                  <a:lnTo>
                    <a:pt x="f15" y="f16"/>
                  </a:lnTo>
                  <a:lnTo>
                    <a:pt x="f2" y="f16"/>
                  </a:lnTo>
                  <a:lnTo>
                    <a:pt x="f2" y="f17"/>
                  </a:lnTo>
                  <a:lnTo>
                    <a:pt x="f18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7"/>
                  </a:lnTo>
                  <a:lnTo>
                    <a:pt x="f29" y="f30"/>
                  </a:lnTo>
                  <a:lnTo>
                    <a:pt x="f31" y="f14"/>
                  </a:lnTo>
                  <a:lnTo>
                    <a:pt x="f31" y="f32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8" name="object 18">
              <a:extLst>
                <a:ext uri="{FF2B5EF4-FFF2-40B4-BE49-F238E27FC236}">
                  <a16:creationId xmlns:a16="http://schemas.microsoft.com/office/drawing/2014/main" id="{2CEF8E3E-D8AB-FABD-2671-07D7DF101C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751728" y="1437445"/>
              <a:ext cx="84426" cy="9771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9" name="object 19">
              <a:extLst>
                <a:ext uri="{FF2B5EF4-FFF2-40B4-BE49-F238E27FC236}">
                  <a16:creationId xmlns:a16="http://schemas.microsoft.com/office/drawing/2014/main" id="{3DBEBB63-7ED2-0B1F-7EDC-E8F6962898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305016" y="1689838"/>
              <a:ext cx="83301" cy="130658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20" name="object 20">
              <a:extLst>
                <a:ext uri="{FF2B5EF4-FFF2-40B4-BE49-F238E27FC236}">
                  <a16:creationId xmlns:a16="http://schemas.microsoft.com/office/drawing/2014/main" id="{9A7CE3B3-1E1C-224B-7C08-45063421B3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408563" y="1725015"/>
              <a:ext cx="84426" cy="97721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21" name="object 21">
              <a:extLst>
                <a:ext uri="{FF2B5EF4-FFF2-40B4-BE49-F238E27FC236}">
                  <a16:creationId xmlns:a16="http://schemas.microsoft.com/office/drawing/2014/main" id="{DACD7CD0-09CB-2DF5-5764-95BA987F9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522945" y="1680081"/>
              <a:ext cx="90799" cy="142664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2" name="object 22">
              <a:extLst>
                <a:ext uri="{FF2B5EF4-FFF2-40B4-BE49-F238E27FC236}">
                  <a16:creationId xmlns:a16="http://schemas.microsoft.com/office/drawing/2014/main" id="{CADD2F9A-D250-0486-44D9-6CFBF5E5098B}"/>
                </a:ext>
              </a:extLst>
            </p:cNvPr>
            <p:cNvSpPr/>
            <p:nvPr/>
          </p:nvSpPr>
          <p:spPr>
            <a:xfrm>
              <a:off x="3639577" y="1680100"/>
              <a:ext cx="71122" cy="1409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1120"/>
                <a:gd name="f4" fmla="val 140969"/>
                <a:gd name="f5" fmla="val 17589"/>
                <a:gd name="f6" fmla="val 140398"/>
                <a:gd name="f7" fmla="val 69646"/>
                <a:gd name="f8" fmla="val 44932"/>
                <a:gd name="f9" fmla="val 52057"/>
                <a:gd name="f10" fmla="val 70764"/>
                <a:gd name="f11" fmla="val 3733"/>
                <a:gd name="f12" fmla="val 50914"/>
                <a:gd name="f13" fmla="val 23596"/>
                <a:gd name="f14" fmla="*/ f0 1 71120"/>
                <a:gd name="f15" fmla="*/ f1 1 140969"/>
                <a:gd name="f16" fmla="+- f4 0 f2"/>
                <a:gd name="f17" fmla="+- f3 0 f2"/>
                <a:gd name="f18" fmla="*/ f17 1 71120"/>
                <a:gd name="f19" fmla="*/ f16 1 140969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71120" h="140969">
                  <a:moveTo>
                    <a:pt x="f5" y="f2"/>
                  </a:moveTo>
                  <a:lnTo>
                    <a:pt x="f2" y="f2"/>
                  </a:lnTo>
                  <a:lnTo>
                    <a:pt x="f2" y="f6"/>
                  </a:lnTo>
                  <a:lnTo>
                    <a:pt x="f5" y="f6"/>
                  </a:lnTo>
                  <a:lnTo>
                    <a:pt x="f5" y="f2"/>
                  </a:lnTo>
                  <a:close/>
                </a:path>
                <a:path w="71120" h="140969">
                  <a:moveTo>
                    <a:pt x="f7" y="f8"/>
                  </a:moveTo>
                  <a:lnTo>
                    <a:pt x="f9" y="f8"/>
                  </a:lnTo>
                  <a:lnTo>
                    <a:pt x="f9" y="f6"/>
                  </a:lnTo>
                  <a:lnTo>
                    <a:pt x="f7" y="f6"/>
                  </a:lnTo>
                  <a:lnTo>
                    <a:pt x="f7" y="f8"/>
                  </a:lnTo>
                  <a:close/>
                </a:path>
                <a:path w="71120" h="140969">
                  <a:moveTo>
                    <a:pt x="f10" y="f11"/>
                  </a:moveTo>
                  <a:lnTo>
                    <a:pt x="f12" y="f11"/>
                  </a:lnTo>
                  <a:lnTo>
                    <a:pt x="f12" y="f13"/>
                  </a:lnTo>
                  <a:lnTo>
                    <a:pt x="f10" y="f13"/>
                  </a:lnTo>
                  <a:lnTo>
                    <a:pt x="f10" y="f11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3" name="object 23">
              <a:extLst>
                <a:ext uri="{FF2B5EF4-FFF2-40B4-BE49-F238E27FC236}">
                  <a16:creationId xmlns:a16="http://schemas.microsoft.com/office/drawing/2014/main" id="{D02E71C8-E055-9DC6-AA96-FE5E232045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733568" y="1722766"/>
              <a:ext cx="70747" cy="99962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4" name="object 24">
              <a:extLst>
                <a:ext uri="{FF2B5EF4-FFF2-40B4-BE49-F238E27FC236}">
                  <a16:creationId xmlns:a16="http://schemas.microsoft.com/office/drawing/2014/main" id="{C635A817-E858-4C3A-0729-4F5D318B7215}"/>
                </a:ext>
              </a:extLst>
            </p:cNvPr>
            <p:cNvSpPr/>
            <p:nvPr/>
          </p:nvSpPr>
          <p:spPr>
            <a:xfrm>
              <a:off x="3879213" y="1689829"/>
              <a:ext cx="100327" cy="1308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329"/>
                <a:gd name="f4" fmla="val 130810"/>
                <a:gd name="f5" fmla="val 99987"/>
                <a:gd name="f6" fmla="val 81241"/>
                <a:gd name="f7" fmla="val 54610"/>
                <a:gd name="f8" fmla="val 18719"/>
                <a:gd name="f9" fmla="val 71120"/>
                <a:gd name="f10" fmla="*/ f0 1 100329"/>
                <a:gd name="f11" fmla="*/ f1 1 130810"/>
                <a:gd name="f12" fmla="+- f4 0 f2"/>
                <a:gd name="f13" fmla="+- f3 0 f2"/>
                <a:gd name="f14" fmla="*/ f13 1 100329"/>
                <a:gd name="f15" fmla="*/ f12 1 130810"/>
                <a:gd name="f16" fmla="*/ f2 1 f14"/>
                <a:gd name="f17" fmla="*/ f3 1 f14"/>
                <a:gd name="f18" fmla="*/ f2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100329" h="130810">
                  <a:moveTo>
                    <a:pt x="f5" y="f2"/>
                  </a:moveTo>
                  <a:lnTo>
                    <a:pt x="f6" y="f2"/>
                  </a:lnTo>
                  <a:lnTo>
                    <a:pt x="f6" y="f7"/>
                  </a:lnTo>
                  <a:lnTo>
                    <a:pt x="f8" y="f7"/>
                  </a:lnTo>
                  <a:lnTo>
                    <a:pt x="f8" y="f2"/>
                  </a:lnTo>
                  <a:lnTo>
                    <a:pt x="f2" y="f2"/>
                  </a:lnTo>
                  <a:lnTo>
                    <a:pt x="f2" y="f7"/>
                  </a:lnTo>
                  <a:lnTo>
                    <a:pt x="f2" y="f9"/>
                  </a:lnTo>
                  <a:lnTo>
                    <a:pt x="f2" y="f4"/>
                  </a:lnTo>
                  <a:lnTo>
                    <a:pt x="f8" y="f4"/>
                  </a:lnTo>
                  <a:lnTo>
                    <a:pt x="f8" y="f9"/>
                  </a:lnTo>
                  <a:lnTo>
                    <a:pt x="f6" y="f9"/>
                  </a:lnTo>
                  <a:lnTo>
                    <a:pt x="f6" y="f4"/>
                  </a:lnTo>
                  <a:lnTo>
                    <a:pt x="f5" y="f4"/>
                  </a:lnTo>
                  <a:lnTo>
                    <a:pt x="f5" y="f9"/>
                  </a:lnTo>
                  <a:lnTo>
                    <a:pt x="f5" y="f7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5" name="object 25">
              <a:extLst>
                <a:ext uri="{FF2B5EF4-FFF2-40B4-BE49-F238E27FC236}">
                  <a16:creationId xmlns:a16="http://schemas.microsoft.com/office/drawing/2014/main" id="{071D645C-C043-3547-74B9-775B1DD994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4005410" y="1722775"/>
              <a:ext cx="185522" cy="9998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6" name="object 26">
              <a:extLst>
                <a:ext uri="{FF2B5EF4-FFF2-40B4-BE49-F238E27FC236}">
                  <a16:creationId xmlns:a16="http://schemas.microsoft.com/office/drawing/2014/main" id="{96ABBE26-43FB-0F91-53D8-CC492ECDAE64}"/>
                </a:ext>
              </a:extLst>
            </p:cNvPr>
            <p:cNvSpPr/>
            <p:nvPr/>
          </p:nvSpPr>
          <p:spPr>
            <a:xfrm>
              <a:off x="4222187" y="1680100"/>
              <a:ext cx="102239" cy="1428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2235"/>
                <a:gd name="f4" fmla="val 142875"/>
                <a:gd name="f5" fmla="val 17589"/>
                <a:gd name="f6" fmla="val 140398"/>
                <a:gd name="f7" fmla="val 102031"/>
                <a:gd name="f8" fmla="val 125056"/>
                <a:gd name="f9" fmla="val 99415"/>
                <a:gd name="f10" fmla="val 126733"/>
                <a:gd name="f11" fmla="val 95491"/>
                <a:gd name="f12" fmla="val 128409"/>
                <a:gd name="f13" fmla="val 82003"/>
                <a:gd name="f14" fmla="val 75285"/>
                <a:gd name="f15" fmla="val 122440"/>
                <a:gd name="f16" fmla="val 59156"/>
                <a:gd name="f17" fmla="val 100545"/>
                <a:gd name="f18" fmla="val 44945"/>
                <a:gd name="f19" fmla="val 17221"/>
                <a:gd name="f20" fmla="val 57670"/>
                <a:gd name="f21" fmla="val 22847"/>
                <a:gd name="f22" fmla="val 36144"/>
                <a:gd name="f23" fmla="val 114960"/>
                <a:gd name="f24" fmla="val 59702"/>
                <a:gd name="f25" fmla="val 127330"/>
                <a:gd name="f26" fmla="val 65557"/>
                <a:gd name="f27" fmla="val 135953"/>
                <a:gd name="f28" fmla="val 74803"/>
                <a:gd name="f29" fmla="val 140995"/>
                <a:gd name="f30" fmla="val 87045"/>
                <a:gd name="f31" fmla="val 142646"/>
                <a:gd name="f32" fmla="val 92684"/>
                <a:gd name="f33" fmla="val 140030"/>
                <a:gd name="f34" fmla="*/ f0 1 102235"/>
                <a:gd name="f35" fmla="*/ f1 1 142875"/>
                <a:gd name="f36" fmla="+- f4 0 f2"/>
                <a:gd name="f37" fmla="+- f3 0 f2"/>
                <a:gd name="f38" fmla="*/ f37 1 102235"/>
                <a:gd name="f39" fmla="*/ f36 1 142875"/>
                <a:gd name="f40" fmla="*/ f2 1 f38"/>
                <a:gd name="f41" fmla="*/ f3 1 f38"/>
                <a:gd name="f42" fmla="*/ f2 1 f39"/>
                <a:gd name="f43" fmla="*/ f4 1 f39"/>
                <a:gd name="f44" fmla="*/ f40 f34 1"/>
                <a:gd name="f45" fmla="*/ f41 f34 1"/>
                <a:gd name="f46" fmla="*/ f43 f35 1"/>
                <a:gd name="f47" fmla="*/ f42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102235" h="142875">
                  <a:moveTo>
                    <a:pt x="f5" y="f2"/>
                  </a:moveTo>
                  <a:lnTo>
                    <a:pt x="f2" y="f2"/>
                  </a:lnTo>
                  <a:lnTo>
                    <a:pt x="f2" y="f6"/>
                  </a:lnTo>
                  <a:lnTo>
                    <a:pt x="f5" y="f6"/>
                  </a:lnTo>
                  <a:lnTo>
                    <a:pt x="f5" y="f2"/>
                  </a:lnTo>
                  <a:close/>
                </a:path>
                <a:path w="102235" h="142875">
                  <a:moveTo>
                    <a:pt x="f7" y="f8"/>
                  </a:moveTo>
                  <a:lnTo>
                    <a:pt x="f9" y="f10"/>
                  </a:lnTo>
                  <a:lnTo>
                    <a:pt x="f11" y="f12"/>
                  </a:lnTo>
                  <a:lnTo>
                    <a:pt x="f13" y="f12"/>
                  </a:lnTo>
                  <a:lnTo>
                    <a:pt x="f14" y="f15"/>
                  </a:lnTo>
                  <a:lnTo>
                    <a:pt x="f14" y="f16"/>
                  </a:lnTo>
                  <a:lnTo>
                    <a:pt x="f17" y="f16"/>
                  </a:lnTo>
                  <a:lnTo>
                    <a:pt x="f17" y="f18"/>
                  </a:lnTo>
                  <a:lnTo>
                    <a:pt x="f14" y="f18"/>
                  </a:lnTo>
                  <a:lnTo>
                    <a:pt x="f14" y="f19"/>
                  </a:lnTo>
                  <a:lnTo>
                    <a:pt x="f20" y="f21"/>
                  </a:lnTo>
                  <a:lnTo>
                    <a:pt x="f20" y="f18"/>
                  </a:lnTo>
                  <a:lnTo>
                    <a:pt x="f22" y="f18"/>
                  </a:lnTo>
                  <a:lnTo>
                    <a:pt x="f22" y="f16"/>
                  </a:lnTo>
                  <a:lnTo>
                    <a:pt x="f20" y="f16"/>
                  </a:lnTo>
                  <a:lnTo>
                    <a:pt x="f20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1"/>
                  </a:lnTo>
                  <a:lnTo>
                    <a:pt x="f7" y="f33"/>
                  </a:lnTo>
                  <a:lnTo>
                    <a:pt x="f7" y="f8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7" name="object 27">
              <a:extLst>
                <a:ext uri="{FF2B5EF4-FFF2-40B4-BE49-F238E27FC236}">
                  <a16:creationId xmlns:a16="http://schemas.microsoft.com/office/drawing/2014/main" id="{237381C3-C65C-576F-7D2B-84F67317B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4344835" y="1680100"/>
              <a:ext cx="84417" cy="140406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28" name="object 28">
              <a:extLst>
                <a:ext uri="{FF2B5EF4-FFF2-40B4-BE49-F238E27FC236}">
                  <a16:creationId xmlns:a16="http://schemas.microsoft.com/office/drawing/2014/main" id="{D94106BC-F726-1752-77F5-C1AFF042D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3289864" y="1914497"/>
              <a:ext cx="276880" cy="132908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9" name="object 29">
              <a:extLst>
                <a:ext uri="{FF2B5EF4-FFF2-40B4-BE49-F238E27FC236}">
                  <a16:creationId xmlns:a16="http://schemas.microsoft.com/office/drawing/2014/main" id="{59744CBE-A97E-E3AA-303F-D9BCD475E00F}"/>
                </a:ext>
              </a:extLst>
            </p:cNvPr>
            <p:cNvSpPr/>
            <p:nvPr/>
          </p:nvSpPr>
          <p:spPr>
            <a:xfrm>
              <a:off x="3598035" y="1904759"/>
              <a:ext cx="17775" cy="1409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779"/>
                <a:gd name="f4" fmla="val 140969"/>
                <a:gd name="f5" fmla="val 17591"/>
                <a:gd name="f6" fmla="val 140404"/>
                <a:gd name="f7" fmla="*/ f0 1 17779"/>
                <a:gd name="f8" fmla="*/ f1 1 140969"/>
                <a:gd name="f9" fmla="+- f4 0 f2"/>
                <a:gd name="f10" fmla="+- f3 0 f2"/>
                <a:gd name="f11" fmla="*/ f10 1 17779"/>
                <a:gd name="f12" fmla="*/ f9 1 140969"/>
                <a:gd name="f13" fmla="*/ f2 1 f11"/>
                <a:gd name="f14" fmla="*/ f3 1 f11"/>
                <a:gd name="f15" fmla="*/ f2 1 f12"/>
                <a:gd name="f16" fmla="*/ f4 1 f12"/>
                <a:gd name="f17" fmla="*/ f13 f7 1"/>
                <a:gd name="f18" fmla="*/ f14 f7 1"/>
                <a:gd name="f19" fmla="*/ f16 f8 1"/>
                <a:gd name="f20" fmla="*/ f15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17779" h="140969">
                  <a:moveTo>
                    <a:pt x="f5" y="f2"/>
                  </a:moveTo>
                  <a:lnTo>
                    <a:pt x="f2" y="f2"/>
                  </a:lnTo>
                  <a:lnTo>
                    <a:pt x="f2" y="f6"/>
                  </a:lnTo>
                  <a:lnTo>
                    <a:pt x="f5" y="f6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30" name="object 30">
              <a:extLst>
                <a:ext uri="{FF2B5EF4-FFF2-40B4-BE49-F238E27FC236}">
                  <a16:creationId xmlns:a16="http://schemas.microsoft.com/office/drawing/2014/main" id="{1FCA2872-C264-FBA7-F939-CD7E0A0704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3641460" y="1947434"/>
              <a:ext cx="161940" cy="9998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31" name="object 31">
              <a:extLst>
                <a:ext uri="{FF2B5EF4-FFF2-40B4-BE49-F238E27FC236}">
                  <a16:creationId xmlns:a16="http://schemas.microsoft.com/office/drawing/2014/main" id="{118DE39D-3223-BF8D-D8E5-E439AD1DE4C3}"/>
                </a:ext>
              </a:extLst>
            </p:cNvPr>
            <p:cNvSpPr/>
            <p:nvPr/>
          </p:nvSpPr>
          <p:spPr>
            <a:xfrm>
              <a:off x="785314" y="10523244"/>
              <a:ext cx="18533744" cy="0"/>
            </a:xfrm>
            <a:custGeom>
              <a:avLst/>
              <a:gdLst>
                <a:gd name="f0" fmla="val w"/>
                <a:gd name="f1" fmla="val h"/>
                <a:gd name="f2" fmla="val ss"/>
                <a:gd name="f3" fmla="val 0"/>
                <a:gd name="f4" fmla="val 18533745"/>
                <a:gd name="f5" fmla="val 18533467"/>
                <a:gd name="f6" fmla="abs f0"/>
                <a:gd name="f7" fmla="abs f1"/>
                <a:gd name="f8" fmla="abs f2"/>
                <a:gd name="f9" fmla="*/ f0 1 18533745"/>
                <a:gd name="f10" fmla="val f3"/>
                <a:gd name="f11" fmla="+- f3 0 f3"/>
                <a:gd name="f12" fmla="+- f4 0 f3"/>
                <a:gd name="f13" fmla="?: f6 f0 1"/>
                <a:gd name="f14" fmla="?: f7 f1 1"/>
                <a:gd name="f15" fmla="?: f8 f2 1"/>
                <a:gd name="f16" fmla="*/ f12 1 18533745"/>
                <a:gd name="f17" fmla="*/ f11 1 0"/>
                <a:gd name="f18" fmla="*/ f13 1 18533745"/>
                <a:gd name="f19" fmla="*/ f14 1 21600"/>
                <a:gd name="f20" fmla="*/ 21600 f14 1"/>
                <a:gd name="f21" fmla="*/ 0 1 f16"/>
                <a:gd name="f22" fmla="*/ 18533745 1 f16"/>
                <a:gd name="f23" fmla="*/ 0 1 f17"/>
                <a:gd name="f24" fmla="*/ 1 1 f17"/>
                <a:gd name="f25" fmla="min f19 f18"/>
                <a:gd name="f26" fmla="*/ f20 1 f15"/>
                <a:gd name="f27" fmla="*/ f21 f9 1"/>
                <a:gd name="f28" fmla="*/ f22 f9 1"/>
                <a:gd name="f29" fmla="val f26"/>
                <a:gd name="f30" fmla="*/ f3 f25 1"/>
                <a:gd name="f31" fmla="+- f29 0 f10"/>
                <a:gd name="f32" fmla="*/ f31 1 0"/>
                <a:gd name="f33" fmla="*/ f24 f32 1"/>
                <a:gd name="f34" fmla="*/ f23 f32 1"/>
                <a:gd name="f35" fmla="*/ f34 f25 1"/>
                <a:gd name="f36" fmla="*/ f33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5" r="f28" b="f36"/>
              <a:pathLst>
                <a:path w="18533745">
                  <a:moveTo>
                    <a:pt x="f3" y="f30"/>
                  </a:moveTo>
                  <a:lnTo>
                    <a:pt x="f5" y="f30"/>
                  </a:lnTo>
                </a:path>
              </a:pathLst>
            </a:custGeom>
            <a:noFill/>
            <a:ln w="10469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4673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Colourful pile of crushed makeup on a grey background" descr="Colourful pile of crushed makeup on a grey background"/>
          <p:cNvPicPr>
            <a:picLocks noGrp="1" noChangeAspect="1"/>
          </p:cNvPicPr>
          <p:nvPr>
            <p:ph type="pic" idx="21"/>
          </p:nvPr>
        </p:nvPicPr>
        <p:blipFill>
          <a:blip r:embed="rId2"/>
          <a:srcRect l="13769" r="13769"/>
          <a:stretch>
            <a:fillRect/>
          </a:stretch>
        </p:blipFill>
        <p:spPr>
          <a:xfrm>
            <a:off x="6095628" y="533400"/>
            <a:ext cx="5595095" cy="5791201"/>
          </a:xfrm>
          <a:prstGeom prst="rect">
            <a:avLst/>
          </a:prstGeom>
        </p:spPr>
      </p:pic>
      <p:pic>
        <p:nvPicPr>
          <p:cNvPr id="207" name="Close-up view of a makeup palette " descr="Close-up view of a makeup palette "/>
          <p:cNvPicPr>
            <a:picLocks noGrp="1" noChangeAspect="1"/>
          </p:cNvPicPr>
          <p:nvPr>
            <p:ph type="pic" idx="22"/>
          </p:nvPr>
        </p:nvPicPr>
        <p:blipFill>
          <a:blip r:embed="rId3"/>
          <a:srcRect t="30612" b="30612"/>
          <a:stretch>
            <a:fillRect/>
          </a:stretch>
        </p:blipFill>
        <p:spPr>
          <a:xfrm>
            <a:off x="501650" y="533400"/>
            <a:ext cx="5600701" cy="2895600"/>
          </a:xfrm>
          <a:prstGeom prst="rect">
            <a:avLst/>
          </a:prstGeom>
        </p:spPr>
      </p:pic>
      <p:pic>
        <p:nvPicPr>
          <p:cNvPr id="208" name="Close-up view of crushed makeup and a makeup brush" descr="Close-up view of crushed makeup and a makeup brush"/>
          <p:cNvPicPr>
            <a:picLocks noGrp="1" noChangeAspect="1"/>
          </p:cNvPicPr>
          <p:nvPr>
            <p:ph type="pic" idx="23"/>
          </p:nvPr>
        </p:nvPicPr>
        <p:blipFill>
          <a:blip r:embed="rId4"/>
          <a:srcRect t="15532" b="15532"/>
          <a:stretch>
            <a:fillRect/>
          </a:stretch>
        </p:blipFill>
        <p:spPr>
          <a:xfrm>
            <a:off x="501650" y="3422625"/>
            <a:ext cx="56007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76716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AFDE7-57FD-4EC3-8338-412E2E34A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77866"/>
          </a:xfrm>
        </p:spPr>
        <p:txBody>
          <a:bodyPr rtlCol="0"/>
          <a:lstStyle/>
          <a:p>
            <a:pPr algn="ctr" rtl="0"/>
            <a:r>
              <a:rPr lang="cy" sz="4800" b="1"/>
              <a:t>Gwasanaeth Cynhwysiant Iechyd Caerdydd a'r Fro (CAVHIS)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pic>
        <p:nvPicPr>
          <p:cNvPr id="4" name="Picture 2" descr="d69cb2df-5a20-4ad7-b98a-e11dcf929b06">
            <a:extLst>
              <a:ext uri="{FF2B5EF4-FFF2-40B4-BE49-F238E27FC236}">
                <a16:creationId xmlns:a16="http://schemas.microsoft.com/office/drawing/2014/main" id="{1C8C044D-A613-4784-829B-4F2A7CE9C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508" y="3894934"/>
            <a:ext cx="1312984" cy="1551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7829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559" t="6817" r="9109" b="10353"/>
          <a:stretch/>
        </p:blipFill>
        <p:spPr>
          <a:xfrm>
            <a:off x="1234485" y="47500"/>
            <a:ext cx="9289667" cy="676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218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76E8B-87BC-21B3-1407-1A6C5E229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031" y="-208581"/>
            <a:ext cx="10515600" cy="1325563"/>
          </a:xfrm>
        </p:spPr>
        <p:txBody>
          <a:bodyPr rtlCol="0"/>
          <a:lstStyle/>
          <a:p>
            <a:pPr rtl="0"/>
            <a:r>
              <a:rPr lang="cy"/>
              <a:t>Beth yw CAVHIS?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A52F9-14E3-1AFA-4299-D7D80A694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031" y="764093"/>
            <a:ext cx="10515600" cy="4797342"/>
          </a:xfrm>
        </p:spPr>
        <p:txBody>
          <a:bodyPr rtlCol="0">
            <a:normAutofit lnSpcReduction="10000"/>
          </a:bodyPr>
          <a:lstStyle/>
          <a:p>
            <a:pPr rtl="0">
              <a:lnSpc>
                <a:spcPct val="107000"/>
              </a:lnSpc>
              <a:spcAft>
                <a:spcPts val="800"/>
              </a:spcAft>
            </a:pPr>
            <a:r>
              <a:rPr lang="cy" sz="20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Sgrinio Iechyd ac Iechyd y Cyhoedd ar sail tystiolaeth ar gyfer</a:t>
            </a:r>
            <a:r>
              <a:rPr lang="cy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-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rtl="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y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pobl sydd newydd gyrraedd ac sy’n ceisio lloches,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rtl="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y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pobl o dan raglenni adsefydlu ffoaduriaid y Swyddfa Gartref,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rtl="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goroeswyr masnachu a'r rhai sy'n amddifad ac yn wynebu 'Dim hawl i arian cyhoeddus'.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rtl="0">
              <a:lnSpc>
                <a:spcPct val="107000"/>
              </a:lnSpc>
              <a:spcAft>
                <a:spcPts val="800"/>
              </a:spcAft>
            </a:pPr>
            <a:r>
              <a:rPr lang="cy" sz="20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Mae’r Gwasanaeth Meddygol Cyffredinol yn gofalu am unigolion o dan Adran 98 o Ddeddf Mewnfudo a Lloches 1999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rtl="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y" sz="20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Gofal sylfaenol brys cyfyngedig ar gyfer nifer o unigolion digartref sengl wedi'u hallgáu trwy glinigau allgymorth i hosteli rheng flaen amrywiol.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rtl="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" sz="20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Cynllun Triniaeth Amgen – gofal sylfaenol i unigolion y bernir bod angen presenoldeb diogelwch arnynt oherwydd cyfnodau o ymddygiad treisgar, ar ôl asesiad risg ffurfiol.</a:t>
            </a:r>
          </a:p>
          <a:p>
            <a:pPr marL="342900" lvl="0" indent="-342900" algn="just" rtl="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" sz="20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Gwanwyn 2025 – allgymorth i barlyrau rhyw/gwasanaethau prawf/</a:t>
            </a:r>
            <a:r>
              <a:rPr lang="cy" sz="200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gwersylloedd symudol anawdurdodedig Cymuned y Teithwyr, Roma a Sipsi </a:t>
            </a:r>
            <a:endParaRPr lang="en-GB" sz="20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rtl="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rtl="0"/>
            <a:endParaRPr lang="en-GB" dirty="0"/>
          </a:p>
        </p:txBody>
      </p:sp>
      <p:pic>
        <p:nvPicPr>
          <p:cNvPr id="4" name="Picture 3" descr="C:\Users\Ay229421\AppData\Local\Microsoft\Windows\INetCache\Content.MSO\1A6F966F.tmp">
            <a:extLst>
              <a:ext uri="{FF2B5EF4-FFF2-40B4-BE49-F238E27FC236}">
                <a16:creationId xmlns:a16="http://schemas.microsoft.com/office/drawing/2014/main" id="{49F568DE-6109-8276-97F3-B373999B731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94680"/>
            <a:ext cx="3935095" cy="1163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d69cb2df-5a20-4ad7-b98a-e11dcf929b06">
            <a:extLst>
              <a:ext uri="{FF2B5EF4-FFF2-40B4-BE49-F238E27FC236}">
                <a16:creationId xmlns:a16="http://schemas.microsoft.com/office/drawing/2014/main" id="{F805B4A7-E682-835E-15EC-A7015C10BF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985" y="5244056"/>
            <a:ext cx="1282015" cy="1515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061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42959AD-CB26-4F47-4ABF-F0E1DF26A2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683" t="21285" r="35321" b="21713"/>
          <a:stretch/>
        </p:blipFill>
        <p:spPr>
          <a:xfrm>
            <a:off x="796954" y="251502"/>
            <a:ext cx="6006518" cy="6019436"/>
          </a:xfrm>
          <a:prstGeom prst="rect">
            <a:avLst/>
          </a:prstGeom>
        </p:spPr>
      </p:pic>
      <p:sp>
        <p:nvSpPr>
          <p:cNvPr id="6" name="Right Brace 5">
            <a:extLst>
              <a:ext uri="{FF2B5EF4-FFF2-40B4-BE49-F238E27FC236}">
                <a16:creationId xmlns:a16="http://schemas.microsoft.com/office/drawing/2014/main" id="{59085918-3487-1FC3-5A2C-90BA20950992}"/>
              </a:ext>
            </a:extLst>
          </p:cNvPr>
          <p:cNvSpPr/>
          <p:nvPr/>
        </p:nvSpPr>
        <p:spPr>
          <a:xfrm>
            <a:off x="6962862" y="3129094"/>
            <a:ext cx="1602298" cy="3045203"/>
          </a:xfrm>
          <a:prstGeom prst="rightBrace">
            <a:avLst>
              <a:gd name="adj1" fmla="val 8333"/>
              <a:gd name="adj2" fmla="val 5094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sysClr val="windowText" lastClr="00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7184B3-050D-3368-3C84-70486A6BD639}"/>
              </a:ext>
            </a:extLst>
          </p:cNvPr>
          <p:cNvSpPr txBox="1"/>
          <p:nvPr/>
        </p:nvSpPr>
        <p:spPr>
          <a:xfrm>
            <a:off x="8724549" y="4195643"/>
            <a:ext cx="14484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Nifer y Plant a sgriniwyd </a:t>
            </a:r>
          </a:p>
        </p:txBody>
      </p:sp>
      <p:pic>
        <p:nvPicPr>
          <p:cNvPr id="10" name="Picture 2" descr="d69cb2df-5a20-4ad7-b98a-e11dcf929b06">
            <a:extLst>
              <a:ext uri="{FF2B5EF4-FFF2-40B4-BE49-F238E27FC236}">
                <a16:creationId xmlns:a16="http://schemas.microsoft.com/office/drawing/2014/main" id="{7A33D1DF-24B9-9FBF-6B80-A89E68DC99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0746" y="4903926"/>
            <a:ext cx="1312984" cy="1551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8771271-F960-FAB4-5F94-482CF6091DA5}"/>
              </a:ext>
            </a:extLst>
          </p:cNvPr>
          <p:cNvSpPr txBox="1"/>
          <p:nvPr/>
        </p:nvSpPr>
        <p:spPr>
          <a:xfrm>
            <a:off x="8724550" y="584725"/>
            <a:ext cx="14484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Albanieg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Amhareg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Arabeg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Bengaleg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Dari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Farsi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Ffrangeg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Sorani Cwrdaidd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Mandarin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B5A0E7-E8DE-76CA-53BB-FFE5CDFDEA00}"/>
              </a:ext>
            </a:extLst>
          </p:cNvPr>
          <p:cNvSpPr txBox="1"/>
          <p:nvPr/>
        </p:nvSpPr>
        <p:spPr>
          <a:xfrm>
            <a:off x="10246266" y="584725"/>
            <a:ext cx="1627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Pashto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Portiwgaleg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Pwnjabeg Pacistanaidd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Somalïaidd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Sbaeneg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Tigrinia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Tyrceg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Wrdw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Fietnameg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F33B4A-5C5B-07C3-E8BD-3771EEB3354C}"/>
              </a:ext>
            </a:extLst>
          </p:cNvPr>
          <p:cNvSpPr txBox="1"/>
          <p:nvPr/>
        </p:nvSpPr>
        <p:spPr>
          <a:xfrm>
            <a:off x="8574706" y="134372"/>
            <a:ext cx="2642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Ieithoedd Cyffredin</a:t>
            </a:r>
          </a:p>
        </p:txBody>
      </p:sp>
    </p:spTree>
    <p:extLst>
      <p:ext uri="{BB962C8B-B14F-4D97-AF65-F5344CB8AC3E}">
        <p14:creationId xmlns:p14="http://schemas.microsoft.com/office/powerpoint/2010/main" val="812558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01E72C8-11B9-DE95-DB7B-F537D836DBB4}"/>
              </a:ext>
            </a:extLst>
          </p:cNvPr>
          <p:cNvSpPr/>
          <p:nvPr/>
        </p:nvSpPr>
        <p:spPr>
          <a:xfrm>
            <a:off x="117052" y="646849"/>
            <a:ext cx="1704472" cy="264414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Unigolyn yn cael llythyr gwahoddiad ar gyfer asesu a sgrinio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(</a:t>
            </a:r>
            <a:r>
              <a:rPr kumimoji="0" lang="cy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Porth/Iaith Clear Springs </a:t>
            </a: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45C44E-3F4A-F0CC-2808-F01EF1C25D30}"/>
              </a:ext>
            </a:extLst>
          </p:cNvPr>
          <p:cNvSpPr/>
          <p:nvPr/>
        </p:nvSpPr>
        <p:spPr>
          <a:xfrm>
            <a:off x="7808495" y="689058"/>
            <a:ext cx="1588168" cy="10893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Sgrinio arferol, dim angen dim byd arall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37BFBF-142F-1074-55CB-3C29DF4772A6}"/>
              </a:ext>
            </a:extLst>
          </p:cNvPr>
          <p:cNvSpPr/>
          <p:nvPr/>
        </p:nvSpPr>
        <p:spPr>
          <a:xfrm>
            <a:off x="8428456" y="3971468"/>
            <a:ext cx="1588168" cy="998621"/>
          </a:xfrm>
          <a:prstGeom prst="rect">
            <a:avLst/>
          </a:prstGeom>
          <a:solidFill>
            <a:srgbClr val="F35A1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Apwyntiad Meddyg Teulu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5854CB-8E56-0DE7-B04F-595B29D3E3D3}"/>
              </a:ext>
            </a:extLst>
          </p:cNvPr>
          <p:cNvSpPr/>
          <p:nvPr/>
        </p:nvSpPr>
        <p:spPr>
          <a:xfrm>
            <a:off x="8383755" y="2448774"/>
            <a:ext cx="1588168" cy="99862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Pryderon Iechyd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B8A311-E1B3-0207-E609-66830A3965F8}"/>
              </a:ext>
            </a:extLst>
          </p:cNvPr>
          <p:cNvSpPr/>
          <p:nvPr/>
        </p:nvSpPr>
        <p:spPr>
          <a:xfrm>
            <a:off x="8282407" y="5255529"/>
            <a:ext cx="2142993" cy="1493938"/>
          </a:xfrm>
          <a:prstGeom prst="rect">
            <a:avLst/>
          </a:prstGeom>
          <a:solidFill>
            <a:srgbClr val="F35A1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Gwasanaethau eilaidd/cymunedol Apwyntiad gofal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47E39C-0CCE-32C5-B5E3-1A3555347E67}"/>
              </a:ext>
            </a:extLst>
          </p:cNvPr>
          <p:cNvSpPr/>
          <p:nvPr/>
        </p:nvSpPr>
        <p:spPr>
          <a:xfrm>
            <a:off x="200940" y="5611728"/>
            <a:ext cx="1588168" cy="11126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Atgyfeiriwyd at y Groes Goch Brydeinig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1149B7-FF8E-7ACB-CD84-2C360927466F}"/>
              </a:ext>
            </a:extLst>
          </p:cNvPr>
          <p:cNvSpPr/>
          <p:nvPr/>
        </p:nvSpPr>
        <p:spPr>
          <a:xfrm>
            <a:off x="2427396" y="3951015"/>
            <a:ext cx="2205756" cy="115954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Angen cymorth cymdeithasol/cymunedol/holistaidd pellach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577E9ED-D252-4D12-A352-4BCE7EAF957A}"/>
              </a:ext>
            </a:extLst>
          </p:cNvPr>
          <p:cNvSpPr/>
          <p:nvPr/>
        </p:nvSpPr>
        <p:spPr>
          <a:xfrm>
            <a:off x="2483260" y="774396"/>
            <a:ext cx="1588168" cy="25166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Unigolyn yn mynychu clinig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Pecyn croeso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Llythyr rhagarweiniol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Cofrestru – rhif GIG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BB09C6-3616-B646-5154-065238F55FAA}"/>
              </a:ext>
            </a:extLst>
          </p:cNvPr>
          <p:cNvSpPr/>
          <p:nvPr/>
        </p:nvSpPr>
        <p:spPr>
          <a:xfrm>
            <a:off x="4959011" y="601579"/>
            <a:ext cx="2223838" cy="29853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Apwyntiad nyrsio 1 awr ar gyfer asesiad iechyd cynhwysfawr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Cyfieithwyr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Sgrinio BBV/TB/Parasitiaid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Sgrinio iechyd meddwl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Brechiadau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Cynnig cymorth trydydd sector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316B79-0DBD-48CA-D810-CC1177AB11DA}"/>
              </a:ext>
            </a:extLst>
          </p:cNvPr>
          <p:cNvSpPr/>
          <p:nvPr/>
        </p:nvSpPr>
        <p:spPr>
          <a:xfrm>
            <a:off x="10384257" y="732921"/>
            <a:ext cx="1588168" cy="99862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Gadael i GMS – BRC i helpu i gofrestru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1FD60EAA-6773-E640-68C9-5ACE9BA89F33}"/>
              </a:ext>
            </a:extLst>
          </p:cNvPr>
          <p:cNvSpPr/>
          <p:nvPr/>
        </p:nvSpPr>
        <p:spPr>
          <a:xfrm>
            <a:off x="1996241" y="1232233"/>
            <a:ext cx="404060" cy="1915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1722DD71-7C98-BE99-24C2-45A1518766CC}"/>
              </a:ext>
            </a:extLst>
          </p:cNvPr>
          <p:cNvSpPr/>
          <p:nvPr/>
        </p:nvSpPr>
        <p:spPr>
          <a:xfrm>
            <a:off x="7330228" y="1244122"/>
            <a:ext cx="353940" cy="1796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3B8D396C-2B81-CFE7-E48B-D8B35857E443}"/>
              </a:ext>
            </a:extLst>
          </p:cNvPr>
          <p:cNvSpPr/>
          <p:nvPr/>
        </p:nvSpPr>
        <p:spPr>
          <a:xfrm rot="1057532">
            <a:off x="7336116" y="2564027"/>
            <a:ext cx="757990" cy="1564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24C3E1E-7BAD-78FD-CB81-E2DE2E14825D}"/>
              </a:ext>
            </a:extLst>
          </p:cNvPr>
          <p:cNvSpPr/>
          <p:nvPr/>
        </p:nvSpPr>
        <p:spPr>
          <a:xfrm>
            <a:off x="9511465" y="1188368"/>
            <a:ext cx="757990" cy="1564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D0D918D1-55EF-9565-CB1B-88E8674251E6}"/>
              </a:ext>
            </a:extLst>
          </p:cNvPr>
          <p:cNvSpPr/>
          <p:nvPr/>
        </p:nvSpPr>
        <p:spPr>
          <a:xfrm rot="20956305" flipV="1">
            <a:off x="1884826" y="5215279"/>
            <a:ext cx="6456479" cy="20409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7722E011-CF68-DD67-E2ED-C7D901252FC0}"/>
              </a:ext>
            </a:extLst>
          </p:cNvPr>
          <p:cNvSpPr/>
          <p:nvPr/>
        </p:nvSpPr>
        <p:spPr>
          <a:xfrm>
            <a:off x="4246145" y="1232234"/>
            <a:ext cx="538418" cy="1915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52257A6C-699C-0517-32DD-8B9B611723CF}"/>
              </a:ext>
            </a:extLst>
          </p:cNvPr>
          <p:cNvSpPr/>
          <p:nvPr/>
        </p:nvSpPr>
        <p:spPr>
          <a:xfrm rot="5400000">
            <a:off x="8952812" y="3616680"/>
            <a:ext cx="450055" cy="16292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CD78984F-A80B-55C0-8101-D7313BAC5295}"/>
              </a:ext>
            </a:extLst>
          </p:cNvPr>
          <p:cNvSpPr/>
          <p:nvPr/>
        </p:nvSpPr>
        <p:spPr>
          <a:xfrm rot="9134693">
            <a:off x="1537147" y="5024456"/>
            <a:ext cx="757990" cy="17396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4CF1502-0732-0C22-6D2C-BE8AA2973D13}"/>
              </a:ext>
            </a:extLst>
          </p:cNvPr>
          <p:cNvSpPr txBox="1"/>
          <p:nvPr/>
        </p:nvSpPr>
        <p:spPr>
          <a:xfrm>
            <a:off x="132346" y="68818"/>
            <a:ext cx="9264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Proses ar gyfer pobl sydd newydd gyrraedd sy'n ceisio lloches a chynlluniau adsefydlu ffoaduriaid</a:t>
            </a:r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502F6435-EB67-8024-2863-8F9899A7632A}"/>
              </a:ext>
            </a:extLst>
          </p:cNvPr>
          <p:cNvSpPr/>
          <p:nvPr/>
        </p:nvSpPr>
        <p:spPr>
          <a:xfrm rot="5400000">
            <a:off x="8762785" y="5016064"/>
            <a:ext cx="259372" cy="18899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76695037-897D-42EA-562F-A52A4AC08725}"/>
              </a:ext>
            </a:extLst>
          </p:cNvPr>
          <p:cNvSpPr/>
          <p:nvPr/>
        </p:nvSpPr>
        <p:spPr>
          <a:xfrm rot="10179592">
            <a:off x="2081262" y="5491177"/>
            <a:ext cx="6301235" cy="15310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248FE66C-36FE-88C4-3140-37DC5462059E}"/>
              </a:ext>
            </a:extLst>
          </p:cNvPr>
          <p:cNvSpPr/>
          <p:nvPr/>
        </p:nvSpPr>
        <p:spPr>
          <a:xfrm rot="8506826">
            <a:off x="4070946" y="3508710"/>
            <a:ext cx="757990" cy="1564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33" name="Picture 2" descr="British Red Cross - YouTube">
            <a:extLst>
              <a:ext uri="{FF2B5EF4-FFF2-40B4-BE49-F238E27FC236}">
                <a16:creationId xmlns:a16="http://schemas.microsoft.com/office/drawing/2014/main" id="{173D35C0-2B66-B07B-C9AF-64858BE21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26" y="4608095"/>
            <a:ext cx="833728" cy="83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Arrow: Right 37">
            <a:extLst>
              <a:ext uri="{FF2B5EF4-FFF2-40B4-BE49-F238E27FC236}">
                <a16:creationId xmlns:a16="http://schemas.microsoft.com/office/drawing/2014/main" id="{9971633B-03A6-D04D-E924-F4438F00B52D}"/>
              </a:ext>
            </a:extLst>
          </p:cNvPr>
          <p:cNvSpPr/>
          <p:nvPr/>
        </p:nvSpPr>
        <p:spPr>
          <a:xfrm>
            <a:off x="10047089" y="4256812"/>
            <a:ext cx="351646" cy="16429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AB6E96D6-C0B7-E069-B494-8CD89F29A774}"/>
              </a:ext>
            </a:extLst>
          </p:cNvPr>
          <p:cNvSpPr/>
          <p:nvPr/>
        </p:nvSpPr>
        <p:spPr>
          <a:xfrm rot="16200000">
            <a:off x="9333184" y="5008291"/>
            <a:ext cx="259372" cy="18899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extBox 36">
            <a:extLst>
              <a:ext uri="{FF2B5EF4-FFF2-40B4-BE49-F238E27FC236}">
                <a16:creationId xmlns:a16="http://schemas.microsoft.com/office/drawing/2014/main" id="{EC92D647-2485-1E3D-83F2-B60B83266663}"/>
              </a:ext>
            </a:extLst>
          </p:cNvPr>
          <p:cNvSpPr txBox="1"/>
          <p:nvPr/>
        </p:nvSpPr>
        <p:spPr>
          <a:xfrm>
            <a:off x="10503637" y="3095944"/>
            <a:ext cx="1504950" cy="251578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Gadael i Gwasanaethau Meddygol Cyffredinol – Y Groes Goch Brydeinig (BRC) i helpu i gofrestru</a:t>
            </a:r>
            <a:endParaRPr kumimoji="0" lang="en-GB" sz="11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859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05FCF1-659C-680F-EC90-999570EDD4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170" t="22060" r="51252" b="8607"/>
          <a:stretch/>
        </p:blipFill>
        <p:spPr bwMode="auto">
          <a:xfrm>
            <a:off x="1047750" y="-266700"/>
            <a:ext cx="7716878" cy="71247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d69cb2df-5a20-4ad7-b98a-e11dcf929b06">
            <a:extLst>
              <a:ext uri="{FF2B5EF4-FFF2-40B4-BE49-F238E27FC236}">
                <a16:creationId xmlns:a16="http://schemas.microsoft.com/office/drawing/2014/main" id="{40BE78D9-AFAB-0033-66BB-77990DE6F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0746" y="138979"/>
            <a:ext cx="1312984" cy="1551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5138F3D-3955-4E7B-C18F-A2FBC96FD011}"/>
              </a:ext>
            </a:extLst>
          </p:cNvPr>
          <p:cNvSpPr txBox="1"/>
          <p:nvPr/>
        </p:nvSpPr>
        <p:spPr>
          <a:xfrm>
            <a:off x="8640889" y="2081593"/>
            <a:ext cx="3133769" cy="34163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Gwahaniaethau gyda Sgrinio Oedolion: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Eithrio cynnwys fitamin 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Eithrio Mantoux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Cynnig sgrinio wrin am Heintiau a Drosglwyddir yn Rhywiol (STI) fel mater o drefn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Ddim yn cynnwys Albendazole yn gyffredinol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4712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B36BC0-F6FA-E19B-ADF2-8516761B5AA4}"/>
              </a:ext>
            </a:extLst>
          </p:cNvPr>
          <p:cNvSpPr txBox="1"/>
          <p:nvPr/>
        </p:nvSpPr>
        <p:spPr>
          <a:xfrm>
            <a:off x="662730" y="343949"/>
            <a:ext cx="6174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3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Cyflyrau a welwyd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60EEE7-CC1F-BE6D-6B8D-7651CEE79A78}"/>
              </a:ext>
            </a:extLst>
          </p:cNvPr>
          <p:cNvSpPr txBox="1"/>
          <p:nvPr/>
        </p:nvSpPr>
        <p:spPr>
          <a:xfrm>
            <a:off x="838898" y="1065402"/>
            <a:ext cx="930390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Anemia diffyg haearn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Haemoglobinopathi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Diffyg fitamin 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Haint parasitig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BBV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Helicobacter pylori (heb ei sgrinio ar ei gyfer)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TB Cudd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Pydredd dannedd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Cyflyrau cronig/cyflyrau datblygiadol heb eu diagnosio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Straen trawmatig + Anhwylder Straen Wedi Trawma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Gorbryder + Iselder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Materion diogelu</a:t>
            </a:r>
          </a:p>
        </p:txBody>
      </p:sp>
      <p:pic>
        <p:nvPicPr>
          <p:cNvPr id="4" name="Picture 2" descr="d69cb2df-5a20-4ad7-b98a-e11dcf929b06">
            <a:extLst>
              <a:ext uri="{FF2B5EF4-FFF2-40B4-BE49-F238E27FC236}">
                <a16:creationId xmlns:a16="http://schemas.microsoft.com/office/drawing/2014/main" id="{BCBEB877-B4C6-89CF-085B-C458334A9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0746" y="138979"/>
            <a:ext cx="1312984" cy="1551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9650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17971-0749-4425-AF73-122699D15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Rhwystrau i gael mynediad at ofal - Grwpiau</a:t>
            </a:r>
          </a:p>
        </p:txBody>
      </p:sp>
      <p:pic>
        <p:nvPicPr>
          <p:cNvPr id="1026" name="Picture 2" descr="Gate Barriers for Hire or Sale - Nationwide Delivery | SafeSite Facilities">
            <a:extLst>
              <a:ext uri="{FF2B5EF4-FFF2-40B4-BE49-F238E27FC236}">
                <a16:creationId xmlns:a16="http://schemas.microsoft.com/office/drawing/2014/main" id="{77B63C3C-2C18-416B-AE25-16E88A46E8A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5" y="2222903"/>
            <a:ext cx="54292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3450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EB144-1DCE-1B42-9A77-559B690EE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684" y="233217"/>
            <a:ext cx="9217430" cy="895639"/>
          </a:xfrm>
        </p:spPr>
        <p:txBody>
          <a:bodyPr rtlCol="0">
            <a:normAutofit fontScale="90000"/>
          </a:bodyPr>
          <a:lstStyle/>
          <a:p>
            <a:pPr rtl="0"/>
            <a:r>
              <a:rPr lang="cy" b="1" dirty="0"/>
              <a:t>Rhwystrau wrth gofrestru gyda Meddygon Teulu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69E20A-7D10-064B-9ACA-2AB5DCA6B3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674" y="1307230"/>
            <a:ext cx="10515600" cy="5193290"/>
          </a:xfrm>
        </p:spPr>
        <p:txBody>
          <a:bodyPr rtlCol="0"/>
          <a:lstStyle/>
          <a:p>
            <a:pPr rtl="0"/>
            <a:r>
              <a:rPr lang="cy"/>
              <a:t>Problemau iaith a llythrennedd wrth lenwi ffurflenni</a:t>
            </a:r>
          </a:p>
          <a:p>
            <a:pPr rtl="0"/>
            <a:r>
              <a:rPr lang="cy"/>
              <a:t>Cofrestriadau'n cael eu gwneud ar gyfnodau amser cyfyngedig a phenodol iawn heb fawr o gymorth. </a:t>
            </a:r>
          </a:p>
          <a:p>
            <a:pPr rtl="0"/>
            <a:r>
              <a:rPr lang="cy"/>
              <a:t>Tlodi TG a chael eich gofyn i gofrestru ar-lein</a:t>
            </a:r>
          </a:p>
          <a:p>
            <a:pPr rtl="0"/>
            <a:r>
              <a:rPr lang="cy"/>
              <a:t>Diffyg ID yn arwain at wrthod cofrestru – ID llun, Pasbortau</a:t>
            </a:r>
          </a:p>
          <a:p>
            <a:pPr rtl="0"/>
            <a:r>
              <a:rPr lang="cy"/>
              <a:t>Arferion sy'n gwrthod cofrestru ceiswyr lloches neu deithwyr</a:t>
            </a:r>
            <a:endParaRPr lang="en-US" dirty="0"/>
          </a:p>
          <a:p>
            <a:pPr rtl="0"/>
            <a:r>
              <a:rPr lang="cy"/>
              <a:t>Natur grwydrol unigolion oherwydd syrffio soffa, symud i mewn ac allan o'r ddinas, yn aml yn amddifad - heb aros o fewn ardaloedd daearyddol practis</a:t>
            </a:r>
          </a:p>
          <a:p>
            <a:pPr rtl="0"/>
            <a:r>
              <a:rPr lang="cy"/>
              <a:t>Unigolion sydd angen/eisiau aros o dan y radar a defnyddio arallenwau lluosog</a:t>
            </a:r>
          </a:p>
        </p:txBody>
      </p:sp>
      <p:pic>
        <p:nvPicPr>
          <p:cNvPr id="4" name="Picture 2" descr="Gate Barriers for Hire or Sale - Nationwide Delivery | SafeSite Facilities">
            <a:extLst>
              <a:ext uri="{FF2B5EF4-FFF2-40B4-BE49-F238E27FC236}">
                <a16:creationId xmlns:a16="http://schemas.microsoft.com/office/drawing/2014/main" id="{0DA92AFE-5D6F-4D39-8E52-2D349FFD4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1114" y="233218"/>
            <a:ext cx="1959658" cy="117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4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3634B2B-7F2E-BF31-F02E-DFA015D34B89}"/>
              </a:ext>
            </a:extLst>
          </p:cNvPr>
          <p:cNvSpPr txBox="1"/>
          <p:nvPr/>
        </p:nvSpPr>
        <p:spPr>
          <a:xfrm>
            <a:off x="2083324" y="0"/>
            <a:ext cx="16368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Agenda</a:t>
            </a:r>
          </a:p>
        </p:txBody>
      </p:sp>
      <p:pic>
        <p:nvPicPr>
          <p:cNvPr id="5" name="Picture 4" descr="A blue and white card with text">
            <a:extLst>
              <a:ext uri="{FF2B5EF4-FFF2-40B4-BE49-F238E27FC236}">
                <a16:creationId xmlns:a16="http://schemas.microsoft.com/office/drawing/2014/main" id="{51E4ADDA-8FE0-E3B1-97D1-BCB7FBEF17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0" y="927100"/>
            <a:ext cx="355600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8601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C9947-139B-724A-B353-D07E618B9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72836"/>
          </a:xfrm>
        </p:spPr>
        <p:txBody>
          <a:bodyPr rtlCol="0">
            <a:normAutofit fontScale="90000"/>
          </a:bodyPr>
          <a:lstStyle/>
          <a:p>
            <a:pPr rtl="0"/>
            <a:r>
              <a:rPr lang="cy" sz="3600" b="1" dirty="0"/>
              <a:t>Rhwystrau rhag cael mynediad at ofal ar ôl cofrestru - Claf: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CCA54-B129-B641-8E21-FA0FD45BB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2837"/>
            <a:ext cx="10515600" cy="5304126"/>
          </a:xfrm>
        </p:spPr>
        <p:txBody>
          <a:bodyPr rtlCol="0">
            <a:normAutofit/>
          </a:bodyPr>
          <a:lstStyle/>
          <a:p>
            <a:pPr rtl="0"/>
            <a:r>
              <a:rPr lang="cy"/>
              <a:t>Sut mae’n gweithio?? Mae pob practis yn wahanol</a:t>
            </a:r>
          </a:p>
          <a:p>
            <a:pPr rtl="0"/>
            <a:r>
              <a:rPr lang="cy"/>
              <a:t>Gwybodaeth yn Gymraeg/Saesneg</a:t>
            </a:r>
          </a:p>
          <a:p>
            <a:pPr rtl="0"/>
            <a:r>
              <a:rPr lang="cy"/>
              <a:t>Diffyg cyfieithwyr yn cael eu defnyddio</a:t>
            </a:r>
          </a:p>
          <a:p>
            <a:pPr rtl="0"/>
            <a:r>
              <a:rPr lang="cy"/>
              <a:t>Cyfeirio pobl at e-ymgynghori pan nad ydynt yn gallu darllen/ysgrifennu a heb TG</a:t>
            </a:r>
          </a:p>
          <a:p>
            <a:pPr rtl="0"/>
            <a:r>
              <a:rPr lang="cy"/>
              <a:t>Negeseuon hir yn cynnig sawl opsiwn wedi'u recordio wrth ffonio practisiau a all fod yn ddryslyd ac yn ddrud o ran credyd ffôn</a:t>
            </a:r>
          </a:p>
          <a:p>
            <a:pPr rtl="0"/>
            <a:r>
              <a:rPr lang="cy"/>
              <a:t>Amseroedd apwyntiad sefydlog na ellir eu cadw yn aml oherwydd sefyllfaoedd anodd ac iechyd ddim yn flaenoriaeth</a:t>
            </a:r>
          </a:p>
          <a:p>
            <a:pPr rtl="0"/>
            <a:r>
              <a:rPr lang="cy"/>
              <a:t>Amserau apwyntiad 10 munud sy'n caniatáu ychydig o amser i fynegi problemau trwy wasanaethau cyfieithu</a:t>
            </a:r>
          </a:p>
        </p:txBody>
      </p:sp>
      <p:pic>
        <p:nvPicPr>
          <p:cNvPr id="4" name="Picture 2" descr="Gate Barriers for Hire or Sale - Nationwide Delivery | SafeSite Facilities">
            <a:extLst>
              <a:ext uri="{FF2B5EF4-FFF2-40B4-BE49-F238E27FC236}">
                <a16:creationId xmlns:a16="http://schemas.microsoft.com/office/drawing/2014/main" id="{4D90FD16-F691-43A8-917D-48132DA0B7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2342" y="572121"/>
            <a:ext cx="1959658" cy="117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71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39179-DEA0-41CC-B086-352AC0AC0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74" y="123425"/>
            <a:ext cx="10515600" cy="874643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cy" sz="4000" b="1" dirty="0"/>
              <a:t>Rhwystrau rhag darparu gofal – Gweithiwr Iechyd Proffesiynol</a:t>
            </a:r>
            <a:endParaRPr lang="en-GB" sz="4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E96C63-F81B-4BDC-83CB-6CF54A4C6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1809"/>
            <a:ext cx="10515600" cy="5652766"/>
          </a:xfrm>
        </p:spPr>
        <p:txBody>
          <a:bodyPr rtlCol="0">
            <a:normAutofit fontScale="92500" lnSpcReduction="20000"/>
          </a:bodyPr>
          <a:lstStyle/>
          <a:p>
            <a:pPr rtl="0"/>
            <a:r>
              <a:rPr lang="cy" dirty="0"/>
              <a:t>Amseroedd apwyntiad 10 munud yn caniatáu ychydig o amser i reoli problemau cymhleth gan roi Meddygon Teulu dan bwysau</a:t>
            </a:r>
          </a:p>
          <a:p>
            <a:pPr rtl="0"/>
            <a:r>
              <a:rPr lang="cy" dirty="0"/>
              <a:t>..... Mwy o bwysau ar wasanaethau gofal heb eu trefnu EU/CAV24/7 ond dim codio clir</a:t>
            </a:r>
          </a:p>
          <a:p>
            <a:pPr rtl="0"/>
            <a:r>
              <a:rPr lang="cy" dirty="0"/>
              <a:t>Mae'n anodd mynd i'r afael â phroblem yn fanteisgar oherwydd cyfyngiadau amser.</a:t>
            </a:r>
          </a:p>
          <a:p>
            <a:pPr rtl="0"/>
            <a:r>
              <a:rPr lang="cy" dirty="0"/>
              <a:t>Ychydig iawn o amser i gamu'n ôl mewn gwasanaethau acíwt a meddwl am ddull gweithredu</a:t>
            </a:r>
          </a:p>
          <a:p>
            <a:pPr rtl="0"/>
            <a:r>
              <a:rPr lang="cy" dirty="0"/>
              <a:t>Mae gwasanaethau wedi’u gwasgaru ar draws y ddinas ac anaml y cânt eu cydleoli</a:t>
            </a:r>
          </a:p>
          <a:p>
            <a:pPr rtl="0"/>
            <a:r>
              <a:rPr lang="cy" dirty="0"/>
              <a:t>Diffyg dealltwriaeth o'r system lloches/cyd-destun y mae pobl yn bresennol ynddi</a:t>
            </a:r>
          </a:p>
          <a:p>
            <a:pPr rtl="0"/>
            <a:r>
              <a:rPr lang="cy" dirty="0"/>
              <a:t>Llosgi allan – problemau na ellir eu datrys heb unrhyw adnoddau ychwanegol</a:t>
            </a:r>
          </a:p>
          <a:p>
            <a:pPr rtl="0"/>
            <a:r>
              <a:rPr lang="cy" dirty="0"/>
              <a:t>Ychydig iawn o godio… ychydig iawn o dystiolaeth…. Ychydig iawn o gyllid</a:t>
            </a:r>
          </a:p>
          <a:p>
            <a:pPr rtl="0"/>
            <a:endParaRPr lang="en-US" dirty="0"/>
          </a:p>
          <a:p>
            <a:pPr rtl="0"/>
            <a:endParaRPr lang="en-US" dirty="0"/>
          </a:p>
          <a:p>
            <a:pPr rtl="0"/>
            <a:endParaRPr lang="en-GB" dirty="0"/>
          </a:p>
        </p:txBody>
      </p:sp>
      <p:pic>
        <p:nvPicPr>
          <p:cNvPr id="4" name="Picture 2" descr="Gate Barriers for Hire or Sale - Nationwide Delivery | SafeSite Facilities">
            <a:extLst>
              <a:ext uri="{FF2B5EF4-FFF2-40B4-BE49-F238E27FC236}">
                <a16:creationId xmlns:a16="http://schemas.microsoft.com/office/drawing/2014/main" id="{AD7E526B-00FC-4588-8A63-F8060F384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5600" y="78142"/>
            <a:ext cx="1577926" cy="94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9404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91250" y="293912"/>
            <a:ext cx="1696843" cy="11827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Tekle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?19 oed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7722" y="1690251"/>
            <a:ext cx="2916385" cy="488603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Eritrea - DU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Ychydig o Saesneg 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Ei rieni a'i frawd hŷn wedi'u llofruddio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Anhwylder Straen Wedi Trawma (PTSD)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Dim ID, dogfennodd y Swyddfa Gartref ei ddyddiad geni gan ei wneud yn 19 oed pan ddywedodd ei fod yn 16.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Wedi cael asesiad oedran – dywedir ei fod yn 19.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Cefnogaeth wedi'i dileu.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3416545" y="266543"/>
            <a:ext cx="2192785" cy="132264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Iechyd Meddwl Amenedigol (PMH)</a:t>
            </a:r>
          </a:p>
        </p:txBody>
      </p:sp>
      <p:sp>
        <p:nvSpPr>
          <p:cNvPr id="9" name="Oval 8"/>
          <p:cNvSpPr/>
          <p:nvPr/>
        </p:nvSpPr>
        <p:spPr>
          <a:xfrm>
            <a:off x="6582671" y="285980"/>
            <a:ext cx="1910925" cy="1287681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y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Problemau iechyd cyfredol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y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9575800" y="223982"/>
            <a:ext cx="2072249" cy="1287681"/>
          </a:xfrm>
          <a:prstGeom prst="ellipse">
            <a:avLst/>
          </a:prstGeom>
          <a:solidFill>
            <a:srgbClr val="F53B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Y Sefyllfa Bresennol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186544" y="1690251"/>
            <a:ext cx="2863273" cy="48860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Dim Iechyd Meddwl Amenedigol hysbys.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Erioed wedi gweld gweithiwr iechyd proffesiynol.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Wedi'i guro gan yr heddlu - yn Libya - anaf i'w fraich chwith.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Clwyf cronig yn diferu ar wal y frest.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262254" y="1792450"/>
            <a:ext cx="2703947" cy="476827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Anaf i'r fraich chwith – methu â'i defnyddio'n iawn.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Briw croen cronig sy’n diferu ar wal y frest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Anhwylder Straen Wedi Trawma / Straen Trawmatig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Hwyliau isel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9240324" y="1792450"/>
            <a:ext cx="2743200" cy="4768274"/>
          </a:xfrm>
          <a:prstGeom prst="roundRect">
            <a:avLst/>
          </a:prstGeom>
          <a:solidFill>
            <a:srgbClr val="F18F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Sgrinio wedi'i gwblhau yn CAVHIS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prawf positif ar gyfer rhyddhau interfferon gama, ond heb ddod i'r apwyntiad yn y clinig twbercwlosis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Yn nhŷ HO o dan adran 95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Wedi cofrestru gyda meddyg teulu lleol ond erioed wedi bod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Yn gysylltiedig â dosbarthiadau Saesneg/3ydd sector ond yn ynysig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Dim ffôn</a:t>
            </a:r>
          </a:p>
        </p:txBody>
      </p:sp>
    </p:spTree>
    <p:extLst>
      <p:ext uri="{BB962C8B-B14F-4D97-AF65-F5344CB8AC3E}">
        <p14:creationId xmlns:p14="http://schemas.microsoft.com/office/powerpoint/2010/main" val="28307348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618" y="221672"/>
            <a:ext cx="11637818" cy="6428509"/>
          </a:xfrm>
        </p:spPr>
        <p:txBody>
          <a:bodyPr rtlCol="0">
            <a:normAutofit fontScale="92500" lnSpcReduction="10000"/>
          </a:bodyPr>
          <a:lstStyle/>
          <a:p>
            <a:pPr rtl="0"/>
            <a:r>
              <a:rPr lang="cy"/>
              <a:t>Clwyf ar wal y frest yn gwaethygu</a:t>
            </a:r>
          </a:p>
          <a:p>
            <a:pPr rtl="0"/>
            <a:r>
              <a:rPr lang="cy"/>
              <a:t>Yn cynyddu mewn maint, yn mynd yn llidus gyda mwy o archwys</a:t>
            </a:r>
          </a:p>
          <a:p>
            <a:pPr rtl="0"/>
            <a:r>
              <a:rPr lang="cy"/>
              <a:t>Aeth at ei Feddyg Teulu i weld y Meddyg, cafodd ei droi ymaith gan staff y dderbynfa a dywedwyd wrtho fod yn rhaid iddo ffonio i wneud apwyntiad.</a:t>
            </a:r>
          </a:p>
          <a:p>
            <a:pPr rtl="0"/>
            <a:r>
              <a:rPr lang="cy"/>
              <a:t>Heb ffonio – dim ffôn, yn mynd yn bryderus am siarad ar y ffôn, yn anodd oherwydd rhwystr iaith.</a:t>
            </a:r>
          </a:p>
          <a:p>
            <a:pPr rtl="0"/>
            <a:r>
              <a:rPr lang="cy"/>
              <a:t>Aeth yn ôl ychydig wythnosau'n ddiweddarach oherwydd bod y clwyf yn gwaethygu - eglurodd y sefyllfa yn y dderbynfa</a:t>
            </a:r>
          </a:p>
          <a:p>
            <a:pPr rtl="0"/>
            <a:r>
              <a:rPr lang="cy"/>
              <a:t>Wedi cael apwyntiad wythnos wedyn</a:t>
            </a:r>
          </a:p>
          <a:p>
            <a:pPr rtl="0"/>
            <a:r>
              <a:rPr lang="cy"/>
              <a:t>Yn colli'r apwyntiad hwn, bellach yn teimlo'n sâl. Twymyn, ddim am fwyd, wal y frest yn chwyddo </a:t>
            </a:r>
          </a:p>
          <a:p>
            <a:pPr rtl="0"/>
            <a:r>
              <a:rPr lang="cy"/>
              <a:t>Yn mynd yn ôl gyda chefnogaeth gan ffrind ac apwyntiad arall wedi'i wneud ar gyfer y diwrnod nesaf.</a:t>
            </a:r>
          </a:p>
          <a:p>
            <a:pPr rtl="0"/>
            <a:r>
              <a:rPr lang="cy"/>
              <a:t>Teimlo'n rhy sâl i aros - yn mynychu CAVHIS - cerdded i mewn gan ei fod wedi bod yno o'r blaen.</a:t>
            </a:r>
          </a:p>
          <a:p>
            <a:pPr rtl="0"/>
            <a:r>
              <a:rPr lang="cy"/>
              <a:t>Twymyn, tacycardia, rhyddhau mawr ar wal y frest flaen gyda llid yr isgroen.</a:t>
            </a:r>
          </a:p>
          <a:p>
            <a:pPr rtl="0"/>
            <a:endParaRPr lang="en-GB" dirty="0"/>
          </a:p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74018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rimary Tubercular Chest Wall Abscess in a Young Immunocompetent Ma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4" y="222392"/>
            <a:ext cx="6702567" cy="6289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15200" y="701964"/>
            <a:ext cx="423025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Derbyn i'r ysbyty ar gyfer Gwrthfiotigau IV ar gyfer haint staff a draenio/pacio.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15200" y="2743200"/>
            <a:ext cx="396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54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Beth arall oedd ganddo?</a:t>
            </a:r>
          </a:p>
        </p:txBody>
      </p:sp>
    </p:spTree>
    <p:extLst>
      <p:ext uri="{BB962C8B-B14F-4D97-AF65-F5344CB8AC3E}">
        <p14:creationId xmlns:p14="http://schemas.microsoft.com/office/powerpoint/2010/main" val="8656242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461818"/>
            <a:ext cx="11619345" cy="6396182"/>
          </a:xfrm>
        </p:spPr>
        <p:txBody>
          <a:bodyPr rtlCol="0"/>
          <a:lstStyle/>
          <a:p>
            <a:pPr marL="0" indent="0" rtl="0">
              <a:buNone/>
            </a:pPr>
            <a:endParaRPr lang="en-GB" dirty="0"/>
          </a:p>
          <a:p>
            <a:pPr marL="0" indent="0" rtl="0">
              <a:buNone/>
            </a:pPr>
            <a:endParaRPr lang="en-GB" dirty="0"/>
          </a:p>
          <a:p>
            <a:pPr marL="0" indent="0" rtl="0">
              <a:buNone/>
            </a:pPr>
            <a:endParaRPr lang="en-GB" dirty="0"/>
          </a:p>
          <a:p>
            <a:pPr marL="0" indent="0" algn="ctr" rtl="0">
              <a:buNone/>
            </a:pPr>
            <a:r>
              <a:rPr lang="cy" sz="5400" b="1"/>
              <a:t>Crawniad Dwbercwlaidd</a:t>
            </a:r>
          </a:p>
        </p:txBody>
      </p:sp>
    </p:spTree>
    <p:extLst>
      <p:ext uri="{BB962C8B-B14F-4D97-AF65-F5344CB8AC3E}">
        <p14:creationId xmlns:p14="http://schemas.microsoft.com/office/powerpoint/2010/main" val="28429975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4EA1A57-C68A-2E04-53AB-BB43207BAE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3" b="3030"/>
          <a:stretch/>
        </p:blipFill>
        <p:spPr bwMode="auto">
          <a:xfrm>
            <a:off x="2748479" y="-67054"/>
            <a:ext cx="7134430" cy="6730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4771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BC5E40-DBC6-8A4D-B257-BC3DFA6BA7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00" y="152400"/>
            <a:ext cx="11049000" cy="6414655"/>
          </a:xfrm>
        </p:spPr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19E8F4-5482-0B40-8A9F-EE7EA9594571}"/>
              </a:ext>
            </a:extLst>
          </p:cNvPr>
          <p:cNvSpPr/>
          <p:nvPr/>
        </p:nvSpPr>
        <p:spPr>
          <a:xfrm>
            <a:off x="1219200" y="1468582"/>
            <a:ext cx="1510145" cy="8174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cy"/>
              <a:t>ASANTE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0E0E06-8C49-5245-BA1B-83B04F830BE1}"/>
              </a:ext>
            </a:extLst>
          </p:cNvPr>
          <p:cNvSpPr/>
          <p:nvPr/>
        </p:nvSpPr>
        <p:spPr>
          <a:xfrm>
            <a:off x="5112327" y="1849581"/>
            <a:ext cx="2202873" cy="10113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cy" sz="3600" b="1">
                <a:latin typeface="American Typewriter" panose="02090604020004020304" pitchFamily="18" charset="77"/>
              </a:rPr>
              <a:t>DIOLCH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5304300-DB65-5544-963E-DD1E7A4B1E91}"/>
              </a:ext>
            </a:extLst>
          </p:cNvPr>
          <p:cNvSpPr/>
          <p:nvPr/>
        </p:nvSpPr>
        <p:spPr>
          <a:xfrm>
            <a:off x="2854036" y="4890655"/>
            <a:ext cx="2258291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cy" b="1">
                <a:latin typeface="Batang" panose="02030600000101010101" pitchFamily="18" charset="-127"/>
                <a:ea typeface="Batang" panose="02030600000101010101" pitchFamily="18" charset="-127"/>
              </a:rPr>
              <a:t>GRACIAS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9B8D7A5-23C7-6541-9D4C-8BF79A9E2162}"/>
              </a:ext>
            </a:extLst>
          </p:cNvPr>
          <p:cNvSpPr/>
          <p:nvPr/>
        </p:nvSpPr>
        <p:spPr>
          <a:xfrm>
            <a:off x="9033165" y="1468582"/>
            <a:ext cx="1870362" cy="14616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cy" sz="3200">
                <a:latin typeface="Arial Rounded MT Bold" panose="020F0704030504030204" pitchFamily="34" charset="77"/>
              </a:rPr>
              <a:t>MERCI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9F0D84-55CC-E74D-A225-A080651915B7}"/>
              </a:ext>
            </a:extLst>
          </p:cNvPr>
          <p:cNvSpPr/>
          <p:nvPr/>
        </p:nvSpPr>
        <p:spPr>
          <a:xfrm>
            <a:off x="7190509" y="5015345"/>
            <a:ext cx="2327564" cy="942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cy" sz="3200" b="1">
                <a:latin typeface="Bradley Hand" pitchFamily="2" charset="77"/>
              </a:rPr>
              <a:t>NA GODE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EDB9F97-0B9A-1E43-8824-39E77541ED05}"/>
              </a:ext>
            </a:extLst>
          </p:cNvPr>
          <p:cNvSpPr/>
          <p:nvPr/>
        </p:nvSpPr>
        <p:spPr>
          <a:xfrm>
            <a:off x="6733309" y="471055"/>
            <a:ext cx="1717964" cy="9975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cy" sz="2000" b="1"/>
              <a:t>SPASIBO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6266DA6-171E-EE48-8771-90C940418D95}"/>
              </a:ext>
            </a:extLst>
          </p:cNvPr>
          <p:cNvSpPr/>
          <p:nvPr/>
        </p:nvSpPr>
        <p:spPr>
          <a:xfrm>
            <a:off x="1828799" y="3671455"/>
            <a:ext cx="3061855" cy="775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cy" sz="3200" b="1"/>
              <a:t>ਤੁਹਾਡਾ ਧੰਨਵਾਦ</a:t>
            </a:r>
            <a:endParaRPr lang="en-GB" sz="3200" b="1" dirty="0"/>
          </a:p>
          <a:p>
            <a:pPr algn="ctr" rtl="0"/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13A9E70-5DEA-AC4C-A85D-7C09E05F6B80}"/>
              </a:ext>
            </a:extLst>
          </p:cNvPr>
          <p:cNvSpPr/>
          <p:nvPr/>
        </p:nvSpPr>
        <p:spPr>
          <a:xfrm>
            <a:off x="3422073" y="471055"/>
            <a:ext cx="1690254" cy="9975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cy" sz="2800" b="1">
                <a:latin typeface="Apple Chancery" panose="03020702040506060504" pitchFamily="66" charset="-79"/>
                <a:cs typeface="Apple Chancery" panose="03020702040506060504" pitchFamily="66" charset="-79"/>
              </a:rPr>
              <a:t>Diolch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1EE858B-6519-B741-88D8-2F783DD972D2}"/>
              </a:ext>
            </a:extLst>
          </p:cNvPr>
          <p:cNvSpPr/>
          <p:nvPr/>
        </p:nvSpPr>
        <p:spPr>
          <a:xfrm>
            <a:off x="5950527" y="3297383"/>
            <a:ext cx="2299855" cy="10390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  <a:p>
            <a:pPr algn="ctr" rtl="0"/>
            <a:r>
              <a:rPr lang="cy" sz="3200" b="1"/>
              <a:t>நன்றி</a:t>
            </a:r>
            <a:endParaRPr lang="en-GB" sz="3200" b="1" dirty="0"/>
          </a:p>
          <a:p>
            <a:pPr algn="ctr" rtl="0"/>
            <a:endParaRPr lang="en-US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4B8F5AE9-E82F-2449-914E-E3CB77A7B510}"/>
              </a:ext>
            </a:extLst>
          </p:cNvPr>
          <p:cNvSpPr/>
          <p:nvPr/>
        </p:nvSpPr>
        <p:spPr>
          <a:xfrm>
            <a:off x="651164" y="4890655"/>
            <a:ext cx="1510145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cy"/>
              <a:t>SHUKRAAN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670D767-9CA1-3D40-9846-593DBEC033BA}"/>
              </a:ext>
            </a:extLst>
          </p:cNvPr>
          <p:cNvSpPr/>
          <p:nvPr/>
        </p:nvSpPr>
        <p:spPr>
          <a:xfrm>
            <a:off x="2854036" y="2521527"/>
            <a:ext cx="1704109" cy="7065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cy"/>
              <a:t>TACK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8D12984-F59A-D249-A135-1C8476B437EF}"/>
              </a:ext>
            </a:extLst>
          </p:cNvPr>
          <p:cNvSpPr/>
          <p:nvPr/>
        </p:nvSpPr>
        <p:spPr>
          <a:xfrm>
            <a:off x="8769927" y="3394364"/>
            <a:ext cx="2133600" cy="7342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  <a:p>
            <a:pPr algn="ctr" rtl="0"/>
            <a:r>
              <a:rPr lang="cy" sz="3200" b="1"/>
              <a:t>ευχαριστώ</a:t>
            </a:r>
            <a:endParaRPr lang="en-GB" sz="3200" b="1" dirty="0"/>
          </a:p>
          <a:p>
            <a:pPr algn="ctr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665135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3FB83CF-8556-A6F9-11D2-39E9E1BE06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5835" y="5798210"/>
            <a:ext cx="2399820" cy="10108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5599A4-E330-8827-A3BC-384B1E7875F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7"/>
            <a:ext cx="9144000" cy="392064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B239F64-336A-6FCD-A431-EEE617F2D498}"/>
              </a:ext>
            </a:extLst>
          </p:cNvPr>
          <p:cNvSpPr/>
          <p:nvPr/>
        </p:nvSpPr>
        <p:spPr>
          <a:xfrm>
            <a:off x="1592896" y="4219919"/>
            <a:ext cx="90062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Aft>
                <a:spcPts val="1200"/>
              </a:spcAft>
            </a:pPr>
            <a:r>
              <a:rPr lang="cy" sz="4800" b="1" dirty="0">
                <a:solidFill>
                  <a:srgbClr val="005CA7"/>
                </a:solidFill>
                <a:latin typeface="Anton" pitchFamily="2" charset="0"/>
                <a:ea typeface="Lato" panose="020F0502020204030203" pitchFamily="34" charset="0"/>
                <a:cs typeface="Lato" panose="020F0502020204030203" pitchFamily="34" charset="0"/>
              </a:rPr>
              <a:t>HAWL I OFAL IECHYD</a:t>
            </a:r>
            <a:br>
              <a:rPr lang="en-GB" sz="4400" b="1" dirty="0">
                <a:solidFill>
                  <a:srgbClr val="005CA7"/>
                </a:solidFill>
                <a:latin typeface="Barlow" panose="00000500000000000000" pitchFamily="2" charset="0"/>
                <a:ea typeface="Lato" panose="020F0502020204030203" pitchFamily="34" charset="0"/>
                <a:cs typeface="Lato" panose="020F0502020204030203" pitchFamily="34" charset="0"/>
              </a:rPr>
            </a:br>
            <a:endParaRPr lang="en-GB" sz="3600" dirty="0">
              <a:solidFill>
                <a:srgbClr val="005CA7"/>
              </a:solidFill>
              <a:latin typeface="Barlow" panose="00000500000000000000" pitchFamily="2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114F19-66EF-F5FE-A45D-CDC62704C20A}"/>
              </a:ext>
            </a:extLst>
          </p:cNvPr>
          <p:cNvSpPr/>
          <p:nvPr/>
        </p:nvSpPr>
        <p:spPr>
          <a:xfrm>
            <a:off x="1524008" y="6224247"/>
            <a:ext cx="9143999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defTabSz="457200">
              <a:spcBef>
                <a:spcPts val="600"/>
              </a:spcBef>
              <a:spcAft>
                <a:spcPts val="600"/>
              </a:spcAft>
            </a:pPr>
            <a:r>
              <a:rPr lang="cy" sz="1600" b="1" dirty="0">
                <a:solidFill>
                  <a:srgbClr val="008876"/>
                </a:solidFill>
                <a:latin typeface="Barlow" panose="00000500000000000000" pitchFamily="2" charset="0"/>
                <a:ea typeface="Helvetica Neue" charset="0"/>
                <a:cs typeface="Helvetica Neue" charset="0"/>
              </a:rPr>
              <a:t>Marina Davidson, Rheolwr Eiriolaeth Gofal Sylfaenol</a:t>
            </a:r>
            <a:br>
              <a:rPr lang="en-GB" sz="1600" b="1" dirty="0">
                <a:solidFill>
                  <a:srgbClr val="008876"/>
                </a:solidFill>
                <a:latin typeface="Barlow" panose="00000500000000000000" pitchFamily="2" charset="0"/>
                <a:ea typeface="Helvetica Neue" charset="0"/>
                <a:cs typeface="Helvetica Neue" charset="0"/>
              </a:rPr>
            </a:br>
            <a:r>
              <a:rPr lang="cy" sz="1600" dirty="0">
                <a:solidFill>
                  <a:srgbClr val="008876"/>
                </a:solidFill>
                <a:latin typeface="Barlow" panose="00000500000000000000" pitchFamily="2" charset="0"/>
                <a:ea typeface="Helvetica Neue" charset="0"/>
                <a:cs typeface="Helvetica Neue" charset="0"/>
              </a:rPr>
              <a:t>Meddygon y Byd </a:t>
            </a:r>
            <a:r>
              <a:rPr lang="cy" sz="1600" dirty="0">
                <a:solidFill>
                  <a:srgbClr val="008876"/>
                </a:solidFill>
                <a:latin typeface="Barlow" panose="00000500000000000000" pitchFamily="2" charset="0"/>
              </a:rPr>
              <a:t>y DU, </a:t>
            </a:r>
            <a:r>
              <a:rPr lang="cy" sz="1600" i="1" dirty="0">
                <a:solidFill>
                  <a:srgbClr val="008876"/>
                </a:solidFill>
                <a:latin typeface="Barlow" panose="00000500000000000000" pitchFamily="2" charset="0"/>
              </a:rPr>
              <a:t>mudiad sy’n rhan o rwydwaith Médecins du Monde</a:t>
            </a:r>
            <a:endParaRPr lang="en-GB" sz="1600" i="1" dirty="0">
              <a:solidFill>
                <a:srgbClr val="008876"/>
              </a:solidFill>
              <a:latin typeface="Barlow" panose="000005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EC0164F-54EC-BA78-148E-B68C6CBA0AD6}"/>
              </a:ext>
            </a:extLst>
          </p:cNvPr>
          <p:cNvSpPr/>
          <p:nvPr/>
        </p:nvSpPr>
        <p:spPr>
          <a:xfrm>
            <a:off x="1682812" y="5112832"/>
            <a:ext cx="7656457" cy="492079"/>
          </a:xfrm>
          <a:prstGeom prst="rect">
            <a:avLst/>
          </a:prstGeom>
          <a:solidFill>
            <a:srgbClr val="005CA7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cy" sz="2000" dirty="0">
                <a:solidFill>
                  <a:prstClr val="white"/>
                </a:solidFill>
                <a:latin typeface="Anton" pitchFamily="2" charset="0"/>
                <a:ea typeface="Lato" panose="020F0502020204030203" pitchFamily="34" charset="0"/>
                <a:cs typeface="Lato" panose="020F0502020204030203" pitchFamily="34" charset="0"/>
              </a:rPr>
              <a:t>Gwella mynediad at ofal iechyd i bobl mewn amgylchiadau bregus</a:t>
            </a:r>
            <a:endParaRPr lang="en-GB" sz="2000" b="1" dirty="0">
              <a:solidFill>
                <a:prstClr val="white"/>
              </a:solidFill>
              <a:latin typeface="Anto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8031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780A0CB-2134-6D34-1759-50B51DC21BE2}"/>
              </a:ext>
            </a:extLst>
          </p:cNvPr>
          <p:cNvSpPr/>
          <p:nvPr/>
        </p:nvSpPr>
        <p:spPr>
          <a:xfrm>
            <a:off x="1524001" y="415628"/>
            <a:ext cx="9144000" cy="809495"/>
          </a:xfrm>
          <a:prstGeom prst="rect">
            <a:avLst/>
          </a:prstGeom>
          <a:solidFill>
            <a:srgbClr val="D3ECEC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GB" sz="4000" b="1" dirty="0">
              <a:solidFill>
                <a:prstClr val="white"/>
              </a:solidFill>
              <a:latin typeface="Anton" pitchFamily="2" charset="0"/>
            </a:endParaRPr>
          </a:p>
        </p:txBody>
      </p:sp>
      <p:grpSp>
        <p:nvGrpSpPr>
          <p:cNvPr id="25" name="Group 11">
            <a:extLst>
              <a:ext uri="{FF2B5EF4-FFF2-40B4-BE49-F238E27FC236}">
                <a16:creationId xmlns:a16="http://schemas.microsoft.com/office/drawing/2014/main" id="{322BFC0C-7C8E-8E90-D22C-C7073D47C2F5}"/>
              </a:ext>
            </a:extLst>
          </p:cNvPr>
          <p:cNvGrpSpPr/>
          <p:nvPr/>
        </p:nvGrpSpPr>
        <p:grpSpPr>
          <a:xfrm>
            <a:off x="6011271" y="1538603"/>
            <a:ext cx="1160060" cy="294195"/>
            <a:chOff x="0" y="0"/>
            <a:chExt cx="287325" cy="125759"/>
          </a:xfrm>
        </p:grpSpPr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61A745F7-3DA3-BFEB-D94B-3D852325B0F0}"/>
                </a:ext>
              </a:extLst>
            </p:cNvPr>
            <p:cNvSpPr/>
            <p:nvPr/>
          </p:nvSpPr>
          <p:spPr>
            <a:xfrm>
              <a:off x="0" y="0"/>
              <a:ext cx="287325" cy="125759"/>
            </a:xfrm>
            <a:custGeom>
              <a:avLst/>
              <a:gdLst/>
              <a:ahLst/>
              <a:cxnLst/>
              <a:rect l="l" t="t" r="r" b="b"/>
              <a:pathLst>
                <a:path w="287325" h="125759">
                  <a:moveTo>
                    <a:pt x="0" y="0"/>
                  </a:moveTo>
                  <a:lnTo>
                    <a:pt x="287325" y="0"/>
                  </a:lnTo>
                  <a:lnTo>
                    <a:pt x="287325" y="125759"/>
                  </a:lnTo>
                  <a:lnTo>
                    <a:pt x="0" y="125759"/>
                  </a:lnTo>
                  <a:close/>
                </a:path>
              </a:pathLst>
            </a:custGeom>
            <a:solidFill>
              <a:srgbClr val="E9511C"/>
            </a:solidFill>
          </p:spPr>
          <p:txBody>
            <a:bodyPr rtlCol="0"/>
            <a:lstStyle/>
            <a:p>
              <a:pPr defTabSz="457200"/>
              <a:endParaRPr lang="en-GB">
                <a:solidFill>
                  <a:prstClr val="black"/>
                </a:solidFill>
                <a:latin typeface="Aptos" panose="02110004020202020204"/>
              </a:endParaRPr>
            </a:p>
          </p:txBody>
        </p:sp>
        <p:sp>
          <p:nvSpPr>
            <p:cNvPr id="27" name="TextBox 13">
              <a:extLst>
                <a:ext uri="{FF2B5EF4-FFF2-40B4-BE49-F238E27FC236}">
                  <a16:creationId xmlns:a16="http://schemas.microsoft.com/office/drawing/2014/main" id="{762BFEB2-C128-9B26-9D2E-A56BF4B9AD41}"/>
                </a:ext>
              </a:extLst>
            </p:cNvPr>
            <p:cNvSpPr txBox="1"/>
            <p:nvPr/>
          </p:nvSpPr>
          <p:spPr>
            <a:xfrm>
              <a:off x="0" y="-47625"/>
              <a:ext cx="287325" cy="1733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defTabSz="457200">
                <a:lnSpc>
                  <a:spcPts val="2659"/>
                </a:lnSpc>
              </a:pPr>
              <a:endParaRPr>
                <a:solidFill>
                  <a:prstClr val="black"/>
                </a:solidFill>
                <a:latin typeface="Aptos" panose="02110004020202020204"/>
              </a:endParaRPr>
            </a:p>
          </p:txBody>
        </p:sp>
      </p:grpSp>
      <p:grpSp>
        <p:nvGrpSpPr>
          <p:cNvPr id="31" name="Group 11">
            <a:extLst>
              <a:ext uri="{FF2B5EF4-FFF2-40B4-BE49-F238E27FC236}">
                <a16:creationId xmlns:a16="http://schemas.microsoft.com/office/drawing/2014/main" id="{CFDE49B2-80F7-74EE-3EA1-330C4F6379BE}"/>
              </a:ext>
            </a:extLst>
          </p:cNvPr>
          <p:cNvGrpSpPr/>
          <p:nvPr/>
        </p:nvGrpSpPr>
        <p:grpSpPr>
          <a:xfrm>
            <a:off x="9567660" y="3686595"/>
            <a:ext cx="638023" cy="239996"/>
            <a:chOff x="0" y="0"/>
            <a:chExt cx="287325" cy="125759"/>
          </a:xfrm>
        </p:grpSpPr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id="{F1F3CF7C-8454-D25A-0A26-AA451E868E29}"/>
                </a:ext>
              </a:extLst>
            </p:cNvPr>
            <p:cNvSpPr/>
            <p:nvPr/>
          </p:nvSpPr>
          <p:spPr>
            <a:xfrm>
              <a:off x="0" y="0"/>
              <a:ext cx="287325" cy="125759"/>
            </a:xfrm>
            <a:custGeom>
              <a:avLst/>
              <a:gdLst/>
              <a:ahLst/>
              <a:cxnLst/>
              <a:rect l="l" t="t" r="r" b="b"/>
              <a:pathLst>
                <a:path w="287325" h="125759">
                  <a:moveTo>
                    <a:pt x="0" y="0"/>
                  </a:moveTo>
                  <a:lnTo>
                    <a:pt x="287325" y="0"/>
                  </a:lnTo>
                  <a:lnTo>
                    <a:pt x="287325" y="125759"/>
                  </a:lnTo>
                  <a:lnTo>
                    <a:pt x="0" y="125759"/>
                  </a:lnTo>
                  <a:close/>
                </a:path>
              </a:pathLst>
            </a:custGeom>
            <a:solidFill>
              <a:srgbClr val="E9511C"/>
            </a:solidFill>
          </p:spPr>
          <p:txBody>
            <a:bodyPr rtlCol="0"/>
            <a:lstStyle/>
            <a:p>
              <a:pPr defTabSz="457200"/>
              <a:endParaRPr lang="en-GB">
                <a:solidFill>
                  <a:prstClr val="black"/>
                </a:solidFill>
                <a:latin typeface="Aptos" panose="02110004020202020204"/>
              </a:endParaRPr>
            </a:p>
          </p:txBody>
        </p:sp>
        <p:sp>
          <p:nvSpPr>
            <p:cNvPr id="33" name="TextBox 13">
              <a:extLst>
                <a:ext uri="{FF2B5EF4-FFF2-40B4-BE49-F238E27FC236}">
                  <a16:creationId xmlns:a16="http://schemas.microsoft.com/office/drawing/2014/main" id="{9E08AC48-FD4F-7A73-2D3A-E48D26E66A56}"/>
                </a:ext>
              </a:extLst>
            </p:cNvPr>
            <p:cNvSpPr txBox="1"/>
            <p:nvPr/>
          </p:nvSpPr>
          <p:spPr>
            <a:xfrm>
              <a:off x="0" y="-47625"/>
              <a:ext cx="287325" cy="1733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defTabSz="457200">
                <a:lnSpc>
                  <a:spcPts val="2659"/>
                </a:lnSpc>
              </a:pPr>
              <a:endParaRPr>
                <a:solidFill>
                  <a:prstClr val="black"/>
                </a:solidFill>
                <a:latin typeface="Aptos" panose="02110004020202020204"/>
              </a:endParaRPr>
            </a:p>
          </p:txBody>
        </p:sp>
      </p:grpSp>
      <p:grpSp>
        <p:nvGrpSpPr>
          <p:cNvPr id="34" name="Group 11">
            <a:extLst>
              <a:ext uri="{FF2B5EF4-FFF2-40B4-BE49-F238E27FC236}">
                <a16:creationId xmlns:a16="http://schemas.microsoft.com/office/drawing/2014/main" id="{DA0B4024-7381-9D7F-2815-EFBA7109B724}"/>
              </a:ext>
            </a:extLst>
          </p:cNvPr>
          <p:cNvGrpSpPr/>
          <p:nvPr/>
        </p:nvGrpSpPr>
        <p:grpSpPr>
          <a:xfrm>
            <a:off x="3231940" y="3870440"/>
            <a:ext cx="963295" cy="265797"/>
            <a:chOff x="0" y="0"/>
            <a:chExt cx="287325" cy="125759"/>
          </a:xfrm>
        </p:grpSpPr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C888868E-2275-AAD1-D188-63BB67077782}"/>
                </a:ext>
              </a:extLst>
            </p:cNvPr>
            <p:cNvSpPr/>
            <p:nvPr/>
          </p:nvSpPr>
          <p:spPr>
            <a:xfrm>
              <a:off x="0" y="0"/>
              <a:ext cx="287325" cy="125759"/>
            </a:xfrm>
            <a:custGeom>
              <a:avLst/>
              <a:gdLst/>
              <a:ahLst/>
              <a:cxnLst/>
              <a:rect l="l" t="t" r="r" b="b"/>
              <a:pathLst>
                <a:path w="287325" h="125759">
                  <a:moveTo>
                    <a:pt x="0" y="0"/>
                  </a:moveTo>
                  <a:lnTo>
                    <a:pt x="287325" y="0"/>
                  </a:lnTo>
                  <a:lnTo>
                    <a:pt x="287325" y="125759"/>
                  </a:lnTo>
                  <a:lnTo>
                    <a:pt x="0" y="125759"/>
                  </a:lnTo>
                  <a:close/>
                </a:path>
              </a:pathLst>
            </a:custGeom>
            <a:solidFill>
              <a:srgbClr val="E9511C"/>
            </a:solidFill>
          </p:spPr>
          <p:txBody>
            <a:bodyPr rtlCol="0"/>
            <a:lstStyle/>
            <a:p>
              <a:pPr defTabSz="457200"/>
              <a:endParaRPr lang="en-GB">
                <a:solidFill>
                  <a:prstClr val="black"/>
                </a:solidFill>
                <a:latin typeface="Aptos" panose="02110004020202020204"/>
              </a:endParaRPr>
            </a:p>
          </p:txBody>
        </p:sp>
        <p:sp>
          <p:nvSpPr>
            <p:cNvPr id="36" name="TextBox 13">
              <a:extLst>
                <a:ext uri="{FF2B5EF4-FFF2-40B4-BE49-F238E27FC236}">
                  <a16:creationId xmlns:a16="http://schemas.microsoft.com/office/drawing/2014/main" id="{281DFA9D-1810-647F-5B9F-3275316898DC}"/>
                </a:ext>
              </a:extLst>
            </p:cNvPr>
            <p:cNvSpPr txBox="1"/>
            <p:nvPr/>
          </p:nvSpPr>
          <p:spPr>
            <a:xfrm>
              <a:off x="0" y="-47625"/>
              <a:ext cx="287325" cy="1733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defTabSz="457200">
                <a:lnSpc>
                  <a:spcPts val="2659"/>
                </a:lnSpc>
              </a:pPr>
              <a:endParaRPr>
                <a:solidFill>
                  <a:prstClr val="black"/>
                </a:solidFill>
                <a:latin typeface="Aptos" panose="02110004020202020204"/>
              </a:endParaRP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501522BB-4DDB-35E9-1EB8-9FBE0675B416}"/>
              </a:ext>
            </a:extLst>
          </p:cNvPr>
          <p:cNvSpPr/>
          <p:nvPr/>
        </p:nvSpPr>
        <p:spPr>
          <a:xfrm>
            <a:off x="1524004" y="414060"/>
            <a:ext cx="3971927" cy="809495"/>
          </a:xfrm>
          <a:prstGeom prst="rect">
            <a:avLst/>
          </a:prstGeom>
          <a:solidFill>
            <a:srgbClr val="008878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cy" sz="4000" b="1" dirty="0">
                <a:solidFill>
                  <a:prstClr val="white"/>
                </a:solidFill>
                <a:latin typeface="Anton" pitchFamily="2" charset="0"/>
              </a:rPr>
              <a:t>Ein gwaith yn y DU </a:t>
            </a:r>
          </a:p>
        </p:txBody>
      </p:sp>
      <p:sp>
        <p:nvSpPr>
          <p:cNvPr id="20" name="TextBox 21">
            <a:extLst>
              <a:ext uri="{FF2B5EF4-FFF2-40B4-BE49-F238E27FC236}">
                <a16:creationId xmlns:a16="http://schemas.microsoft.com/office/drawing/2014/main" id="{016366BD-63A1-D660-8CB0-7028FF919E2A}"/>
              </a:ext>
            </a:extLst>
          </p:cNvPr>
          <p:cNvSpPr txBox="1"/>
          <p:nvPr/>
        </p:nvSpPr>
        <p:spPr>
          <a:xfrm>
            <a:off x="1557797" y="3716952"/>
            <a:ext cx="3401553" cy="523220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t">
            <a:spAutoFit/>
          </a:bodyPr>
          <a:lstStyle/>
          <a:p>
            <a:pPr algn="ctr" defTabSz="457200"/>
            <a:r>
              <a:rPr lang="cy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CYMORTH UNIONGYRCHOL I </a:t>
            </a:r>
            <a:r>
              <a:rPr lang="cy" dirty="0">
                <a:solidFill>
                  <a:prstClr val="white"/>
                </a:solidFill>
                <a:latin typeface="Aptos" panose="02110004020202020204"/>
              </a:rPr>
              <a:t>UNIGOLION</a:t>
            </a:r>
          </a:p>
        </p:txBody>
      </p:sp>
      <p:sp>
        <p:nvSpPr>
          <p:cNvPr id="21" name="TextBox 23">
            <a:extLst>
              <a:ext uri="{FF2B5EF4-FFF2-40B4-BE49-F238E27FC236}">
                <a16:creationId xmlns:a16="http://schemas.microsoft.com/office/drawing/2014/main" id="{16BF8C0A-773A-69AC-D02A-B2E60B6B405D}"/>
              </a:ext>
            </a:extLst>
          </p:cNvPr>
          <p:cNvSpPr txBox="1"/>
          <p:nvPr/>
        </p:nvSpPr>
        <p:spPr>
          <a:xfrm>
            <a:off x="3098801" y="1413513"/>
            <a:ext cx="5047003" cy="42941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t">
            <a:spAutoFit/>
          </a:bodyPr>
          <a:lstStyle/>
          <a:p>
            <a:pPr algn="ctr" defTabSz="457200">
              <a:lnSpc>
                <a:spcPts val="3779"/>
              </a:lnSpc>
            </a:pPr>
            <a:r>
              <a:rPr lang="cy" dirty="0">
                <a:solidFill>
                  <a:prstClr val="white"/>
                </a:solidFill>
                <a:latin typeface="Aptos" panose="02110004020202020204"/>
              </a:rPr>
              <a:t>CEFNOGI PRACTISIAU MEDDYGON TEULU</a:t>
            </a:r>
          </a:p>
        </p:txBody>
      </p:sp>
      <p:sp>
        <p:nvSpPr>
          <p:cNvPr id="22" name="TextBox 25">
            <a:extLst>
              <a:ext uri="{FF2B5EF4-FFF2-40B4-BE49-F238E27FC236}">
                <a16:creationId xmlns:a16="http://schemas.microsoft.com/office/drawing/2014/main" id="{D4209127-FB4B-6CCA-940F-64A6DD868CF3}"/>
              </a:ext>
            </a:extLst>
          </p:cNvPr>
          <p:cNvSpPr txBox="1"/>
          <p:nvPr/>
        </p:nvSpPr>
        <p:spPr>
          <a:xfrm>
            <a:off x="7964820" y="3511094"/>
            <a:ext cx="2548871" cy="42941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t">
            <a:spAutoFit/>
          </a:bodyPr>
          <a:lstStyle/>
          <a:p>
            <a:pPr algn="ctr" defTabSz="457200">
              <a:lnSpc>
                <a:spcPts val="3779"/>
              </a:lnSpc>
            </a:pPr>
            <a:r>
              <a:rPr lang="cy" dirty="0">
                <a:solidFill>
                  <a:prstClr val="white"/>
                </a:solidFill>
                <a:latin typeface="Aptos" panose="02110004020202020204"/>
              </a:rPr>
              <a:t>EIRIOLI DROS NEWID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D73373E-B9CD-8D0F-58EE-B5282168BA69}"/>
              </a:ext>
            </a:extLst>
          </p:cNvPr>
          <p:cNvSpPr txBox="1"/>
          <p:nvPr/>
        </p:nvSpPr>
        <p:spPr>
          <a:xfrm>
            <a:off x="1735547" y="4363258"/>
            <a:ext cx="266813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" sz="1400" dirty="0">
                <a:solidFill>
                  <a:srgbClr val="005CA7"/>
                </a:solidFill>
                <a:latin typeface="Barlow" panose="00000500000000000000" pitchFamily="2" charset="0"/>
              </a:rPr>
              <a:t>Trwy ein clinig gofal sylfaenol a llinell gyngor mae ein tîm o feddygon, nyrsys a gweithwyr achos gwirfoddol yn rhoi cyngor a chymorth meddygol i bobl yn y DU na allant gael mynediad at ofal iechyd</a:t>
            </a:r>
            <a:endParaRPr lang="en-GB" sz="1400" dirty="0">
              <a:solidFill>
                <a:srgbClr val="005CA7"/>
              </a:solidFill>
              <a:latin typeface="Barlow" panose="000005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73A0AD6-EB38-00C4-F964-E47A7F127CC4}"/>
              </a:ext>
            </a:extLst>
          </p:cNvPr>
          <p:cNvSpPr txBox="1"/>
          <p:nvPr/>
        </p:nvSpPr>
        <p:spPr>
          <a:xfrm>
            <a:off x="7696859" y="4176624"/>
            <a:ext cx="28597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cy" sz="1400" dirty="0">
                <a:solidFill>
                  <a:srgbClr val="005CA7"/>
                </a:solidFill>
                <a:latin typeface="Barlow" panose="00000500000000000000" pitchFamily="2" charset="0"/>
              </a:rPr>
              <a:t>Ein nod yw gwneud newidiadau systemig i'r ffordd y gall y rhai sydd wedi'u heithrio o ofal iechyd ar hyn o bryd gael mynediad at wasanaethau iechyd. Byddwn yn gwneud hyn gyda chefnogaeth ein tîm o 35 o wirfoddolwyr sy’n Arbenigwyr trwy Brofiad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0EC6AB-82CD-9220-E6FD-B9931477AFAB}"/>
              </a:ext>
            </a:extLst>
          </p:cNvPr>
          <p:cNvSpPr txBox="1"/>
          <p:nvPr/>
        </p:nvSpPr>
        <p:spPr>
          <a:xfrm>
            <a:off x="4543113" y="1958312"/>
            <a:ext cx="31537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cy" sz="1400" dirty="0">
                <a:solidFill>
                  <a:srgbClr val="005CA7"/>
                </a:solidFill>
                <a:latin typeface="Barlow" panose="00000500000000000000" pitchFamily="2" charset="0"/>
              </a:rPr>
              <a:t>Menter Safe Surgeries: rhwydwaith o bractisiau meddygon teulu ledled y DU sy’n gweithio i wella prosesau cofrestru a lleihau anghydraddoldebau iechyd</a:t>
            </a:r>
          </a:p>
          <a:p>
            <a:pPr algn="ctr" defTabSz="457200"/>
            <a:endParaRPr lang="en-GB" sz="1400" dirty="0">
              <a:solidFill>
                <a:srgbClr val="005CA7"/>
              </a:solidFill>
              <a:latin typeface="Barlow" panose="00000500000000000000" pitchFamily="2" charset="0"/>
            </a:endParaRPr>
          </a:p>
        </p:txBody>
      </p:sp>
      <p:grpSp>
        <p:nvGrpSpPr>
          <p:cNvPr id="39" name="Group 14">
            <a:extLst>
              <a:ext uri="{FF2B5EF4-FFF2-40B4-BE49-F238E27FC236}">
                <a16:creationId xmlns:a16="http://schemas.microsoft.com/office/drawing/2014/main" id="{7D5DF615-4FE0-2851-335C-0F2FC7F03576}"/>
              </a:ext>
            </a:extLst>
          </p:cNvPr>
          <p:cNvGrpSpPr>
            <a:grpSpLocks noChangeAspect="1"/>
          </p:cNvGrpSpPr>
          <p:nvPr/>
        </p:nvGrpSpPr>
        <p:grpSpPr>
          <a:xfrm>
            <a:off x="5076388" y="3272793"/>
            <a:ext cx="2286535" cy="2180932"/>
            <a:chOff x="0" y="0"/>
            <a:chExt cx="6324600" cy="6032500"/>
          </a:xfrm>
        </p:grpSpPr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8A371F1B-4C1B-99B8-7B53-872F60844768}"/>
                </a:ext>
              </a:extLst>
            </p:cNvPr>
            <p:cNvSpPr/>
            <p:nvPr/>
          </p:nvSpPr>
          <p:spPr>
            <a:xfrm>
              <a:off x="127000" y="127000"/>
              <a:ext cx="6070600" cy="5778500"/>
            </a:xfrm>
            <a:custGeom>
              <a:avLst/>
              <a:gdLst/>
              <a:ahLst/>
              <a:cxnLst/>
              <a:rect l="l" t="t" r="r" b="b"/>
              <a:pathLst>
                <a:path w="6070600" h="5778500">
                  <a:moveTo>
                    <a:pt x="0" y="0"/>
                  </a:moveTo>
                  <a:lnTo>
                    <a:pt x="6070600" y="0"/>
                  </a:lnTo>
                  <a:lnTo>
                    <a:pt x="6070600" y="5778500"/>
                  </a:lnTo>
                  <a:lnTo>
                    <a:pt x="0" y="5778500"/>
                  </a:lnTo>
                  <a:close/>
                </a:path>
              </a:pathLst>
            </a:cu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rtlCol="0"/>
            <a:lstStyle/>
            <a:p>
              <a:pPr defTabSz="457200"/>
              <a:endParaRPr lang="en-GB">
                <a:solidFill>
                  <a:prstClr val="black"/>
                </a:solidFill>
                <a:latin typeface="Aptos" panose="02110004020202020204"/>
              </a:endParaRPr>
            </a:p>
          </p:txBody>
        </p:sp>
        <p:sp>
          <p:nvSpPr>
            <p:cNvPr id="41" name="Freeform 16">
              <a:extLst>
                <a:ext uri="{FF2B5EF4-FFF2-40B4-BE49-F238E27FC236}">
                  <a16:creationId xmlns:a16="http://schemas.microsoft.com/office/drawing/2014/main" id="{C26F0759-DBA3-EEB5-CB00-25CA820509E0}"/>
                </a:ext>
              </a:extLst>
            </p:cNvPr>
            <p:cNvSpPr/>
            <p:nvPr/>
          </p:nvSpPr>
          <p:spPr>
            <a:xfrm>
              <a:off x="0" y="0"/>
              <a:ext cx="6324600" cy="6032500"/>
            </a:xfrm>
            <a:custGeom>
              <a:avLst/>
              <a:gdLst/>
              <a:ahLst/>
              <a:cxnLst/>
              <a:rect l="l" t="t" r="r" b="b"/>
              <a:pathLst>
                <a:path w="6324600" h="6032500">
                  <a:moveTo>
                    <a:pt x="6324600" y="6032500"/>
                  </a:moveTo>
                  <a:lnTo>
                    <a:pt x="0" y="6032500"/>
                  </a:lnTo>
                  <a:lnTo>
                    <a:pt x="0" y="0"/>
                  </a:lnTo>
                  <a:lnTo>
                    <a:pt x="6324600" y="0"/>
                  </a:lnTo>
                  <a:lnTo>
                    <a:pt x="6324600" y="6032500"/>
                  </a:lnTo>
                  <a:close/>
                  <a:moveTo>
                    <a:pt x="127000" y="5905500"/>
                  </a:moveTo>
                  <a:lnTo>
                    <a:pt x="6197600" y="5905500"/>
                  </a:lnTo>
                  <a:lnTo>
                    <a:pt x="6197600" y="127000"/>
                  </a:lnTo>
                  <a:lnTo>
                    <a:pt x="127000" y="127000"/>
                  </a:lnTo>
                  <a:lnTo>
                    <a:pt x="127000" y="5905500"/>
                  </a:lnTo>
                  <a:close/>
                </a:path>
              </a:pathLst>
            </a:custGeom>
            <a:solidFill>
              <a:srgbClr val="1D1A55"/>
            </a:solidFill>
          </p:spPr>
          <p:txBody>
            <a:bodyPr rtlCol="0"/>
            <a:lstStyle/>
            <a:p>
              <a:pPr defTabSz="457200"/>
              <a:endParaRPr lang="en-GB">
                <a:solidFill>
                  <a:prstClr val="black"/>
                </a:solidFill>
                <a:latin typeface="Aptos" panose="02110004020202020204"/>
              </a:endParaRPr>
            </a:p>
          </p:txBody>
        </p:sp>
      </p:grpSp>
      <p:grpSp>
        <p:nvGrpSpPr>
          <p:cNvPr id="42" name="Group 17">
            <a:extLst>
              <a:ext uri="{FF2B5EF4-FFF2-40B4-BE49-F238E27FC236}">
                <a16:creationId xmlns:a16="http://schemas.microsoft.com/office/drawing/2014/main" id="{3A6C8B44-BC10-07D1-6362-FA9ABFBDFD15}"/>
              </a:ext>
            </a:extLst>
          </p:cNvPr>
          <p:cNvGrpSpPr>
            <a:grpSpLocks noChangeAspect="1"/>
          </p:cNvGrpSpPr>
          <p:nvPr/>
        </p:nvGrpSpPr>
        <p:grpSpPr>
          <a:xfrm>
            <a:off x="8222387" y="1538598"/>
            <a:ext cx="2033732" cy="1939804"/>
            <a:chOff x="0" y="0"/>
            <a:chExt cx="6324600" cy="6032500"/>
          </a:xfrm>
        </p:grpSpPr>
        <p:sp>
          <p:nvSpPr>
            <p:cNvPr id="43" name="Freeform 18">
              <a:extLst>
                <a:ext uri="{FF2B5EF4-FFF2-40B4-BE49-F238E27FC236}">
                  <a16:creationId xmlns:a16="http://schemas.microsoft.com/office/drawing/2014/main" id="{D2891AD2-E608-F54A-5786-6A7DEBC593CE}"/>
                </a:ext>
              </a:extLst>
            </p:cNvPr>
            <p:cNvSpPr/>
            <p:nvPr/>
          </p:nvSpPr>
          <p:spPr>
            <a:xfrm>
              <a:off x="127000" y="127000"/>
              <a:ext cx="6070600" cy="5778500"/>
            </a:xfrm>
            <a:custGeom>
              <a:avLst/>
              <a:gdLst/>
              <a:ahLst/>
              <a:cxnLst/>
              <a:rect l="l" t="t" r="r" b="b"/>
              <a:pathLst>
                <a:path w="6070600" h="5778500">
                  <a:moveTo>
                    <a:pt x="0" y="0"/>
                  </a:moveTo>
                  <a:lnTo>
                    <a:pt x="6070600" y="0"/>
                  </a:lnTo>
                  <a:lnTo>
                    <a:pt x="6070600" y="5778500"/>
                  </a:lnTo>
                  <a:lnTo>
                    <a:pt x="0" y="5778500"/>
                  </a:lnTo>
                  <a:close/>
                </a:path>
              </a:pathLst>
            </a:cu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rtlCol="0"/>
            <a:lstStyle/>
            <a:p>
              <a:pPr defTabSz="457200"/>
              <a:endParaRPr lang="en-GB">
                <a:solidFill>
                  <a:prstClr val="black"/>
                </a:solidFill>
                <a:latin typeface="Aptos" panose="02110004020202020204"/>
              </a:endParaRPr>
            </a:p>
          </p:txBody>
        </p:sp>
        <p:sp>
          <p:nvSpPr>
            <p:cNvPr id="44" name="Freeform 19">
              <a:extLst>
                <a:ext uri="{FF2B5EF4-FFF2-40B4-BE49-F238E27FC236}">
                  <a16:creationId xmlns:a16="http://schemas.microsoft.com/office/drawing/2014/main" id="{BACBBA85-00FD-DF65-5874-6DDFB38E46CA}"/>
                </a:ext>
              </a:extLst>
            </p:cNvPr>
            <p:cNvSpPr/>
            <p:nvPr/>
          </p:nvSpPr>
          <p:spPr>
            <a:xfrm>
              <a:off x="0" y="0"/>
              <a:ext cx="6324600" cy="6032500"/>
            </a:xfrm>
            <a:custGeom>
              <a:avLst/>
              <a:gdLst/>
              <a:ahLst/>
              <a:cxnLst/>
              <a:rect l="l" t="t" r="r" b="b"/>
              <a:pathLst>
                <a:path w="6324600" h="6032500">
                  <a:moveTo>
                    <a:pt x="6324600" y="6032500"/>
                  </a:moveTo>
                  <a:lnTo>
                    <a:pt x="0" y="6032500"/>
                  </a:lnTo>
                  <a:lnTo>
                    <a:pt x="0" y="0"/>
                  </a:lnTo>
                  <a:lnTo>
                    <a:pt x="6324600" y="0"/>
                  </a:lnTo>
                  <a:lnTo>
                    <a:pt x="6324600" y="6032500"/>
                  </a:lnTo>
                  <a:close/>
                  <a:moveTo>
                    <a:pt x="127000" y="5905500"/>
                  </a:moveTo>
                  <a:lnTo>
                    <a:pt x="6197600" y="5905500"/>
                  </a:lnTo>
                  <a:lnTo>
                    <a:pt x="6197600" y="127000"/>
                  </a:lnTo>
                  <a:lnTo>
                    <a:pt x="127000" y="127000"/>
                  </a:lnTo>
                  <a:lnTo>
                    <a:pt x="127000" y="5905500"/>
                  </a:lnTo>
                  <a:close/>
                </a:path>
              </a:pathLst>
            </a:custGeom>
            <a:solidFill>
              <a:srgbClr val="1D1A55"/>
            </a:solidFill>
          </p:spPr>
          <p:txBody>
            <a:bodyPr rtlCol="0"/>
            <a:lstStyle/>
            <a:p>
              <a:pPr defTabSz="457200"/>
              <a:endParaRPr lang="en-GB">
                <a:solidFill>
                  <a:prstClr val="black"/>
                </a:solidFill>
                <a:latin typeface="Aptos" panose="02110004020202020204"/>
              </a:endParaRPr>
            </a:p>
          </p:txBody>
        </p:sp>
      </p:grpSp>
      <p:grpSp>
        <p:nvGrpSpPr>
          <p:cNvPr id="45" name="Group 5">
            <a:extLst>
              <a:ext uri="{FF2B5EF4-FFF2-40B4-BE49-F238E27FC236}">
                <a16:creationId xmlns:a16="http://schemas.microsoft.com/office/drawing/2014/main" id="{901E2830-F323-550B-6530-E4BCF2D23275}"/>
              </a:ext>
            </a:extLst>
          </p:cNvPr>
          <p:cNvGrpSpPr>
            <a:grpSpLocks noChangeAspect="1"/>
          </p:cNvGrpSpPr>
          <p:nvPr/>
        </p:nvGrpSpPr>
        <p:grpSpPr>
          <a:xfrm>
            <a:off x="2041973" y="1922120"/>
            <a:ext cx="1798709" cy="1715636"/>
            <a:chOff x="0" y="0"/>
            <a:chExt cx="6324600" cy="6032500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4AF231CB-92C7-E954-6AC3-4002D5102897}"/>
                </a:ext>
              </a:extLst>
            </p:cNvPr>
            <p:cNvSpPr/>
            <p:nvPr/>
          </p:nvSpPr>
          <p:spPr>
            <a:xfrm>
              <a:off x="127000" y="127000"/>
              <a:ext cx="6070600" cy="5778500"/>
            </a:xfrm>
            <a:custGeom>
              <a:avLst/>
              <a:gdLst/>
              <a:ahLst/>
              <a:cxnLst/>
              <a:rect l="l" t="t" r="r" b="b"/>
              <a:pathLst>
                <a:path w="6070600" h="5778500">
                  <a:moveTo>
                    <a:pt x="0" y="0"/>
                  </a:moveTo>
                  <a:lnTo>
                    <a:pt x="6070600" y="0"/>
                  </a:lnTo>
                  <a:lnTo>
                    <a:pt x="6070600" y="5778500"/>
                  </a:lnTo>
                  <a:lnTo>
                    <a:pt x="0" y="5778500"/>
                  </a:lnTo>
                  <a:close/>
                </a:path>
              </a:pathLst>
            </a:cu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rtlCol="0"/>
            <a:lstStyle/>
            <a:p>
              <a:pPr defTabSz="457200"/>
              <a:endParaRPr lang="en-GB">
                <a:solidFill>
                  <a:prstClr val="black"/>
                </a:solidFill>
                <a:latin typeface="Aptos" panose="02110004020202020204"/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560BD284-565D-C7B9-FE50-63AB5318B99E}"/>
                </a:ext>
              </a:extLst>
            </p:cNvPr>
            <p:cNvSpPr/>
            <p:nvPr/>
          </p:nvSpPr>
          <p:spPr>
            <a:xfrm>
              <a:off x="0" y="0"/>
              <a:ext cx="6324600" cy="6032500"/>
            </a:xfrm>
            <a:custGeom>
              <a:avLst/>
              <a:gdLst/>
              <a:ahLst/>
              <a:cxnLst/>
              <a:rect l="l" t="t" r="r" b="b"/>
              <a:pathLst>
                <a:path w="6324600" h="6032500">
                  <a:moveTo>
                    <a:pt x="6324600" y="6032500"/>
                  </a:moveTo>
                  <a:lnTo>
                    <a:pt x="0" y="6032500"/>
                  </a:lnTo>
                  <a:lnTo>
                    <a:pt x="0" y="0"/>
                  </a:lnTo>
                  <a:lnTo>
                    <a:pt x="6324600" y="0"/>
                  </a:lnTo>
                  <a:lnTo>
                    <a:pt x="6324600" y="6032500"/>
                  </a:lnTo>
                  <a:close/>
                  <a:moveTo>
                    <a:pt x="127000" y="5905500"/>
                  </a:moveTo>
                  <a:lnTo>
                    <a:pt x="6197600" y="5905500"/>
                  </a:lnTo>
                  <a:lnTo>
                    <a:pt x="6197600" y="127000"/>
                  </a:lnTo>
                  <a:lnTo>
                    <a:pt x="127000" y="127000"/>
                  </a:lnTo>
                  <a:lnTo>
                    <a:pt x="127000" y="5905500"/>
                  </a:lnTo>
                  <a:close/>
                </a:path>
              </a:pathLst>
            </a:custGeom>
            <a:solidFill>
              <a:srgbClr val="1D1A55"/>
            </a:solidFill>
          </p:spPr>
          <p:txBody>
            <a:bodyPr rtlCol="0"/>
            <a:lstStyle/>
            <a:p>
              <a:pPr defTabSz="457200"/>
              <a:endParaRPr lang="en-GB">
                <a:solidFill>
                  <a:prstClr val="black"/>
                </a:solidFill>
                <a:latin typeface="Aptos" panose="02110004020202020204"/>
              </a:endParaRPr>
            </a:p>
          </p:txBody>
        </p:sp>
      </p:grp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4CF52B8-0566-5A35-B380-FC5F1EA3C1F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327" y="415622"/>
            <a:ext cx="1877675" cy="790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880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14FC5-D6BB-D4D0-C3B2-3C88034CE8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cy" dirty="0"/>
              <a:t>Darparu gofal i bobl sy'n ceisio Noddfa a Lloches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D3750B-4BE5-324C-AA37-FEC2E99194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cy" dirty="0"/>
              <a:t>Dr Ayla Cosh</a:t>
            </a:r>
          </a:p>
          <a:p>
            <a:pPr rtl="0"/>
            <a:r>
              <a:rPr lang="cy" dirty="0"/>
              <a:t>Cyfarwyddwr Clinigol</a:t>
            </a:r>
          </a:p>
          <a:p>
            <a:pPr rtl="0"/>
            <a:r>
              <a:rPr lang="cy" dirty="0"/>
              <a:t>Gwasanaeth Cynhwysiant Iechyd Caerdydd a'r Fro (CAVHIS)</a:t>
            </a:r>
          </a:p>
        </p:txBody>
      </p:sp>
      <p:pic>
        <p:nvPicPr>
          <p:cNvPr id="4" name="Picture 3" descr="C:\Users\Ay229421\AppData\Local\Microsoft\Windows\INetCache\Content.MSO\1A6F966F.tmp">
            <a:extLst>
              <a:ext uri="{FF2B5EF4-FFF2-40B4-BE49-F238E27FC236}">
                <a16:creationId xmlns:a16="http://schemas.microsoft.com/office/drawing/2014/main" id="{8AA76E47-AC4A-AF36-1255-31341F6ED0A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94680"/>
            <a:ext cx="3935095" cy="1163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d69cb2df-5a20-4ad7-b98a-e11dcf929b06">
            <a:extLst>
              <a:ext uri="{FF2B5EF4-FFF2-40B4-BE49-F238E27FC236}">
                <a16:creationId xmlns:a16="http://schemas.microsoft.com/office/drawing/2014/main" id="{517B26C7-5FE8-DCD3-0434-0598E62946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985" y="5244056"/>
            <a:ext cx="1282015" cy="1515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6260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hlinkClick r:id="" action="ppaction://ole?verb=0"/>
            <a:extLst>
              <a:ext uri="{FF2B5EF4-FFF2-40B4-BE49-F238E27FC236}">
                <a16:creationId xmlns:a16="http://schemas.microsoft.com/office/drawing/2014/main" id="{52DE4E01-FB6C-7256-40A8-7153F9CA2F9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61160" y="274638"/>
          <a:ext cx="8839200" cy="6339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esentation" r:id="rId2" imgW="6096088" imgH="3429060" progId="PowerPoint.Show.12">
                  <p:embed/>
                </p:oleObj>
              </mc:Choice>
              <mc:Fallback>
                <p:oleObj name="Presentation" r:id="rId2" imgW="6096088" imgH="3429060" progId="PowerPoint.Show.12">
                  <p:embed/>
                  <p:pic>
                    <p:nvPicPr>
                      <p:cNvPr id="2" name="Object 1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52DE4E01-FB6C-7256-40A8-7153F9CA2F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661160" y="274638"/>
                        <a:ext cx="8839200" cy="63395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00278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AD2FF9-026F-0F9A-C91D-43D947A866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1348CFC-1F80-B4BE-6B11-E4D19BC3776F}"/>
              </a:ext>
            </a:extLst>
          </p:cNvPr>
          <p:cNvSpPr/>
          <p:nvPr/>
        </p:nvSpPr>
        <p:spPr>
          <a:xfrm>
            <a:off x="1524001" y="415628"/>
            <a:ext cx="9144000" cy="809495"/>
          </a:xfrm>
          <a:prstGeom prst="rect">
            <a:avLst/>
          </a:prstGeom>
          <a:solidFill>
            <a:srgbClr val="D9F4FF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GB" sz="4000" b="1" dirty="0">
              <a:solidFill>
                <a:prstClr val="white"/>
              </a:solidFill>
              <a:latin typeface="Anton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34F74BC-B028-660C-F8A9-BFCAB0F8F54A}"/>
              </a:ext>
            </a:extLst>
          </p:cNvPr>
          <p:cNvSpPr/>
          <p:nvPr/>
        </p:nvSpPr>
        <p:spPr>
          <a:xfrm>
            <a:off x="1652590" y="415628"/>
            <a:ext cx="4138612" cy="809495"/>
          </a:xfrm>
          <a:prstGeom prst="rect">
            <a:avLst/>
          </a:prstGeom>
          <a:solidFill>
            <a:srgbClr val="00ACEF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cy" sz="4000" b="1" dirty="0">
                <a:solidFill>
                  <a:prstClr val="white"/>
                </a:solidFill>
                <a:latin typeface="Anton" pitchFamily="2" charset="0"/>
              </a:rPr>
              <a:t>Statws mewnfudo</a:t>
            </a:r>
          </a:p>
        </p:txBody>
      </p:sp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9797146-ED96-BC8F-58D9-EB46C5A8DE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327" y="415622"/>
            <a:ext cx="1877675" cy="790883"/>
          </a:xfrm>
          <a:prstGeom prst="rect">
            <a:avLst/>
          </a:prstGeom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9B7372AB-D157-71D9-26F0-E95DEAE68F5A}"/>
              </a:ext>
            </a:extLst>
          </p:cNvPr>
          <p:cNvGraphicFramePr/>
          <p:nvPr/>
        </p:nvGraphicFramePr>
        <p:xfrm>
          <a:off x="1589072" y="1376455"/>
          <a:ext cx="9013863" cy="4993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748011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854227-3A38-C099-AB3C-3A7518E4A1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71E92BF-99A3-2909-1E56-9E5FA7F87855}"/>
              </a:ext>
            </a:extLst>
          </p:cNvPr>
          <p:cNvSpPr/>
          <p:nvPr/>
        </p:nvSpPr>
        <p:spPr>
          <a:xfrm>
            <a:off x="1524001" y="415628"/>
            <a:ext cx="9144000" cy="809495"/>
          </a:xfrm>
          <a:prstGeom prst="rect">
            <a:avLst/>
          </a:prstGeom>
          <a:solidFill>
            <a:srgbClr val="D9F4FF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GB" sz="4000" b="1" dirty="0">
              <a:solidFill>
                <a:prstClr val="white"/>
              </a:solidFill>
              <a:latin typeface="Anton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6B28BF-26D9-66FC-702A-862A7E2C3DB2}"/>
              </a:ext>
            </a:extLst>
          </p:cNvPr>
          <p:cNvSpPr/>
          <p:nvPr/>
        </p:nvSpPr>
        <p:spPr>
          <a:xfrm>
            <a:off x="1652590" y="44415"/>
            <a:ext cx="6223444" cy="1225122"/>
          </a:xfrm>
          <a:prstGeom prst="rect">
            <a:avLst/>
          </a:prstGeom>
          <a:solidFill>
            <a:srgbClr val="00ACEF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cy" sz="4000" b="1" dirty="0">
                <a:solidFill>
                  <a:prstClr val="white"/>
                </a:solidFill>
                <a:latin typeface="Anton" pitchFamily="2" charset="0"/>
              </a:rPr>
              <a:t>Penderfynyddion cymdeithasol iechyd</a:t>
            </a:r>
          </a:p>
        </p:txBody>
      </p:sp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68C4F5A-2910-C852-416B-72FAA7A489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327" y="415622"/>
            <a:ext cx="1877675" cy="790883"/>
          </a:xfrm>
          <a:prstGeom prst="rect">
            <a:avLst/>
          </a:prstGeom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D6BB513-2289-1FEA-E60B-6D832A635335}"/>
              </a:ext>
            </a:extLst>
          </p:cNvPr>
          <p:cNvGraphicFramePr/>
          <p:nvPr/>
        </p:nvGraphicFramePr>
        <p:xfrm>
          <a:off x="5364486" y="3807980"/>
          <a:ext cx="5143371" cy="2697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488083E-B77F-60C0-FDB3-37B92336EC9E}"/>
              </a:ext>
            </a:extLst>
          </p:cNvPr>
          <p:cNvSpPr txBox="1"/>
          <p:nvPr/>
        </p:nvSpPr>
        <p:spPr>
          <a:xfrm>
            <a:off x="1562231" y="4171697"/>
            <a:ext cx="380225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buClr>
                <a:srgbClr val="0070C0"/>
              </a:buClr>
            </a:pPr>
            <a:r>
              <a:rPr lang="cy" sz="1600" b="1" dirty="0">
                <a:solidFill>
                  <a:prstClr val="black"/>
                </a:solidFill>
                <a:latin typeface="Barlow" panose="00000500000000000000" pitchFamily="2" charset="0"/>
                <a:ea typeface="Helvetica Neue" charset="0"/>
                <a:cs typeface="Helvetica Neue" charset="0"/>
              </a:rPr>
              <a:t>Mae gan bob unigolyn anghenion iechyd unigryw, ni waeth o le mae’n dod </a:t>
            </a:r>
            <a:br>
              <a:rPr lang="en-GB" sz="1600" dirty="0">
                <a:solidFill>
                  <a:prstClr val="black"/>
                </a:solidFill>
                <a:latin typeface="Barlow" panose="00000500000000000000" pitchFamily="2" charset="0"/>
                <a:ea typeface="Helvetica Neue" charset="0"/>
                <a:cs typeface="Helvetica Neue" charset="0"/>
              </a:rPr>
            </a:br>
            <a:br>
              <a:rPr lang="en-GB" sz="1600" dirty="0">
                <a:solidFill>
                  <a:prstClr val="black"/>
                </a:solidFill>
                <a:latin typeface="Barlow" panose="00000500000000000000" pitchFamily="2" charset="0"/>
                <a:ea typeface="Helvetica Neue" charset="0"/>
                <a:cs typeface="Helvetica Neue" charset="0"/>
              </a:rPr>
            </a:br>
            <a:r>
              <a:rPr lang="cy" sz="1600" dirty="0">
                <a:solidFill>
                  <a:prstClr val="black"/>
                </a:solidFill>
                <a:latin typeface="Barlow" panose="00000500000000000000" pitchFamily="2" charset="0"/>
                <a:ea typeface="Helvetica Neue" charset="0"/>
                <a:cs typeface="Helvetica Neue" charset="0"/>
              </a:rPr>
              <a:t>Mae ceiswyr lloches, ffoaduriaid a mudwyr eraill yn wynebu problemau iechyd tebyg i boblogaeth gyffredinol y DU, ond gall rhai ffactorau effeithio ar eu hanghenion iechyd: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5DCC7A-3521-944A-A37D-2A72DE2BFCDF}"/>
              </a:ext>
            </a:extLst>
          </p:cNvPr>
          <p:cNvSpPr txBox="1"/>
          <p:nvPr/>
        </p:nvSpPr>
        <p:spPr>
          <a:xfrm>
            <a:off x="1933438" y="6483961"/>
            <a:ext cx="6340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" sz="1200" dirty="0">
                <a:solidFill>
                  <a:srgbClr val="005CA7"/>
                </a:solidFill>
                <a:latin typeface="Aptos" panose="02110004020202020204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Pecyn cymorth iechyd cleifion sy’n ffoaduriaid a cheiswyr lloches y BMA (Saesneg yn unig)</a:t>
            </a:r>
            <a:endParaRPr lang="en-GB" sz="1200" dirty="0">
              <a:solidFill>
                <a:srgbClr val="005CA7"/>
              </a:solidFill>
              <a:latin typeface="Aptos" panose="02110004020202020204"/>
            </a:endParaRPr>
          </a:p>
        </p:txBody>
      </p:sp>
      <p:pic>
        <p:nvPicPr>
          <p:cNvPr id="9" name="Graphic 8" descr="Open book outline">
            <a:extLst>
              <a:ext uri="{FF2B5EF4-FFF2-40B4-BE49-F238E27FC236}">
                <a16:creationId xmlns:a16="http://schemas.microsoft.com/office/drawing/2014/main" id="{3EA453A1-3E83-7147-6510-51E0F124058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562235" y="6442383"/>
            <a:ext cx="371203" cy="371203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6EE50E4-983C-FBA8-03A9-B868D0DE127D}"/>
              </a:ext>
            </a:extLst>
          </p:cNvPr>
          <p:cNvSpPr/>
          <p:nvPr/>
        </p:nvSpPr>
        <p:spPr>
          <a:xfrm>
            <a:off x="1744244" y="1400505"/>
            <a:ext cx="8655535" cy="1708459"/>
          </a:xfrm>
          <a:prstGeom prst="roundRect">
            <a:avLst/>
          </a:prstGeom>
          <a:solidFill>
            <a:srgbClr val="D9F4FF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cy" dirty="0">
                <a:solidFill>
                  <a:prstClr val="black"/>
                </a:solidFill>
                <a:latin typeface="Barlow" panose="00000500000000000000" pitchFamily="2" charset="0"/>
              </a:rPr>
              <a:t>yr amodau y mae pobl yn cael eu geni, yn tyfu, yn byw, yn gweithio, ac yn heneiddio ynddynt, gan gynnwys ffactorau megis addysg, yr amgylchedd ffisegol, cyflogaeth, rhwydweithiau cymorth cymdeithasol, yn ogystal â mynediad at ofal iechyd, sy'n dylanwadu'n sylweddol ar ganlyniadau iechyd ac ansawdd bywyd.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B550E7-EF05-4AF8-B2DC-A077C43F3198}"/>
              </a:ext>
            </a:extLst>
          </p:cNvPr>
          <p:cNvSpPr txBox="1"/>
          <p:nvPr/>
        </p:nvSpPr>
        <p:spPr>
          <a:xfrm>
            <a:off x="5619120" y="3229560"/>
            <a:ext cx="5010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" b="1" dirty="0">
                <a:solidFill>
                  <a:srgbClr val="32B5EA"/>
                </a:solidFill>
                <a:latin typeface="Barlow" panose="00000500000000000000" pitchFamily="2" charset="0"/>
              </a:rPr>
              <a:t>Mae mudo a dadleoli yn benderfynyddion cymdeithasol iechyd…</a:t>
            </a:r>
          </a:p>
        </p:txBody>
      </p:sp>
    </p:spTree>
    <p:extLst>
      <p:ext uri="{BB962C8B-B14F-4D97-AF65-F5344CB8AC3E}">
        <p14:creationId xmlns:p14="http://schemas.microsoft.com/office/powerpoint/2010/main" val="19699486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D8EB13-7CDB-464F-8F8B-DF5089BC98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4E3F396-CADB-BDB1-67CA-7E602F48B17D}"/>
              </a:ext>
            </a:extLst>
          </p:cNvPr>
          <p:cNvSpPr/>
          <p:nvPr/>
        </p:nvSpPr>
        <p:spPr>
          <a:xfrm>
            <a:off x="1524001" y="415628"/>
            <a:ext cx="9144000" cy="809495"/>
          </a:xfrm>
          <a:prstGeom prst="rect">
            <a:avLst/>
          </a:prstGeom>
          <a:solidFill>
            <a:srgbClr val="D9F4FF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GB" sz="4000" b="1" dirty="0">
              <a:solidFill>
                <a:prstClr val="white"/>
              </a:solidFill>
              <a:latin typeface="Anton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9BA9253-07EC-4EE1-7056-0BD80F0C0874}"/>
              </a:ext>
            </a:extLst>
          </p:cNvPr>
          <p:cNvSpPr/>
          <p:nvPr/>
        </p:nvSpPr>
        <p:spPr>
          <a:xfrm>
            <a:off x="1652594" y="44030"/>
            <a:ext cx="4341806" cy="1181093"/>
          </a:xfrm>
          <a:prstGeom prst="rect">
            <a:avLst/>
          </a:prstGeom>
          <a:solidFill>
            <a:srgbClr val="00ACEF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cy" sz="4000" b="1" dirty="0">
                <a:solidFill>
                  <a:prstClr val="white"/>
                </a:solidFill>
                <a:latin typeface="Anton" pitchFamily="2" charset="0"/>
              </a:rPr>
              <a:t>Y broses ceisio lloches</a:t>
            </a:r>
          </a:p>
        </p:txBody>
      </p:sp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8610E5E-D092-F706-A860-BA63207004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327" y="415622"/>
            <a:ext cx="1877675" cy="7908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CF57738-84E1-CE60-20B4-5515C33794A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7400" r="73621"/>
          <a:stretch/>
        </p:blipFill>
        <p:spPr>
          <a:xfrm>
            <a:off x="1652595" y="3429000"/>
            <a:ext cx="2329598" cy="1496664"/>
          </a:xfrm>
          <a:prstGeom prst="rect">
            <a:avLst/>
          </a:prstGeom>
        </p:spPr>
      </p:pic>
      <p:pic>
        <p:nvPicPr>
          <p:cNvPr id="8" name="Graphic 7" descr="Open book outline">
            <a:extLst>
              <a:ext uri="{FF2B5EF4-FFF2-40B4-BE49-F238E27FC236}">
                <a16:creationId xmlns:a16="http://schemas.microsoft.com/office/drawing/2014/main" id="{F983062E-5081-A2BA-1715-A60B11780C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62235" y="6442383"/>
            <a:ext cx="371203" cy="3712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AE7B286-8B0E-E0DB-0EE9-33C1EFCABEEA}"/>
              </a:ext>
            </a:extLst>
          </p:cNvPr>
          <p:cNvSpPr txBox="1"/>
          <p:nvPr/>
        </p:nvSpPr>
        <p:spPr>
          <a:xfrm>
            <a:off x="1933437" y="6236505"/>
            <a:ext cx="4849135" cy="577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" sz="1051">
                <a:solidFill>
                  <a:prstClr val="black"/>
                </a:solidFill>
                <a:latin typeface="Barlow" panose="00000500000000000000" pitchFamily="2" charset="0"/>
                <a:hlinkClick r:id="rId7"/>
              </a:rPr>
              <a:t>https://www.doctorsoftheworld.org.uk/wp-content/uploads/2023/07/Toolkit-for-ICBs-and-PC-commissioners-access-to-healthcare-for-asylum-accommodation-DOTW-2023.pdf</a:t>
            </a:r>
            <a:r>
              <a:rPr lang="cy" sz="1051">
                <a:solidFill>
                  <a:prstClr val="black"/>
                </a:solidFill>
                <a:latin typeface="Barlow" panose="00000500000000000000" pitchFamily="2" charset="0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A33929-CCA0-57D2-0144-7D228B6F7B5C}"/>
              </a:ext>
            </a:extLst>
          </p:cNvPr>
          <p:cNvSpPr txBox="1"/>
          <p:nvPr/>
        </p:nvSpPr>
        <p:spPr>
          <a:xfrm>
            <a:off x="3982193" y="3272761"/>
            <a:ext cx="6501785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1700" dirty="0">
                <a:solidFill>
                  <a:prstClr val="black"/>
                </a:solidFill>
                <a:latin typeface="Barlow" panose="00000500000000000000" pitchFamily="2" charset="0"/>
              </a:rPr>
              <a:t>Nid oes gan geiswyr lloches hawl i arian cyhoeddus, na hawl i weithio (gydag ychydig eithriadau)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1700" dirty="0">
                <a:solidFill>
                  <a:prstClr val="black"/>
                </a:solidFill>
                <a:latin typeface="Barlow" panose="00000500000000000000" pitchFamily="2" charset="0"/>
              </a:rPr>
              <a:t>Mae’n bosib bod ganddynt hawl i gymorth gan y Swyddfa Gartref (£8-£49 yr wythnos – llety arlwyo/hunanarlwyo)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1700" dirty="0">
                <a:solidFill>
                  <a:prstClr val="black"/>
                </a:solidFill>
                <a:latin typeface="Barlow" panose="00000500000000000000" pitchFamily="2" charset="0"/>
              </a:rPr>
              <a:t>Gorfod symud yn aml ac ar fyr rybudd, rhwystrau i fynediad at ofal iechyd a maethiad gwael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1700" dirty="0">
                <a:solidFill>
                  <a:prstClr val="black"/>
                </a:solidFill>
                <a:latin typeface="Barlow" panose="00000500000000000000" pitchFamily="2" charset="0"/>
              </a:rPr>
              <a:t>Gall aros am benderfyniad lloches gymryd blynyddoedd – sy’n arwain at gyfnodau hir o ansicrwydd, straen ac effaith ar iechyd meddwl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1700" dirty="0">
                <a:solidFill>
                  <a:prstClr val="black"/>
                </a:solidFill>
                <a:latin typeface="Barlow" panose="00000500000000000000" pitchFamily="2" charset="0"/>
              </a:rPr>
              <a:t>Mae unigolion yn cael 28 diwrnod o rybudd i adael llety'r Swyddfa Gartref ar ôl i benderfyniad gael ei wneud – risg o ddigartrefedd </a:t>
            </a:r>
          </a:p>
        </p:txBody>
      </p:sp>
      <p:pic>
        <p:nvPicPr>
          <p:cNvPr id="16" name="Picture 15" descr="A pink circle with black text&#10;&#10;Description automatically generated">
            <a:extLst>
              <a:ext uri="{FF2B5EF4-FFF2-40B4-BE49-F238E27FC236}">
                <a16:creationId xmlns:a16="http://schemas.microsoft.com/office/drawing/2014/main" id="{670A1CBE-5ACD-4850-738E-1140DD3A26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050" y="1653125"/>
            <a:ext cx="8597900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8599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FD7702-323C-900D-3C12-BE7E2AE10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A793C06-C99E-23C5-76CA-374C4927E011}"/>
              </a:ext>
            </a:extLst>
          </p:cNvPr>
          <p:cNvSpPr/>
          <p:nvPr/>
        </p:nvSpPr>
        <p:spPr>
          <a:xfrm>
            <a:off x="1524001" y="415628"/>
            <a:ext cx="9144000" cy="809495"/>
          </a:xfrm>
          <a:prstGeom prst="rect">
            <a:avLst/>
          </a:prstGeom>
          <a:solidFill>
            <a:srgbClr val="D9F4FF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GB" sz="4000" b="1" dirty="0">
              <a:solidFill>
                <a:prstClr val="white"/>
              </a:solidFill>
              <a:latin typeface="Anton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05FAAF9-46A5-4896-37E4-D3B52B3A47EC}"/>
              </a:ext>
            </a:extLst>
          </p:cNvPr>
          <p:cNvSpPr/>
          <p:nvPr/>
        </p:nvSpPr>
        <p:spPr>
          <a:xfrm>
            <a:off x="1652595" y="415628"/>
            <a:ext cx="5417183" cy="809495"/>
          </a:xfrm>
          <a:prstGeom prst="rect">
            <a:avLst/>
          </a:prstGeom>
          <a:solidFill>
            <a:srgbClr val="00ACEF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cy" sz="4000" b="1" dirty="0">
                <a:solidFill>
                  <a:prstClr val="white"/>
                </a:solidFill>
                <a:latin typeface="Anton" pitchFamily="2" charset="0"/>
              </a:rPr>
              <a:t>Hawl i ofal iechyd</a:t>
            </a:r>
          </a:p>
        </p:txBody>
      </p:sp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DC026CE-C80B-75CB-D915-5AE90C58E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327" y="415622"/>
            <a:ext cx="1877675" cy="7908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34E9FFE-3346-3027-4F0F-42159CA33E38}"/>
              </a:ext>
            </a:extLst>
          </p:cNvPr>
          <p:cNvSpPr txBox="1"/>
          <p:nvPr/>
        </p:nvSpPr>
        <p:spPr>
          <a:xfrm>
            <a:off x="1722444" y="1900500"/>
            <a:ext cx="606829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2000" dirty="0">
                <a:solidFill>
                  <a:prstClr val="black"/>
                </a:solidFill>
                <a:latin typeface="Barlow" panose="00000500000000000000" pitchFamily="2" charset="0"/>
              </a:rPr>
              <a:t>Yn y DU, mae gan ffoaduriaid a cheiswyr lloches sydd â chais neu apêl ar y gweill hawl lawn i gael</a:t>
            </a:r>
            <a:r>
              <a:rPr lang="cy" sz="2000" b="1" dirty="0">
                <a:solidFill>
                  <a:prstClr val="black"/>
                </a:solidFill>
                <a:latin typeface="Barlow" panose="00000500000000000000" pitchFamily="2" charset="0"/>
              </a:rPr>
              <a:t> </a:t>
            </a:r>
            <a:r>
              <a:rPr lang="cy" sz="2000" b="1" dirty="0">
                <a:solidFill>
                  <a:srgbClr val="0070C0"/>
                </a:solidFill>
                <a:latin typeface="Barlow" panose="00000500000000000000" pitchFamily="2" charset="0"/>
              </a:rPr>
              <a:t>gofal GIG am ddim </a:t>
            </a:r>
            <a:r>
              <a:rPr lang="cy" sz="2000" dirty="0">
                <a:solidFill>
                  <a:prstClr val="black"/>
                </a:solidFill>
                <a:latin typeface="Barlow" panose="00000500000000000000" pitchFamily="2" charset="0"/>
              </a:rPr>
              <a:t>(gofal sylfaenol a gofal eilaidd). Mae hyn hefyd yn cynnwys ceiswyr lloches a wrthodwyd yng Nghymru </a:t>
            </a:r>
            <a:br>
              <a:rPr lang="en-GB" sz="2000" dirty="0">
                <a:solidFill>
                  <a:prstClr val="black"/>
                </a:solidFill>
                <a:latin typeface="Barlow" panose="00000500000000000000" pitchFamily="2" charset="0"/>
              </a:rPr>
            </a:br>
            <a:endParaRPr lang="en-GB" sz="2000" dirty="0">
              <a:solidFill>
                <a:prstClr val="black"/>
              </a:solidFill>
              <a:latin typeface="Barlow" panose="00000500000000000000" pitchFamily="2" charset="0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2000" dirty="0">
                <a:solidFill>
                  <a:srgbClr val="111111"/>
                </a:solidFill>
                <a:latin typeface="Barlow" panose="00000500000000000000" pitchFamily="2" charset="0"/>
              </a:rPr>
              <a:t>Nid yw </a:t>
            </a:r>
            <a:r>
              <a:rPr lang="cy" sz="2000" b="1" dirty="0">
                <a:solidFill>
                  <a:srgbClr val="0070C0"/>
                </a:solidFill>
                <a:latin typeface="Barlow" panose="00000500000000000000" pitchFamily="2" charset="0"/>
              </a:rPr>
              <a:t>statws mewnfudo </a:t>
            </a:r>
            <a:r>
              <a:rPr lang="cy" sz="2000" dirty="0">
                <a:solidFill>
                  <a:srgbClr val="111111"/>
                </a:solidFill>
                <a:latin typeface="Barlow" panose="00000500000000000000" pitchFamily="2" charset="0"/>
              </a:rPr>
              <a:t>a phreswyliad yn berthnasol i hawl i wasanaethau gofal sylfaenol</a:t>
            </a:r>
            <a:br>
              <a:rPr lang="en-GB" sz="2000" dirty="0">
                <a:solidFill>
                  <a:prstClr val="black"/>
                </a:solidFill>
                <a:latin typeface="Barlow" panose="00000500000000000000" pitchFamily="2" charset="0"/>
              </a:rPr>
            </a:br>
            <a:endParaRPr lang="en-GB" sz="2000" dirty="0">
              <a:solidFill>
                <a:prstClr val="black"/>
              </a:solidFill>
              <a:latin typeface="Barlow" panose="00000500000000000000" pitchFamily="2" charset="0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2000" b="1" dirty="0">
                <a:solidFill>
                  <a:srgbClr val="0070C0"/>
                </a:solidFill>
                <a:latin typeface="Barlow" panose="00000500000000000000" pitchFamily="2" charset="0"/>
              </a:rPr>
              <a:t>Nid oes angen dogfennau </a:t>
            </a:r>
            <a:r>
              <a:rPr lang="cy" sz="2000" dirty="0">
                <a:solidFill>
                  <a:prstClr val="black"/>
                </a:solidFill>
                <a:latin typeface="Barlow" panose="00000500000000000000" pitchFamily="2" charset="0"/>
              </a:rPr>
              <a:t> prawf hunaniaeth neu brawf o gyfeiriad i gofrestru gyda meddyg teulu. Os nad yw claf yn gallu darparu dogfennau adnabod, nid yw hynny’n sail resymol i wrthod ei gofrestru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206F94-5B37-7950-603F-2570B2343A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2358" y="1606953"/>
            <a:ext cx="760813" cy="11877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88194D-1690-DE72-FAA7-8B976BD3B9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21190" y="2865770"/>
            <a:ext cx="1247903" cy="15975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E1C1E47-AE68-6CCE-5BA0-6EDB5CB607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5826" y="4626735"/>
            <a:ext cx="969000" cy="1347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3969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A45514-0764-B086-9495-14CF430468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360F0031-8806-2CD3-14CB-6DF8DBF06F5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9888" y="10887"/>
            <a:ext cx="1008112" cy="100811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79AAB40-792C-6432-60A5-8B911EFE63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7"/>
            <a:ext cx="9144000" cy="327349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01E5619-8E7F-FBC9-7540-FB63FEA92C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5792" y="6094535"/>
            <a:ext cx="2972215" cy="75258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44C7639-41C1-66EB-4062-BFA9BF3D2BE4}"/>
              </a:ext>
            </a:extLst>
          </p:cNvPr>
          <p:cNvSpPr txBox="1"/>
          <p:nvPr/>
        </p:nvSpPr>
        <p:spPr>
          <a:xfrm>
            <a:off x="2109003" y="6342148"/>
            <a:ext cx="55867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" sz="1200">
                <a:solidFill>
                  <a:srgbClr val="0563C1"/>
                </a:solidFill>
                <a:latin typeface="Barlow" panose="00000500000000000000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https://www.thebureauinvestigates.com/stories/2021-07-15/</a:t>
            </a:r>
            <a:r>
              <a:rPr lang="cy" sz="1200">
                <a:solidFill>
                  <a:srgbClr val="005CA7"/>
                </a:solidFill>
                <a:latin typeface="Barlow" panose="00000500000000000000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most-gp-surgeries-refuse-to-register-undocumented-migrants</a:t>
            </a:r>
            <a:endParaRPr lang="en-GB" sz="1200" dirty="0">
              <a:solidFill>
                <a:srgbClr val="005CA7"/>
              </a:solidFill>
              <a:latin typeface="Barlow" panose="00000500000000000000" pitchFamily="2" charset="0"/>
            </a:endParaRPr>
          </a:p>
          <a:p>
            <a:pPr defTabSz="457200"/>
            <a:endParaRPr lang="en-GB" sz="1200" b="1" dirty="0">
              <a:solidFill>
                <a:srgbClr val="005CA7"/>
              </a:solidFill>
              <a:latin typeface="Barlow" panose="00000500000000000000" pitchFamily="2" charset="0"/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9F5B9566-C48D-1735-E474-3476F2169E19}"/>
              </a:ext>
            </a:extLst>
          </p:cNvPr>
          <p:cNvSpPr txBox="1">
            <a:spLocks/>
          </p:cNvSpPr>
          <p:nvPr/>
        </p:nvSpPr>
        <p:spPr>
          <a:xfrm>
            <a:off x="1724416" y="3374931"/>
            <a:ext cx="8714984" cy="22811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Tx/>
              <a:buSzTx/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300"/>
              </a:spcBef>
              <a:buClrTx/>
              <a:buSzTx/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ts val="300"/>
              </a:spcBef>
              <a:buClrTx/>
              <a:buSzTx/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ts val="300"/>
              </a:spcBef>
              <a:buClrTx/>
              <a:buSzTx/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ts val="300"/>
              </a:spcBef>
              <a:buClrTx/>
              <a:buSzTx/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cy" sz="2000" b="1" dirty="0">
                <a:solidFill>
                  <a:srgbClr val="005B9C"/>
                </a:solidFill>
                <a:latin typeface="Barlow" panose="00000500000000000000" pitchFamily="2" charset="0"/>
              </a:rPr>
              <a:t>Cysylltodd The Bureau of Investigative Journalism ag oddeutu 1/3 o bractisiau meddygon teulu mewn 10 lleoliad ar draws y DU. Gwnaethant holi am gofrestru claf dychmygol: “Rosa”, menyw yn ei 40au heb brawf hunaniaeth na phrawf o gyfeiriad:</a:t>
            </a:r>
            <a:endParaRPr lang="en-GB" sz="2000" b="1" dirty="0">
              <a:solidFill>
                <a:srgbClr val="CF691E"/>
              </a:solidFill>
              <a:latin typeface="Barlow" panose="00000500000000000000" pitchFamily="2" charset="0"/>
            </a:endParaRPr>
          </a:p>
          <a:p>
            <a:pPr marL="285737" indent="-285737">
              <a:buFont typeface="Arial" panose="020B0604020202020204" pitchFamily="34" charset="0"/>
              <a:buChar char="•"/>
              <a:defRPr/>
            </a:pPr>
            <a:r>
              <a:rPr lang="cy" sz="2200" dirty="0">
                <a:solidFill>
                  <a:prstClr val="black"/>
                </a:solidFill>
                <a:latin typeface="Barlow" panose="00000500000000000000" pitchFamily="2" charset="0"/>
              </a:rPr>
              <a:t>Dywedodd </a:t>
            </a:r>
            <a:r>
              <a:rPr lang="cy" sz="2200" b="1" dirty="0">
                <a:solidFill>
                  <a:srgbClr val="F37321"/>
                </a:solidFill>
                <a:latin typeface="Barlow" panose="00000500000000000000" pitchFamily="2" charset="0"/>
              </a:rPr>
              <a:t>62% </a:t>
            </a:r>
            <a:r>
              <a:rPr lang="cy" sz="2200" dirty="0">
                <a:solidFill>
                  <a:prstClr val="black"/>
                </a:solidFill>
                <a:latin typeface="Barlow" panose="00000500000000000000" pitchFamily="2" charset="0"/>
              </a:rPr>
              <a:t>o’r practisiau na fyddent yn cofrestru'r claf</a:t>
            </a:r>
          </a:p>
          <a:p>
            <a:pPr marL="285737" indent="-285737">
              <a:buFont typeface="Arial" panose="020B0604020202020204" pitchFamily="34" charset="0"/>
              <a:buChar char="•"/>
              <a:defRPr/>
            </a:pPr>
            <a:r>
              <a:rPr lang="cy" sz="2200" dirty="0">
                <a:solidFill>
                  <a:prstClr val="black"/>
                </a:solidFill>
                <a:latin typeface="Barlow" panose="00000500000000000000" pitchFamily="2" charset="0"/>
              </a:rPr>
              <a:t>Roedd </a:t>
            </a:r>
            <a:r>
              <a:rPr lang="cy" sz="2200" b="1" dirty="0">
                <a:solidFill>
                  <a:srgbClr val="F37321"/>
                </a:solidFill>
                <a:latin typeface="Barlow" panose="00000500000000000000" pitchFamily="2" charset="0"/>
              </a:rPr>
              <a:t>14% </a:t>
            </a:r>
            <a:r>
              <a:rPr lang="cy" sz="2200" dirty="0">
                <a:solidFill>
                  <a:prstClr val="black"/>
                </a:solidFill>
                <a:latin typeface="Barlow" panose="00000500000000000000" pitchFamily="2" charset="0"/>
              </a:rPr>
              <a:t> o bractisiau yn ansicr</a:t>
            </a:r>
          </a:p>
          <a:p>
            <a:pPr marL="285737" indent="-285737">
              <a:buFont typeface="Arial" panose="020B0604020202020204" pitchFamily="34" charset="0"/>
              <a:buChar char="•"/>
              <a:defRPr/>
            </a:pPr>
            <a:r>
              <a:rPr lang="cy" sz="2200" b="1" dirty="0">
                <a:solidFill>
                  <a:srgbClr val="F37321"/>
                </a:solidFill>
                <a:latin typeface="Barlow" panose="00000500000000000000" pitchFamily="2" charset="0"/>
              </a:rPr>
              <a:t>Dim ond 24% </a:t>
            </a:r>
            <a:r>
              <a:rPr lang="cy" sz="2200" dirty="0">
                <a:solidFill>
                  <a:prstClr val="black"/>
                </a:solidFill>
                <a:latin typeface="Barlow" panose="00000500000000000000" pitchFamily="2" charset="0"/>
              </a:rPr>
              <a:t>o bractisiau meddygon teulu yn y DU a holwyd fyddai’n cofrestru rhywun heb brawf o gyfeiriad, ID na statws mewnfudo cyfreithiol</a:t>
            </a:r>
          </a:p>
          <a:p>
            <a:pPr marL="285737" indent="-285737">
              <a:buFont typeface="Arial" panose="020B0604020202020204" pitchFamily="34" charset="0"/>
              <a:buChar char="•"/>
              <a:defRPr/>
            </a:pPr>
            <a:endParaRPr lang="en-GB" sz="2200" dirty="0">
              <a:solidFill>
                <a:prstClr val="black"/>
              </a:solidFill>
              <a:latin typeface="Barlow" panose="00000500000000000000" pitchFamily="2" charset="0"/>
            </a:endParaRPr>
          </a:p>
        </p:txBody>
      </p:sp>
      <p:pic>
        <p:nvPicPr>
          <p:cNvPr id="25" name="Graphic 24" descr="Open book outline">
            <a:extLst>
              <a:ext uri="{FF2B5EF4-FFF2-40B4-BE49-F238E27FC236}">
                <a16:creationId xmlns:a16="http://schemas.microsoft.com/office/drawing/2014/main" id="{D04319C9-47B0-18C5-C5A8-039BDDD409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16179" y="6327027"/>
            <a:ext cx="492825" cy="49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648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1FA7A4-BDC7-B681-44B3-03765AB50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0A8CBF4-B34F-8123-F422-083AA21344EE}"/>
              </a:ext>
            </a:extLst>
          </p:cNvPr>
          <p:cNvSpPr/>
          <p:nvPr/>
        </p:nvSpPr>
        <p:spPr>
          <a:xfrm>
            <a:off x="1524001" y="415628"/>
            <a:ext cx="9144000" cy="809495"/>
          </a:xfrm>
          <a:prstGeom prst="rect">
            <a:avLst/>
          </a:prstGeom>
          <a:solidFill>
            <a:srgbClr val="E1F2FF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GB" sz="4000" b="1" dirty="0">
              <a:solidFill>
                <a:prstClr val="white"/>
              </a:solidFill>
              <a:latin typeface="Anton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EF1CBB-28AF-44CA-BAC7-1A129D7113C1}"/>
              </a:ext>
            </a:extLst>
          </p:cNvPr>
          <p:cNvSpPr/>
          <p:nvPr/>
        </p:nvSpPr>
        <p:spPr>
          <a:xfrm>
            <a:off x="1652589" y="20010"/>
            <a:ext cx="6991540" cy="1205113"/>
          </a:xfrm>
          <a:prstGeom prst="rect">
            <a:avLst/>
          </a:prstGeom>
          <a:solidFill>
            <a:srgbClr val="0069B8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cy" sz="4000" b="1" dirty="0">
                <a:solidFill>
                  <a:prstClr val="white"/>
                </a:solidFill>
                <a:latin typeface="Anton" pitchFamily="2" charset="0"/>
              </a:rPr>
              <a:t>Rhwystrau i gael mynediad at ofal iechyd</a:t>
            </a:r>
          </a:p>
        </p:txBody>
      </p: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A741B4C-5857-BAE4-1C12-7276755977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327" y="415622"/>
            <a:ext cx="1877675" cy="790883"/>
          </a:xfrm>
          <a:prstGeom prst="rect">
            <a:avLst/>
          </a:prstGeom>
        </p:spPr>
      </p:pic>
      <p:sp>
        <p:nvSpPr>
          <p:cNvPr id="5" name="Freeform 5">
            <a:extLst>
              <a:ext uri="{FF2B5EF4-FFF2-40B4-BE49-F238E27FC236}">
                <a16:creationId xmlns:a16="http://schemas.microsoft.com/office/drawing/2014/main" id="{27C9E16F-1309-1599-019B-0CFF94597E29}"/>
              </a:ext>
            </a:extLst>
          </p:cNvPr>
          <p:cNvSpPr/>
          <p:nvPr/>
        </p:nvSpPr>
        <p:spPr>
          <a:xfrm>
            <a:off x="8210533" y="4025272"/>
            <a:ext cx="1021007" cy="1040517"/>
          </a:xfrm>
          <a:custGeom>
            <a:avLst/>
            <a:gdLst/>
            <a:ahLst/>
            <a:cxnLst/>
            <a:rect l="l" t="t" r="r" b="b"/>
            <a:pathLst>
              <a:path w="1021007" h="1040517">
                <a:moveTo>
                  <a:pt x="0" y="0"/>
                </a:moveTo>
                <a:lnTo>
                  <a:pt x="1021007" y="0"/>
                </a:lnTo>
                <a:lnTo>
                  <a:pt x="1021007" y="1040517"/>
                </a:lnTo>
                <a:lnTo>
                  <a:pt x="0" y="104051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rtlCol="0"/>
          <a:lstStyle/>
          <a:p>
            <a:pPr defTabSz="457200"/>
            <a:endParaRPr lang="en-US">
              <a:solidFill>
                <a:prstClr val="black"/>
              </a:solidFill>
              <a:latin typeface="Barlow" panose="00000500000000000000" pitchFamily="2" charset="0"/>
            </a:endParaRPr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C8173260-C6FF-D879-98AF-D40E73A12E7C}"/>
              </a:ext>
            </a:extLst>
          </p:cNvPr>
          <p:cNvSpPr/>
          <p:nvPr/>
        </p:nvSpPr>
        <p:spPr>
          <a:xfrm>
            <a:off x="5297751" y="3715771"/>
            <a:ext cx="1474591" cy="1350012"/>
          </a:xfrm>
          <a:custGeom>
            <a:avLst/>
            <a:gdLst/>
            <a:ahLst/>
            <a:cxnLst/>
            <a:rect l="l" t="t" r="r" b="b"/>
            <a:pathLst>
              <a:path w="1474591" h="1350012">
                <a:moveTo>
                  <a:pt x="0" y="0"/>
                </a:moveTo>
                <a:lnTo>
                  <a:pt x="1474592" y="0"/>
                </a:lnTo>
                <a:lnTo>
                  <a:pt x="1474592" y="1350012"/>
                </a:lnTo>
                <a:lnTo>
                  <a:pt x="0" y="135001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b="-66413"/>
            </a:stretch>
          </a:blipFill>
        </p:spPr>
        <p:txBody>
          <a:bodyPr rtlCol="0"/>
          <a:lstStyle/>
          <a:p>
            <a:pPr defTabSz="457200"/>
            <a:endParaRPr lang="en-US">
              <a:solidFill>
                <a:prstClr val="black"/>
              </a:solidFill>
              <a:latin typeface="Barlow" panose="00000500000000000000" pitchFamily="2" charset="0"/>
            </a:endParaRPr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06051A86-B014-7394-49A0-1EEC42593472}"/>
              </a:ext>
            </a:extLst>
          </p:cNvPr>
          <p:cNvSpPr/>
          <p:nvPr/>
        </p:nvSpPr>
        <p:spPr>
          <a:xfrm>
            <a:off x="2721834" y="4119227"/>
            <a:ext cx="1378140" cy="852609"/>
          </a:xfrm>
          <a:custGeom>
            <a:avLst/>
            <a:gdLst/>
            <a:ahLst/>
            <a:cxnLst/>
            <a:rect l="l" t="t" r="r" b="b"/>
            <a:pathLst>
              <a:path w="1378140" h="852609">
                <a:moveTo>
                  <a:pt x="0" y="0"/>
                </a:moveTo>
                <a:lnTo>
                  <a:pt x="1378139" y="0"/>
                </a:lnTo>
                <a:lnTo>
                  <a:pt x="1378139" y="852609"/>
                </a:lnTo>
                <a:lnTo>
                  <a:pt x="0" y="85260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 rtlCol="0"/>
          <a:lstStyle/>
          <a:p>
            <a:pPr defTabSz="457200"/>
            <a:endParaRPr lang="en-US">
              <a:solidFill>
                <a:prstClr val="black"/>
              </a:solidFill>
              <a:latin typeface="Barlow" panose="00000500000000000000" pitchFamily="2" charset="0"/>
            </a:endParaRPr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233A5716-00BB-1A64-A5E7-EAFA670E9884}"/>
              </a:ext>
            </a:extLst>
          </p:cNvPr>
          <p:cNvSpPr/>
          <p:nvPr/>
        </p:nvSpPr>
        <p:spPr>
          <a:xfrm>
            <a:off x="2380368" y="1783272"/>
            <a:ext cx="682943" cy="682943"/>
          </a:xfrm>
          <a:custGeom>
            <a:avLst/>
            <a:gdLst/>
            <a:ahLst/>
            <a:cxnLst/>
            <a:rect l="l" t="t" r="r" b="b"/>
            <a:pathLst>
              <a:path w="682943" h="682943">
                <a:moveTo>
                  <a:pt x="0" y="0"/>
                </a:moveTo>
                <a:lnTo>
                  <a:pt x="682943" y="0"/>
                </a:lnTo>
                <a:lnTo>
                  <a:pt x="682943" y="682942"/>
                </a:lnTo>
                <a:lnTo>
                  <a:pt x="0" y="68294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 rtlCol="0"/>
          <a:lstStyle/>
          <a:p>
            <a:pPr defTabSz="457200"/>
            <a:endParaRPr lang="en-US">
              <a:solidFill>
                <a:prstClr val="black"/>
              </a:solidFill>
              <a:latin typeface="Barlow" panose="00000500000000000000" pitchFamily="2" charset="0"/>
            </a:endParaRPr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50B69202-1DBC-55BA-C0CC-85397F97CE01}"/>
              </a:ext>
            </a:extLst>
          </p:cNvPr>
          <p:cNvSpPr/>
          <p:nvPr/>
        </p:nvSpPr>
        <p:spPr>
          <a:xfrm>
            <a:off x="3063311" y="1870828"/>
            <a:ext cx="562481" cy="595383"/>
          </a:xfrm>
          <a:custGeom>
            <a:avLst/>
            <a:gdLst/>
            <a:ahLst/>
            <a:cxnLst/>
            <a:rect l="l" t="t" r="r" b="b"/>
            <a:pathLst>
              <a:path w="562481" h="595382">
                <a:moveTo>
                  <a:pt x="0" y="0"/>
                </a:moveTo>
                <a:lnTo>
                  <a:pt x="562481" y="0"/>
                </a:lnTo>
                <a:lnTo>
                  <a:pt x="562481" y="595382"/>
                </a:lnTo>
                <a:lnTo>
                  <a:pt x="0" y="595382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 rtlCol="0"/>
          <a:lstStyle/>
          <a:p>
            <a:pPr defTabSz="457200"/>
            <a:endParaRPr lang="en-US">
              <a:solidFill>
                <a:prstClr val="black"/>
              </a:solidFill>
              <a:latin typeface="Barlow" panose="00000500000000000000" pitchFamily="2" charset="0"/>
            </a:endParaRPr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AAFD5E4C-C7B3-224C-AD31-50A551C7D6CF}"/>
              </a:ext>
            </a:extLst>
          </p:cNvPr>
          <p:cNvSpPr/>
          <p:nvPr/>
        </p:nvSpPr>
        <p:spPr>
          <a:xfrm>
            <a:off x="3127267" y="1670773"/>
            <a:ext cx="427932" cy="400117"/>
          </a:xfrm>
          <a:custGeom>
            <a:avLst/>
            <a:gdLst/>
            <a:ahLst/>
            <a:cxnLst/>
            <a:rect l="l" t="t" r="r" b="b"/>
            <a:pathLst>
              <a:path w="427932" h="400117">
                <a:moveTo>
                  <a:pt x="0" y="0"/>
                </a:moveTo>
                <a:lnTo>
                  <a:pt x="427933" y="0"/>
                </a:lnTo>
                <a:lnTo>
                  <a:pt x="427933" y="400117"/>
                </a:lnTo>
                <a:lnTo>
                  <a:pt x="0" y="400117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 rtlCol="0"/>
          <a:lstStyle/>
          <a:p>
            <a:pPr defTabSz="457200"/>
            <a:endParaRPr lang="en-US">
              <a:solidFill>
                <a:prstClr val="black"/>
              </a:solidFill>
              <a:latin typeface="Barlow" panose="00000500000000000000" pitchFamily="2" charset="0"/>
            </a:endParaRPr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CEC022F2-869D-8CD8-BD3F-BCBAFFCB5B97}"/>
              </a:ext>
            </a:extLst>
          </p:cNvPr>
          <p:cNvSpPr/>
          <p:nvPr/>
        </p:nvSpPr>
        <p:spPr>
          <a:xfrm>
            <a:off x="3692461" y="1747729"/>
            <a:ext cx="684108" cy="754027"/>
          </a:xfrm>
          <a:custGeom>
            <a:avLst/>
            <a:gdLst/>
            <a:ahLst/>
            <a:cxnLst/>
            <a:rect l="l" t="t" r="r" b="b"/>
            <a:pathLst>
              <a:path w="684108" h="754027">
                <a:moveTo>
                  <a:pt x="0" y="0"/>
                </a:moveTo>
                <a:lnTo>
                  <a:pt x="684108" y="0"/>
                </a:lnTo>
                <a:lnTo>
                  <a:pt x="684108" y="754027"/>
                </a:lnTo>
                <a:lnTo>
                  <a:pt x="0" y="754027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 rtlCol="0"/>
          <a:lstStyle/>
          <a:p>
            <a:pPr defTabSz="457200"/>
            <a:endParaRPr lang="en-US">
              <a:solidFill>
                <a:prstClr val="black"/>
              </a:solidFill>
              <a:latin typeface="Barlow" panose="00000500000000000000" pitchFamily="2" charset="0"/>
            </a:endParaRPr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9C105847-6B10-03A3-C0C3-2DF45830D484}"/>
              </a:ext>
            </a:extLst>
          </p:cNvPr>
          <p:cNvSpPr/>
          <p:nvPr/>
        </p:nvSpPr>
        <p:spPr>
          <a:xfrm>
            <a:off x="5677396" y="1810872"/>
            <a:ext cx="715295" cy="715295"/>
          </a:xfrm>
          <a:custGeom>
            <a:avLst/>
            <a:gdLst/>
            <a:ahLst/>
            <a:cxnLst/>
            <a:rect l="l" t="t" r="r" b="b"/>
            <a:pathLst>
              <a:path w="715294" h="715294">
                <a:moveTo>
                  <a:pt x="0" y="0"/>
                </a:moveTo>
                <a:lnTo>
                  <a:pt x="715294" y="0"/>
                </a:lnTo>
                <a:lnTo>
                  <a:pt x="715294" y="715295"/>
                </a:lnTo>
                <a:lnTo>
                  <a:pt x="0" y="715295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a:blipFill>
        </p:spPr>
        <p:txBody>
          <a:bodyPr rtlCol="0"/>
          <a:lstStyle/>
          <a:p>
            <a:pPr defTabSz="457200"/>
            <a:endParaRPr lang="en-US">
              <a:solidFill>
                <a:prstClr val="black"/>
              </a:solidFill>
              <a:latin typeface="Barlow" panose="00000500000000000000" pitchFamily="2" charset="0"/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904D6FB2-5A33-1F5A-6A52-BE89181CF760}"/>
              </a:ext>
            </a:extLst>
          </p:cNvPr>
          <p:cNvSpPr/>
          <p:nvPr/>
        </p:nvSpPr>
        <p:spPr>
          <a:xfrm>
            <a:off x="8210353" y="1810875"/>
            <a:ext cx="1021187" cy="531017"/>
          </a:xfrm>
          <a:custGeom>
            <a:avLst/>
            <a:gdLst/>
            <a:ahLst/>
            <a:cxnLst/>
            <a:rect l="l" t="t" r="r" b="b"/>
            <a:pathLst>
              <a:path w="1021187" h="531017">
                <a:moveTo>
                  <a:pt x="0" y="0"/>
                </a:moveTo>
                <a:lnTo>
                  <a:pt x="1021187" y="0"/>
                </a:lnTo>
                <a:lnTo>
                  <a:pt x="1021187" y="531018"/>
                </a:lnTo>
                <a:lnTo>
                  <a:pt x="0" y="531018"/>
                </a:lnTo>
                <a:lnTo>
                  <a:pt x="0" y="0"/>
                </a:lnTo>
                <a:close/>
              </a:path>
            </a:pathLst>
          </a:custGeom>
          <a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a:blipFill>
        </p:spPr>
        <p:txBody>
          <a:bodyPr rtlCol="0"/>
          <a:lstStyle/>
          <a:p>
            <a:pPr defTabSz="457200"/>
            <a:endParaRPr lang="en-US">
              <a:solidFill>
                <a:prstClr val="black"/>
              </a:solidFill>
              <a:latin typeface="Barlow" panose="00000500000000000000" pitchFamily="2" charset="0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1271B0C4-8EDE-C099-84C5-3BB54996E894}"/>
              </a:ext>
            </a:extLst>
          </p:cNvPr>
          <p:cNvSpPr txBox="1"/>
          <p:nvPr/>
        </p:nvSpPr>
        <p:spPr>
          <a:xfrm>
            <a:off x="2380363" y="2661439"/>
            <a:ext cx="1828683" cy="8161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457200">
              <a:lnSpc>
                <a:spcPts val="2201"/>
              </a:lnSpc>
              <a:spcBef>
                <a:spcPct val="0"/>
              </a:spcBef>
            </a:pPr>
            <a:r>
              <a:rPr lang="cy" sz="1572" dirty="0">
                <a:solidFill>
                  <a:srgbClr val="005CA7"/>
                </a:solidFill>
                <a:latin typeface="Barlow" panose="00000500000000000000" pitchFamily="2" charset="0"/>
              </a:rPr>
              <a:t>Hygyrchedd: iaith, llythrennedd, digidol, ffôn</a:t>
            </a:r>
          </a:p>
        </p:txBody>
      </p:sp>
      <p:sp>
        <p:nvSpPr>
          <p:cNvPr id="15" name="TextBox 16">
            <a:extLst>
              <a:ext uri="{FF2B5EF4-FFF2-40B4-BE49-F238E27FC236}">
                <a16:creationId xmlns:a16="http://schemas.microsoft.com/office/drawing/2014/main" id="{1554BA72-5638-C3E9-61ED-88349C2AAEA4}"/>
              </a:ext>
            </a:extLst>
          </p:cNvPr>
          <p:cNvSpPr txBox="1"/>
          <p:nvPr/>
        </p:nvSpPr>
        <p:spPr>
          <a:xfrm>
            <a:off x="4868164" y="2661437"/>
            <a:ext cx="2333752" cy="5340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defTabSz="457200">
              <a:lnSpc>
                <a:spcPts val="2201"/>
              </a:lnSpc>
              <a:spcBef>
                <a:spcPct val="0"/>
              </a:spcBef>
            </a:pPr>
            <a:r>
              <a:rPr lang="cy" sz="1572" dirty="0">
                <a:solidFill>
                  <a:srgbClr val="005CA7"/>
                </a:solidFill>
                <a:latin typeface="Barlow" panose="00000500000000000000" pitchFamily="2" charset="0"/>
              </a:rPr>
              <a:t>Diffyg gwybodaeth am lywio'r GIG/hawl</a:t>
            </a:r>
          </a:p>
        </p:txBody>
      </p:sp>
      <p:sp>
        <p:nvSpPr>
          <p:cNvPr id="16" name="TextBox 17">
            <a:extLst>
              <a:ext uri="{FF2B5EF4-FFF2-40B4-BE49-F238E27FC236}">
                <a16:creationId xmlns:a16="http://schemas.microsoft.com/office/drawing/2014/main" id="{85E0C228-F91C-BB20-3FD3-A0DAC2294FAD}"/>
              </a:ext>
            </a:extLst>
          </p:cNvPr>
          <p:cNvSpPr txBox="1"/>
          <p:nvPr/>
        </p:nvSpPr>
        <p:spPr>
          <a:xfrm>
            <a:off x="7578742" y="2661438"/>
            <a:ext cx="2399820" cy="10983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457200">
              <a:lnSpc>
                <a:spcPts val="2201"/>
              </a:lnSpc>
              <a:spcBef>
                <a:spcPct val="0"/>
              </a:spcBef>
            </a:pPr>
            <a:r>
              <a:rPr lang="cy" sz="1572" dirty="0">
                <a:solidFill>
                  <a:srgbClr val="005CA7"/>
                </a:solidFill>
                <a:latin typeface="Barlow" panose="00000500000000000000" pitchFamily="2" charset="0"/>
              </a:rPr>
              <a:t> Gwiriadau statws mewnfudo, ofn rhannu data ac adrodd gan y Swyddfa Gartref</a:t>
            </a:r>
          </a:p>
        </p:txBody>
      </p:sp>
      <p:sp>
        <p:nvSpPr>
          <p:cNvPr id="17" name="TextBox 18">
            <a:extLst>
              <a:ext uri="{FF2B5EF4-FFF2-40B4-BE49-F238E27FC236}">
                <a16:creationId xmlns:a16="http://schemas.microsoft.com/office/drawing/2014/main" id="{8936A607-9B96-73FC-A57C-5A48ADEC5835}"/>
              </a:ext>
            </a:extLst>
          </p:cNvPr>
          <p:cNvSpPr txBox="1"/>
          <p:nvPr/>
        </p:nvSpPr>
        <p:spPr>
          <a:xfrm>
            <a:off x="2630003" y="5240856"/>
            <a:ext cx="1561803" cy="5340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defTabSz="457200">
              <a:lnSpc>
                <a:spcPts val="2201"/>
              </a:lnSpc>
              <a:spcBef>
                <a:spcPct val="0"/>
              </a:spcBef>
            </a:pPr>
            <a:r>
              <a:rPr lang="cy" sz="1572" dirty="0">
                <a:solidFill>
                  <a:srgbClr val="005CA7"/>
                </a:solidFill>
                <a:latin typeface="Barlow" panose="00000500000000000000" pitchFamily="2" charset="0"/>
              </a:rPr>
              <a:t>Diffyg ID neu brawf o gyfeiriad</a:t>
            </a:r>
          </a:p>
        </p:txBody>
      </p:sp>
      <p:sp>
        <p:nvSpPr>
          <p:cNvPr id="18" name="TextBox 19">
            <a:extLst>
              <a:ext uri="{FF2B5EF4-FFF2-40B4-BE49-F238E27FC236}">
                <a16:creationId xmlns:a16="http://schemas.microsoft.com/office/drawing/2014/main" id="{D0A52BCF-1B8D-BA81-049D-B6512B5A6DCF}"/>
              </a:ext>
            </a:extLst>
          </p:cNvPr>
          <p:cNvSpPr txBox="1"/>
          <p:nvPr/>
        </p:nvSpPr>
        <p:spPr>
          <a:xfrm>
            <a:off x="4898224" y="5240856"/>
            <a:ext cx="2273632" cy="5340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defTabSz="457200">
              <a:lnSpc>
                <a:spcPts val="2201"/>
              </a:lnSpc>
              <a:spcBef>
                <a:spcPct val="0"/>
              </a:spcBef>
            </a:pPr>
            <a:r>
              <a:rPr lang="cy" sz="1572" dirty="0">
                <a:solidFill>
                  <a:srgbClr val="005CA7"/>
                </a:solidFill>
                <a:latin typeface="Barlow" panose="00000500000000000000" pitchFamily="2" charset="0"/>
              </a:rPr>
              <a:t>Ofn/profiad o farn a rhagfarn </a:t>
            </a:r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id="{4CE8D85C-021C-4202-0CC4-328488944685}"/>
              </a:ext>
            </a:extLst>
          </p:cNvPr>
          <p:cNvSpPr txBox="1"/>
          <p:nvPr/>
        </p:nvSpPr>
        <p:spPr>
          <a:xfrm>
            <a:off x="7588939" y="5205343"/>
            <a:ext cx="2273632" cy="8161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457200">
              <a:lnSpc>
                <a:spcPts val="2201"/>
              </a:lnSpc>
              <a:spcBef>
                <a:spcPct val="0"/>
              </a:spcBef>
            </a:pPr>
            <a:r>
              <a:rPr lang="cy" sz="1572" dirty="0">
                <a:solidFill>
                  <a:srgbClr val="005CA7"/>
                </a:solidFill>
                <a:latin typeface="Barlow" panose="00000500000000000000" pitchFamily="2" charset="0"/>
              </a:rPr>
              <a:t>Diffyg arian ar gyfer trafnidiaeth addas i fynd i apwyntiadau</a:t>
            </a:r>
          </a:p>
        </p:txBody>
      </p:sp>
    </p:spTree>
    <p:extLst>
      <p:ext uri="{BB962C8B-B14F-4D97-AF65-F5344CB8AC3E}">
        <p14:creationId xmlns:p14="http://schemas.microsoft.com/office/powerpoint/2010/main" val="34988416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4CB6DD-D631-B026-DD15-C955CE6FF3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DDB3BB5-84C1-43F9-598A-3F735B70899B}"/>
              </a:ext>
            </a:extLst>
          </p:cNvPr>
          <p:cNvSpPr/>
          <p:nvPr/>
        </p:nvSpPr>
        <p:spPr>
          <a:xfrm>
            <a:off x="1524001" y="415628"/>
            <a:ext cx="9144000" cy="809495"/>
          </a:xfrm>
          <a:prstGeom prst="rect">
            <a:avLst/>
          </a:prstGeom>
          <a:solidFill>
            <a:srgbClr val="E1F2FF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GB" sz="4000" b="1" dirty="0">
              <a:solidFill>
                <a:prstClr val="white"/>
              </a:solidFill>
              <a:latin typeface="Anton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31C27C-0C70-4AB6-4E99-ED3AB23BA945}"/>
              </a:ext>
            </a:extLst>
          </p:cNvPr>
          <p:cNvSpPr/>
          <p:nvPr/>
        </p:nvSpPr>
        <p:spPr>
          <a:xfrm>
            <a:off x="1652589" y="1"/>
            <a:ext cx="6991540" cy="1225122"/>
          </a:xfrm>
          <a:prstGeom prst="rect">
            <a:avLst/>
          </a:prstGeom>
          <a:solidFill>
            <a:srgbClr val="0069B8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cy" sz="4000" b="1" dirty="0">
                <a:solidFill>
                  <a:prstClr val="white"/>
                </a:solidFill>
                <a:latin typeface="Anton" pitchFamily="2" charset="0"/>
              </a:rPr>
              <a:t>Rhwystrau i gael mynediad at ofal iechyd</a:t>
            </a:r>
          </a:p>
        </p:txBody>
      </p: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E2FA620-C29C-2E4B-6884-D69DD86BDB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327" y="415622"/>
            <a:ext cx="1877675" cy="790883"/>
          </a:xfrm>
          <a:prstGeom prst="rect">
            <a:avLst/>
          </a:prstGeom>
        </p:spPr>
      </p:pic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4BBC0942-BE4A-469F-F59A-CD16A76395B4}"/>
              </a:ext>
            </a:extLst>
          </p:cNvPr>
          <p:cNvGraphicFramePr/>
          <p:nvPr/>
        </p:nvGraphicFramePr>
        <p:xfrm>
          <a:off x="1630967" y="1316736"/>
          <a:ext cx="8930068" cy="5346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8E8FF49E-204A-85D3-8530-90C75D0E4A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93945" y="6153583"/>
            <a:ext cx="670447" cy="6285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77DE31-AF4D-F53D-C561-1F5F59D95BE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75413" y="6147616"/>
            <a:ext cx="488389" cy="710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0580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FC9AB8-E466-D4DD-6888-A296710582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FC97D89-4534-0448-BBA6-D529049FBA63}"/>
              </a:ext>
            </a:extLst>
          </p:cNvPr>
          <p:cNvSpPr/>
          <p:nvPr/>
        </p:nvSpPr>
        <p:spPr>
          <a:xfrm>
            <a:off x="1524001" y="415622"/>
            <a:ext cx="9144000" cy="809495"/>
          </a:xfrm>
          <a:prstGeom prst="rect">
            <a:avLst/>
          </a:prstGeom>
          <a:solidFill>
            <a:srgbClr val="FEDAEC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GB" sz="4000" b="1" dirty="0">
              <a:solidFill>
                <a:prstClr val="white"/>
              </a:solidFill>
              <a:latin typeface="Anton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0F4FB0-F544-35DD-E4B1-45926E1E5A6B}"/>
              </a:ext>
            </a:extLst>
          </p:cNvPr>
          <p:cNvSpPr/>
          <p:nvPr/>
        </p:nvSpPr>
        <p:spPr>
          <a:xfrm>
            <a:off x="1652588" y="415623"/>
            <a:ext cx="4248340" cy="809495"/>
          </a:xfrm>
          <a:prstGeom prst="rect">
            <a:avLst/>
          </a:prstGeom>
          <a:solidFill>
            <a:srgbClr val="ED0677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cy" sz="4000" b="1" dirty="0">
                <a:solidFill>
                  <a:prstClr val="white"/>
                </a:solidFill>
                <a:latin typeface="Anton" pitchFamily="2" charset="0"/>
              </a:rPr>
              <a:t>Beth ellir ei wneud?</a:t>
            </a:r>
          </a:p>
        </p:txBody>
      </p: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56DF9A4-1790-8F67-A362-603828A240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326" y="415620"/>
            <a:ext cx="1877674" cy="7908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F4E0C5-C098-540A-18AD-DA0C785516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3841" y="1715152"/>
            <a:ext cx="4524552" cy="44174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015CF0A-F5DC-6750-682C-2E9494B5282D}"/>
              </a:ext>
            </a:extLst>
          </p:cNvPr>
          <p:cNvSpPr txBox="1"/>
          <p:nvPr/>
        </p:nvSpPr>
        <p:spPr>
          <a:xfrm>
            <a:off x="7728407" y="5907523"/>
            <a:ext cx="2829987" cy="715089"/>
          </a:xfrm>
          <a:prstGeom prst="roundRect">
            <a:avLst/>
          </a:prstGeom>
          <a:solidFill>
            <a:srgbClr val="D5ECFF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defTabSz="457200">
              <a:defRPr/>
            </a:pPr>
            <a:r>
              <a:rPr lang="cy" b="1">
                <a:solidFill>
                  <a:srgbClr val="0070C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Dros 2,000 o </a:t>
            </a:r>
            <a:r>
              <a:rPr lang="cy" b="1">
                <a:solidFill>
                  <a:srgbClr val="ED067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Bractisiau Diogel </a:t>
            </a:r>
            <a:r>
              <a:rPr lang="cy" b="1">
                <a:solidFill>
                  <a:srgbClr val="0064B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ledled y DU…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7BDB28-3F82-D8F0-DC75-9AE890F10DE3}"/>
              </a:ext>
            </a:extLst>
          </p:cNvPr>
          <p:cNvSpPr txBox="1"/>
          <p:nvPr/>
        </p:nvSpPr>
        <p:spPr>
          <a:xfrm>
            <a:off x="1633607" y="1990070"/>
            <a:ext cx="4248340" cy="4867930"/>
          </a:xfrm>
          <a:prstGeom prst="roundRect">
            <a:avLst/>
          </a:prstGeom>
          <a:solidFill>
            <a:srgbClr val="E1F2FF"/>
          </a:solidFill>
        </p:spPr>
        <p:txBody>
          <a:bodyPr wrap="square" rtlCol="0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1500" dirty="0">
                <a:solidFill>
                  <a:prstClr val="black"/>
                </a:solidFill>
                <a:latin typeface="Barlow" panose="00000500000000000000" pitchFamily="2" charset="0"/>
              </a:rPr>
              <a:t>Adeiladu </a:t>
            </a:r>
            <a:r>
              <a:rPr lang="cy" sz="1500" b="1" dirty="0">
                <a:solidFill>
                  <a:srgbClr val="ED0677"/>
                </a:solidFill>
                <a:latin typeface="Barlow" panose="00000500000000000000" pitchFamily="2" charset="0"/>
              </a:rPr>
              <a:t>cymuned arbenigol </a:t>
            </a:r>
            <a:r>
              <a:rPr lang="cy" sz="1500" dirty="0">
                <a:solidFill>
                  <a:prstClr val="black"/>
                </a:solidFill>
                <a:latin typeface="Barlow" panose="00000500000000000000" pitchFamily="2" charset="0"/>
              </a:rPr>
              <a:t>yn erbyn</a:t>
            </a:r>
            <a:r>
              <a:rPr lang="cy" sz="1500" dirty="0">
                <a:solidFill>
                  <a:srgbClr val="ED0677"/>
                </a:solidFill>
                <a:latin typeface="Barlow" panose="00000500000000000000" pitchFamily="2" charset="0"/>
              </a:rPr>
              <a:t> </a:t>
            </a:r>
            <a:r>
              <a:rPr lang="cy" sz="1500" dirty="0">
                <a:solidFill>
                  <a:prstClr val="black"/>
                </a:solidFill>
                <a:latin typeface="Barlow" panose="00000500000000000000" pitchFamily="2" charset="0"/>
              </a:rPr>
              <a:t>allgáu iechyd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GB" sz="1500" dirty="0">
              <a:solidFill>
                <a:prstClr val="black"/>
              </a:solidFill>
              <a:latin typeface="Barlow" panose="00000500000000000000" pitchFamily="2" charset="0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1500" dirty="0">
                <a:solidFill>
                  <a:prstClr val="black"/>
                </a:solidFill>
                <a:latin typeface="Barlow" panose="00000500000000000000" pitchFamily="2" charset="0"/>
              </a:rPr>
              <a:t>Rhwydwaith o bractisiau meddygon teulu sy’n dangos ymlyniad at ganllawiau’r GIG ac yn gwneud ymrwymiad i </a:t>
            </a:r>
            <a:r>
              <a:rPr lang="cy" sz="1500" b="1" dirty="0">
                <a:solidFill>
                  <a:srgbClr val="ED0677"/>
                </a:solidFill>
                <a:latin typeface="Barlow" panose="00000500000000000000" pitchFamily="2" charset="0"/>
              </a:rPr>
              <a:t>fynd i’r afael â’r rhwystrau i ofal iechyd a wynebir gan gymunedau nad ydynt yn cael eu gwasanaethu’n ddigonol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GB" sz="1500" dirty="0">
              <a:solidFill>
                <a:prstClr val="black"/>
              </a:solidFill>
              <a:latin typeface="Barlow" panose="00000500000000000000" pitchFamily="2" charset="0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1500" dirty="0">
                <a:solidFill>
                  <a:prstClr val="black"/>
                </a:solidFill>
                <a:latin typeface="Barlow" panose="00000500000000000000" pitchFamily="2" charset="0"/>
              </a:rPr>
              <a:t>Wedi’i lansio gan Meddygon y Byd (DOTW) yn 2018, </a:t>
            </a:r>
            <a:r>
              <a:rPr lang="cy" sz="1500" b="1" dirty="0">
                <a:solidFill>
                  <a:srgbClr val="ED0677"/>
                </a:solidFill>
                <a:latin typeface="Barlow" panose="00000500000000000000" pitchFamily="2" charset="0"/>
              </a:rPr>
              <a:t>mewn partneriaeth â gofal sylfaenol</a:t>
            </a:r>
            <a:r>
              <a:rPr lang="cy" sz="1500" dirty="0">
                <a:solidFill>
                  <a:srgbClr val="ED0677"/>
                </a:solidFill>
                <a:latin typeface="Barlow" panose="00000500000000000000" pitchFamily="2" charset="0"/>
              </a:rPr>
              <a:t> </a:t>
            </a:r>
            <a:r>
              <a:rPr lang="cy" sz="1500" dirty="0">
                <a:solidFill>
                  <a:prstClr val="black"/>
                </a:solidFill>
                <a:latin typeface="Barlow" panose="00000500000000000000" pitchFamily="2" charset="0"/>
              </a:rPr>
              <a:t>- cydnabod y pwysau a’r cynnydd mewn llwyth gwaith sy'n wynebu practisiau meddygon teulu</a:t>
            </a:r>
            <a:br>
              <a:rPr lang="en-GB" sz="1500" dirty="0">
                <a:solidFill>
                  <a:prstClr val="black"/>
                </a:solidFill>
                <a:latin typeface="Barlow" panose="00000500000000000000" pitchFamily="2" charset="0"/>
              </a:rPr>
            </a:br>
            <a:endParaRPr lang="en-GB" sz="1500" dirty="0">
              <a:solidFill>
                <a:prstClr val="black"/>
              </a:solidFill>
              <a:latin typeface="Barlow" panose="00000500000000000000" pitchFamily="2" charset="0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1500" b="1" dirty="0">
                <a:solidFill>
                  <a:srgbClr val="ED0677"/>
                </a:solidFill>
                <a:latin typeface="Barlow" panose="00000500000000000000" pitchFamily="2" charset="0"/>
              </a:rPr>
              <a:t>Hyfforddiant, adnoddau a chefnogaeth am ddim</a:t>
            </a:r>
            <a:endParaRPr lang="en-GB" sz="1500" dirty="0">
              <a:solidFill>
                <a:srgbClr val="ED0677"/>
              </a:solidFill>
              <a:latin typeface="Barlow" panose="00000500000000000000" pitchFamily="2" charset="0"/>
            </a:endParaRPr>
          </a:p>
        </p:txBody>
      </p: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D287455-05BC-3353-A694-5E60E91652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7921" y="1225116"/>
            <a:ext cx="1877674" cy="790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0802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ACA247-671A-BDB0-B4B1-9344E06A62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14B46B3-A7A4-55AA-02E5-CF785E7B41F0}"/>
              </a:ext>
            </a:extLst>
          </p:cNvPr>
          <p:cNvSpPr/>
          <p:nvPr/>
        </p:nvSpPr>
        <p:spPr>
          <a:xfrm>
            <a:off x="1524001" y="415622"/>
            <a:ext cx="9144000" cy="809495"/>
          </a:xfrm>
          <a:prstGeom prst="rect">
            <a:avLst/>
          </a:prstGeom>
          <a:solidFill>
            <a:srgbClr val="FEDAEC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GB" sz="4000" b="1" dirty="0">
              <a:solidFill>
                <a:prstClr val="white"/>
              </a:solidFill>
              <a:latin typeface="Anton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8B65952-B6F1-EBD6-0B09-2642F3B598E7}"/>
              </a:ext>
            </a:extLst>
          </p:cNvPr>
          <p:cNvSpPr/>
          <p:nvPr/>
        </p:nvSpPr>
        <p:spPr>
          <a:xfrm>
            <a:off x="1652588" y="415623"/>
            <a:ext cx="4248340" cy="809495"/>
          </a:xfrm>
          <a:prstGeom prst="rect">
            <a:avLst/>
          </a:prstGeom>
          <a:solidFill>
            <a:srgbClr val="ED0677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cy" sz="4000" b="1" dirty="0">
                <a:solidFill>
                  <a:prstClr val="white"/>
                </a:solidFill>
                <a:latin typeface="Anton" pitchFamily="2" charset="0"/>
              </a:rPr>
              <a:t>Beth ellir ei wneud?</a:t>
            </a:r>
          </a:p>
        </p:txBody>
      </p: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18D17F5-59EE-A726-CC06-EDF176C734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326" y="415620"/>
            <a:ext cx="1877674" cy="790882"/>
          </a:xfrm>
          <a:prstGeom prst="rect">
            <a:avLst/>
          </a:prstGeom>
        </p:spPr>
      </p:pic>
      <p:pic>
        <p:nvPicPr>
          <p:cNvPr id="9" name="Online Media 8" title="Making your GP surgery more inclusive">
            <a:hlinkClick r:id="" action="ppaction://media"/>
            <a:extLst>
              <a:ext uri="{FF2B5EF4-FFF2-40B4-BE49-F238E27FC236}">
                <a16:creationId xmlns:a16="http://schemas.microsoft.com/office/drawing/2014/main" id="{11F8F67F-1AF6-0E36-C4B3-B5D8313A198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963387" y="1591966"/>
            <a:ext cx="8265226" cy="466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95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BCBC9-173E-B996-6B18-302EC1A6A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92867"/>
            <a:ext cx="10515600" cy="4351338"/>
          </a:xfrm>
        </p:spPr>
        <p:txBody>
          <a:bodyPr rtlCol="0">
            <a:normAutofit/>
          </a:bodyPr>
          <a:lstStyle/>
          <a:p>
            <a:pPr rtl="0"/>
            <a:r>
              <a:rPr lang="cy" sz="5400"/>
              <a:t>Cyd-destun</a:t>
            </a:r>
          </a:p>
          <a:p>
            <a:pPr rtl="0"/>
            <a:r>
              <a:rPr lang="cy" sz="5400"/>
              <a:t>Beth mae CAVHIS yn ei ddarparu?</a:t>
            </a:r>
          </a:p>
          <a:p>
            <a:pPr rtl="0"/>
            <a:r>
              <a:rPr lang="cy" sz="5400"/>
              <a:t>Rhwystrau i gael mynediad at ofal</a:t>
            </a:r>
          </a:p>
          <a:p>
            <a:pPr rtl="0"/>
            <a:r>
              <a:rPr lang="cy" sz="5400"/>
              <a:t>Astudiaeth Achos</a:t>
            </a:r>
          </a:p>
        </p:txBody>
      </p:sp>
      <p:pic>
        <p:nvPicPr>
          <p:cNvPr id="4" name="Picture 3" descr="C:\Users\Ay229421\AppData\Local\Microsoft\Windows\INetCache\Content.MSO\1A6F966F.tmp">
            <a:extLst>
              <a:ext uri="{FF2B5EF4-FFF2-40B4-BE49-F238E27FC236}">
                <a16:creationId xmlns:a16="http://schemas.microsoft.com/office/drawing/2014/main" id="{BC983D4C-08F8-F67C-A852-9500A79494F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94680"/>
            <a:ext cx="3935095" cy="1163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d69cb2df-5a20-4ad7-b98a-e11dcf929b06">
            <a:extLst>
              <a:ext uri="{FF2B5EF4-FFF2-40B4-BE49-F238E27FC236}">
                <a16:creationId xmlns:a16="http://schemas.microsoft.com/office/drawing/2014/main" id="{3AD3DC12-30E6-40B8-A954-FDF95CF6D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985" y="5244056"/>
            <a:ext cx="1282015" cy="1515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02211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72BEFB-17DB-53BA-221A-8DA799AE6F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5BC372D-9640-0C19-E26D-22A1A6B71C65}"/>
              </a:ext>
            </a:extLst>
          </p:cNvPr>
          <p:cNvSpPr/>
          <p:nvPr/>
        </p:nvSpPr>
        <p:spPr>
          <a:xfrm>
            <a:off x="1524001" y="415628"/>
            <a:ext cx="9144000" cy="809495"/>
          </a:xfrm>
          <a:prstGeom prst="rect">
            <a:avLst/>
          </a:prstGeom>
          <a:solidFill>
            <a:srgbClr val="FEDAEC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GB" sz="4000" b="1" dirty="0">
              <a:solidFill>
                <a:prstClr val="white"/>
              </a:solidFill>
              <a:latin typeface="Anton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498257-43EF-E80D-4DF1-C33916D6D893}"/>
              </a:ext>
            </a:extLst>
          </p:cNvPr>
          <p:cNvSpPr/>
          <p:nvPr/>
        </p:nvSpPr>
        <p:spPr>
          <a:xfrm>
            <a:off x="1652590" y="415628"/>
            <a:ext cx="6130323" cy="809495"/>
          </a:xfrm>
          <a:prstGeom prst="rect">
            <a:avLst/>
          </a:prstGeom>
          <a:solidFill>
            <a:srgbClr val="ED0677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cy" sz="3800" b="1" dirty="0">
                <a:solidFill>
                  <a:prstClr val="white"/>
                </a:solidFill>
                <a:latin typeface="Anton" pitchFamily="2" charset="0"/>
              </a:rPr>
              <a:t>7 cam ar gyfer cofrestru diogel</a:t>
            </a:r>
          </a:p>
        </p:txBody>
      </p: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B16D4CA-C719-BACD-D7D3-450EE0ED38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327" y="415622"/>
            <a:ext cx="1877675" cy="7908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BEDF4F6-26BA-9B36-3FA4-6D7DFF03175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3288" y="1291575"/>
            <a:ext cx="3853063" cy="51507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75037F-56A4-5965-BC30-D1A120218A5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3795" y="1463047"/>
            <a:ext cx="1920503" cy="27051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9ECDE32-F362-45AC-E3CB-31304DFADF73}"/>
              </a:ext>
            </a:extLst>
          </p:cNvPr>
          <p:cNvSpPr txBox="1"/>
          <p:nvPr/>
        </p:nvSpPr>
        <p:spPr>
          <a:xfrm>
            <a:off x="2135199" y="6455562"/>
            <a:ext cx="56643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" sz="1200">
                <a:solidFill>
                  <a:srgbClr val="005CA7"/>
                </a:solidFill>
                <a:latin typeface="Barlow" panose="00000500000000000000" pitchFamily="2" charset="0"/>
                <a:hlinkClick r:id="rId6"/>
              </a:rPr>
              <a:t>https://www.doctorsoftheworld.org.uk/safesurgeries/safe-surgeries-toolkit/</a:t>
            </a:r>
            <a:r>
              <a:rPr lang="cy" sz="1200">
                <a:solidFill>
                  <a:srgbClr val="005CA7"/>
                </a:solidFill>
                <a:latin typeface="Barlow" panose="00000500000000000000" pitchFamily="2" charset="0"/>
              </a:rPr>
              <a:t> </a:t>
            </a:r>
          </a:p>
        </p:txBody>
      </p:sp>
      <p:pic>
        <p:nvPicPr>
          <p:cNvPr id="9" name="Graphic 8" descr="Open book outline">
            <a:extLst>
              <a:ext uri="{FF2B5EF4-FFF2-40B4-BE49-F238E27FC236}">
                <a16:creationId xmlns:a16="http://schemas.microsoft.com/office/drawing/2014/main" id="{619B29EF-9508-744C-CA6B-6E8CEB60CC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42375" y="6319375"/>
            <a:ext cx="492825" cy="492825"/>
          </a:xfrm>
          <a:prstGeom prst="rect">
            <a:avLst/>
          </a:prstGeom>
        </p:spPr>
      </p:pic>
      <p:pic>
        <p:nvPicPr>
          <p:cNvPr id="10" name="Picture 9">
            <a:hlinkClick r:id="rId9"/>
            <a:extLst>
              <a:ext uri="{FF2B5EF4-FFF2-40B4-BE49-F238E27FC236}">
                <a16:creationId xmlns:a16="http://schemas.microsoft.com/office/drawing/2014/main" id="{9D1239C9-105E-76AA-BDE8-EC1E9213C77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8055" y="4697120"/>
            <a:ext cx="1462217" cy="18969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5DA1E1F-A144-A836-5E06-90EDE26BEF6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8615" y="1412578"/>
            <a:ext cx="2489259" cy="346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0004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8791AE-61D9-FF1C-4239-B85926A896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D06255E-B6D5-EDD2-E50C-C17294FEF385}"/>
              </a:ext>
            </a:extLst>
          </p:cNvPr>
          <p:cNvSpPr/>
          <p:nvPr/>
        </p:nvSpPr>
        <p:spPr>
          <a:xfrm>
            <a:off x="1524001" y="415628"/>
            <a:ext cx="9144000" cy="809495"/>
          </a:xfrm>
          <a:prstGeom prst="rect">
            <a:avLst/>
          </a:prstGeom>
          <a:solidFill>
            <a:srgbClr val="FEDAEC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GB" sz="4000" b="1" dirty="0">
              <a:solidFill>
                <a:prstClr val="white"/>
              </a:solidFill>
              <a:latin typeface="Anton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2010D9F-EBE9-E171-2FCF-193932B65F7D}"/>
              </a:ext>
            </a:extLst>
          </p:cNvPr>
          <p:cNvSpPr/>
          <p:nvPr/>
        </p:nvSpPr>
        <p:spPr>
          <a:xfrm>
            <a:off x="1652592" y="415628"/>
            <a:ext cx="4585912" cy="809495"/>
          </a:xfrm>
          <a:prstGeom prst="rect">
            <a:avLst/>
          </a:prstGeom>
          <a:solidFill>
            <a:srgbClr val="ED0677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cy" sz="3200" b="1" dirty="0">
                <a:solidFill>
                  <a:prstClr val="white"/>
                </a:solidFill>
                <a:latin typeface="Anton" pitchFamily="2" charset="0"/>
              </a:rPr>
              <a:t>Adnoddau wedi'u cyfieithu</a:t>
            </a:r>
          </a:p>
        </p:txBody>
      </p: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C2D1729-A5BB-B879-AC46-515010AABF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327" y="415622"/>
            <a:ext cx="1877675" cy="7908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207CBD2-6C65-EC51-DF0A-7FC56FA1D0B5}"/>
              </a:ext>
            </a:extLst>
          </p:cNvPr>
          <p:cNvSpPr txBox="1"/>
          <p:nvPr/>
        </p:nvSpPr>
        <p:spPr>
          <a:xfrm>
            <a:off x="5796807" y="6520626"/>
            <a:ext cx="49186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" sz="1000">
                <a:solidFill>
                  <a:prstClr val="black"/>
                </a:solidFill>
                <a:latin typeface="Barlow" panose="00000500000000000000" pitchFamily="2" charset="0"/>
                <a:hlinkClick r:id="rId4"/>
              </a:rPr>
              <a:t>https://www.doctorsoftheworld.org.uk/translated-health-information/?_language=</a:t>
            </a:r>
            <a:r>
              <a:rPr lang="cy" sz="1000">
                <a:solidFill>
                  <a:prstClr val="black"/>
                </a:solidFill>
                <a:latin typeface="Barlow" panose="00000500000000000000" pitchFamily="2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447646D-BC26-9AC6-10D5-A0F206BF90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8384" y="1493031"/>
            <a:ext cx="4509040" cy="318922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F039E63-32FC-C847-0AA1-35EF3F47A83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843" y="3429000"/>
            <a:ext cx="4094154" cy="290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37099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69A978-2E66-C171-F863-7E61DE462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24870E9-C820-47B1-B52B-46CEDAC40920}"/>
              </a:ext>
            </a:extLst>
          </p:cNvPr>
          <p:cNvSpPr/>
          <p:nvPr/>
        </p:nvSpPr>
        <p:spPr>
          <a:xfrm>
            <a:off x="1524001" y="415628"/>
            <a:ext cx="9144000" cy="809495"/>
          </a:xfrm>
          <a:prstGeom prst="rect">
            <a:avLst/>
          </a:prstGeom>
          <a:solidFill>
            <a:srgbClr val="FEDAEC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GB" sz="4000" b="1" dirty="0">
              <a:solidFill>
                <a:prstClr val="white"/>
              </a:solidFill>
              <a:latin typeface="Anton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CAC35AD-056C-1910-6B0A-045D7BE11701}"/>
              </a:ext>
            </a:extLst>
          </p:cNvPr>
          <p:cNvSpPr/>
          <p:nvPr/>
        </p:nvSpPr>
        <p:spPr>
          <a:xfrm>
            <a:off x="1652592" y="44451"/>
            <a:ext cx="5105368" cy="1180672"/>
          </a:xfrm>
          <a:prstGeom prst="rect">
            <a:avLst/>
          </a:prstGeom>
          <a:solidFill>
            <a:srgbClr val="ED0677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cy" sz="3800" b="1" dirty="0">
                <a:solidFill>
                  <a:prstClr val="white"/>
                </a:solidFill>
                <a:latin typeface="Anton" pitchFamily="2" charset="0"/>
              </a:rPr>
              <a:t>Adnoddau wedi'u cyfieithu</a:t>
            </a:r>
          </a:p>
        </p:txBody>
      </p: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DB0C25A-7F24-638F-00DA-1F582EC591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327" y="415622"/>
            <a:ext cx="1877675" cy="790883"/>
          </a:xfrm>
          <a:prstGeom prst="rect">
            <a:avLst/>
          </a:prstGeom>
        </p:spPr>
      </p:pic>
      <p:pic>
        <p:nvPicPr>
          <p:cNvPr id="5" name="Picture 4">
            <a:hlinkClick r:id="rId4"/>
            <a:extLst>
              <a:ext uri="{FF2B5EF4-FFF2-40B4-BE49-F238E27FC236}">
                <a16:creationId xmlns:a16="http://schemas.microsoft.com/office/drawing/2014/main" id="{EBDDD3F1-C9D3-A85F-05AA-BB247ECB18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3016" y="1672843"/>
            <a:ext cx="1914620" cy="2731251"/>
          </a:xfrm>
          <a:prstGeom prst="rect">
            <a:avLst/>
          </a:prstGeom>
        </p:spPr>
      </p:pic>
      <p:pic>
        <p:nvPicPr>
          <p:cNvPr id="7" name="Picture 6">
            <a:hlinkClick r:id="rId6"/>
            <a:extLst>
              <a:ext uri="{FF2B5EF4-FFF2-40B4-BE49-F238E27FC236}">
                <a16:creationId xmlns:a16="http://schemas.microsoft.com/office/drawing/2014/main" id="{540569C4-9931-E9E1-6FC1-DD0B8F1ED92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3853" y="4825042"/>
            <a:ext cx="2052946" cy="146488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24CBDA4-FCB6-C7D8-5B9E-D50A14027A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83493" y="2188260"/>
            <a:ext cx="5105368" cy="33692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53CFEEB-AF42-5704-0B1E-FF4A6ACE93E7}"/>
              </a:ext>
            </a:extLst>
          </p:cNvPr>
          <p:cNvSpPr txBox="1"/>
          <p:nvPr/>
        </p:nvSpPr>
        <p:spPr>
          <a:xfrm>
            <a:off x="1649532" y="6427709"/>
            <a:ext cx="6111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" sz="1600">
                <a:solidFill>
                  <a:prstClr val="black"/>
                </a:solidFill>
                <a:latin typeface="Barlow" panose="00000500000000000000" pitchFamily="2" charset="0"/>
                <a:hlinkClick r:id="rId9"/>
              </a:rPr>
              <a:t>https://www.doctorsoftheworld.org.uk/gp-access-cards/</a:t>
            </a:r>
            <a:r>
              <a:rPr lang="cy" sz="1600">
                <a:solidFill>
                  <a:prstClr val="black"/>
                </a:solidFill>
                <a:latin typeface="Barlow" panose="00000500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145354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8FF13E-B8F7-FB01-F099-D6624DE0E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9C59F57-8F94-0645-465D-DC226E3C3916}"/>
              </a:ext>
            </a:extLst>
          </p:cNvPr>
          <p:cNvSpPr/>
          <p:nvPr/>
        </p:nvSpPr>
        <p:spPr>
          <a:xfrm>
            <a:off x="1524001" y="415628"/>
            <a:ext cx="9144000" cy="809495"/>
          </a:xfrm>
          <a:prstGeom prst="rect">
            <a:avLst/>
          </a:prstGeom>
          <a:solidFill>
            <a:srgbClr val="F3D1F2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GB" sz="4000" b="1" dirty="0">
              <a:solidFill>
                <a:prstClr val="white"/>
              </a:solidFill>
              <a:latin typeface="Anton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83F93C-4826-A2D4-67F6-C1977FA30FDD}"/>
              </a:ext>
            </a:extLst>
          </p:cNvPr>
          <p:cNvSpPr/>
          <p:nvPr/>
        </p:nvSpPr>
        <p:spPr>
          <a:xfrm>
            <a:off x="1652593" y="415628"/>
            <a:ext cx="5300663" cy="809495"/>
          </a:xfrm>
          <a:prstGeom prst="rect">
            <a:avLst/>
          </a:prstGeom>
          <a:solidFill>
            <a:srgbClr val="962893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cy" sz="4000" b="1" dirty="0">
                <a:solidFill>
                  <a:prstClr val="white"/>
                </a:solidFill>
                <a:latin typeface="Anton" pitchFamily="2" charset="0"/>
              </a:rPr>
              <a:t>Codi tâl am ofal eilaidd</a:t>
            </a:r>
          </a:p>
        </p:txBody>
      </p:sp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3294513-BD56-8859-6624-BE03D90B58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327" y="415622"/>
            <a:ext cx="1877675" cy="7908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DAB6EC-22FA-0C90-D416-EC704300DFCA}"/>
              </a:ext>
            </a:extLst>
          </p:cNvPr>
          <p:cNvSpPr txBox="1"/>
          <p:nvPr/>
        </p:nvSpPr>
        <p:spPr>
          <a:xfrm>
            <a:off x="1711863" y="1525773"/>
            <a:ext cx="8787867" cy="7232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457200"/>
            <a:r>
              <a:rPr lang="cy" b="1" dirty="0">
                <a:solidFill>
                  <a:srgbClr val="008979"/>
                </a:solidFill>
                <a:latin typeface="Barlow"/>
              </a:rPr>
              <a:t>Mae cyfyngiadau ar rai gwasanaethau gofal eilaidd yn dibynnu ar breswylfa arferol</a:t>
            </a:r>
            <a:br>
              <a:rPr lang="en-GB" b="1" dirty="0">
                <a:solidFill>
                  <a:srgbClr val="008979"/>
                </a:solidFill>
                <a:latin typeface="Barlow"/>
              </a:rPr>
            </a:br>
            <a:endParaRPr lang="en-GB" sz="700" b="1" dirty="0">
              <a:solidFill>
                <a:srgbClr val="008979"/>
              </a:solidFill>
              <a:latin typeface="Barlow" panose="00000500000000000000" pitchFamily="2" charset="0"/>
              <a:ea typeface="Helvetica Neue" charset="0"/>
              <a:cs typeface="Helvetica Neue" charset="0"/>
            </a:endParaRPr>
          </a:p>
          <a:p>
            <a:pPr marL="342882" indent="-342882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sz="1600" b="1" dirty="0">
              <a:solidFill>
                <a:srgbClr val="008979"/>
              </a:solidFill>
              <a:latin typeface="Barlow" panose="00000500000000000000" pitchFamily="2" charset="0"/>
              <a:ea typeface="Helvetica Neue" charset="0"/>
              <a:cs typeface="Helvetica Neue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D16C2E-C8D7-7DB1-A1B3-8F8C2130916D}"/>
              </a:ext>
            </a:extLst>
          </p:cNvPr>
          <p:cNvSpPr txBox="1"/>
          <p:nvPr/>
        </p:nvSpPr>
        <p:spPr>
          <a:xfrm>
            <a:off x="1652592" y="2396563"/>
            <a:ext cx="8787868" cy="3028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" b="1" i="1" kern="100" dirty="0">
                <a:solidFill>
                  <a:srgbClr val="005CA7"/>
                </a:solidFill>
                <a:latin typeface="Barlow" panose="00000500000000000000" pitchFamily="2" charset="0"/>
                <a:ea typeface="Helvetica Neue" charset="0"/>
                <a:cs typeface="Calibri" panose="020F0502020204030204" pitchFamily="34" charset="0"/>
              </a:rPr>
              <a:t>Nid oes gan </a:t>
            </a:r>
            <a:r>
              <a:rPr lang="cy" b="1" dirty="0">
                <a:solidFill>
                  <a:srgbClr val="005CA7"/>
                </a:solidFill>
                <a:latin typeface="Barlow" panose="00000500000000000000" pitchFamily="2" charset="0"/>
                <a:ea typeface="Helvetica Neue" charset="0"/>
                <a:cs typeface="Helvetica Neue" charset="0"/>
              </a:rPr>
              <a:t>bobl nad ydynt wedi’u dosbarthu fel ‘yn breswylydd fel arfer’ (dim statws mewnfudo ffurfiol) </a:t>
            </a:r>
            <a:r>
              <a:rPr lang="cy" kern="100" dirty="0">
                <a:solidFill>
                  <a:prstClr val="black"/>
                </a:solidFill>
                <a:latin typeface="Barlow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rPr>
              <a:t>hawl i’r rhan fwyaf o wasanaethau gofal eilaidd </a:t>
            </a:r>
            <a:endParaRPr lang="en-GB" kern="100" dirty="0">
              <a:solidFill>
                <a:prstClr val="black"/>
              </a:solidFill>
              <a:latin typeface="Barlow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defTabSz="4572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" kern="100" dirty="0">
                <a:solidFill>
                  <a:prstClr val="black"/>
                </a:solidFill>
                <a:latin typeface="Barlow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rPr>
              <a:t>Gwasanaethau wedi’u heithrio: </a:t>
            </a:r>
            <a:r>
              <a:rPr lang="cy" i="1" kern="100" dirty="0">
                <a:solidFill>
                  <a:prstClr val="black"/>
                </a:solidFill>
                <a:latin typeface="Barlow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rPr>
              <a:t>Adrannau Damweiniau ac Achosion Brys a gwasanaethau ar gyfer clefydau trosglwyddadwy, iechyd rhywiol a chynllunio teulu, triniaeth ar gyfer trais rhywiol neu ddomestig neu artaith. </a:t>
            </a:r>
          </a:p>
          <a:p>
            <a:pPr marL="342900" indent="-342900" defTabSz="4572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" kern="100" dirty="0">
                <a:solidFill>
                  <a:prstClr val="black"/>
                </a:solidFill>
                <a:latin typeface="Barlow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rPr>
              <a:t>Grwpiau wedi’u heithrio: </a:t>
            </a:r>
            <a:r>
              <a:rPr lang="cy" dirty="0">
                <a:solidFill>
                  <a:prstClr val="black"/>
                </a:solidFill>
                <a:latin typeface="Barlow" panose="00000500000000000000" pitchFamily="2" charset="0"/>
                <a:ea typeface="Helvetica Neue" charset="0"/>
                <a:cs typeface="Helvetica Neue" charset="0"/>
              </a:rPr>
              <a:t>pobl sy'n ceisio lloches a ffoaduriaid, </a:t>
            </a:r>
            <a:r>
              <a:rPr lang="cy" kern="100" dirty="0">
                <a:solidFill>
                  <a:prstClr val="black"/>
                </a:solidFill>
                <a:latin typeface="Barlow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rPr>
              <a:t>dioddefwyr cydnabyddedig masnachu pobl ac eraill </a:t>
            </a:r>
          </a:p>
          <a:p>
            <a:pPr marL="342900" indent="-342900" defTabSz="4572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" kern="100" dirty="0">
                <a:solidFill>
                  <a:prstClr val="black"/>
                </a:solidFill>
                <a:latin typeface="Barlow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rPr>
              <a:t>Yn codi 150% o dariff y GIG </a:t>
            </a:r>
            <a:r>
              <a:rPr lang="cy" i="1" kern="100" dirty="0">
                <a:solidFill>
                  <a:srgbClr val="E97132"/>
                </a:solidFill>
                <a:latin typeface="Barlow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rPr>
              <a:t>– bil mamolaeth cyfartalog rhwng £7,000 a £14,000</a:t>
            </a:r>
            <a:endParaRPr lang="en-GB" kern="100" dirty="0">
              <a:solidFill>
                <a:srgbClr val="E97132"/>
              </a:solidFill>
              <a:latin typeface="Barlow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defTabSz="4572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" kern="100" dirty="0">
                <a:solidFill>
                  <a:prstClr val="black"/>
                </a:solidFill>
                <a:latin typeface="Barlow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rPr>
              <a:t>Gwrthod gwasanaethau nes eu bod yn cael eu talu oni bai ei fod yn sefyllfa ‘brys’ neu’n ‘angenrheidiol ar unwaith’</a:t>
            </a:r>
            <a:r>
              <a:rPr lang="cy" kern="100" dirty="0">
                <a:solidFill>
                  <a:prstClr val="black"/>
                </a:solidFill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cy" dirty="0">
                <a:solidFill>
                  <a:prstClr val="black"/>
                </a:solidFill>
                <a:latin typeface="Barlow" panose="00000500000000000000" pitchFamily="2" charset="0"/>
                <a:ea typeface="Helvetica Neue" charset="0"/>
                <a:cs typeface="Helvetica Neue" charset="0"/>
              </a:rPr>
              <a:t>triniaeth i’w darparu waeth beth fo’r gallu i dalu</a:t>
            </a:r>
          </a:p>
        </p:txBody>
      </p:sp>
      <p:pic>
        <p:nvPicPr>
          <p:cNvPr id="11" name="Graphic 10" descr="Open book outline">
            <a:extLst>
              <a:ext uri="{FF2B5EF4-FFF2-40B4-BE49-F238E27FC236}">
                <a16:creationId xmlns:a16="http://schemas.microsoft.com/office/drawing/2014/main" id="{975C0482-3953-F5D9-E6EC-4725F121D0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99707" y="6365182"/>
            <a:ext cx="492825" cy="4928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F8108EA-0B0D-1CDF-9689-A1C9255FB4DA}"/>
              </a:ext>
            </a:extLst>
          </p:cNvPr>
          <p:cNvSpPr txBox="1"/>
          <p:nvPr/>
        </p:nvSpPr>
        <p:spPr>
          <a:xfrm>
            <a:off x="2092527" y="6193194"/>
            <a:ext cx="609353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" sz="1100" b="1">
                <a:solidFill>
                  <a:srgbClr val="005CA7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Canllawiau newydd – diweddarwyd Medi 2023</a:t>
            </a:r>
            <a:br>
              <a:rPr lang="en-GB" sz="1100" dirty="0">
                <a:solidFill>
                  <a:srgbClr val="005CA7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</a:br>
            <a:r>
              <a:rPr lang="cy" sz="1100">
                <a:solidFill>
                  <a:srgbClr val="005CA7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https://assets.publishing.service.gov.uk/government/uploads/system/uploads/attachment_data/file/1186860/nhs-cost-recovery-overseas-visitors_september2023.pdf</a:t>
            </a:r>
            <a:r>
              <a:rPr lang="cy" sz="1100">
                <a:solidFill>
                  <a:srgbClr val="005C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80C322-009B-74E8-4EFF-25BA768F55D0}"/>
              </a:ext>
            </a:extLst>
          </p:cNvPr>
          <p:cNvSpPr txBox="1"/>
          <p:nvPr/>
        </p:nvSpPr>
        <p:spPr>
          <a:xfrm>
            <a:off x="1860442" y="5369485"/>
            <a:ext cx="8372168" cy="100027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457200"/>
            <a:r>
              <a:rPr lang="cy" b="1" dirty="0">
                <a:solidFill>
                  <a:srgbClr val="008979"/>
                </a:solidFill>
                <a:latin typeface="Barlow"/>
                <a:ea typeface="Helvetica Neue" charset="0"/>
                <a:cs typeface="Helvetica Neue" charset="0"/>
              </a:rPr>
              <a:t>Rhaid i bractisiau meddygon teulu atgyfeirio cleifion at ofal eilaidd BOB AMSER waeth beth fo'u statws mewnfudo</a:t>
            </a:r>
            <a:br>
              <a:rPr lang="en-GB" b="1" dirty="0">
                <a:solidFill>
                  <a:srgbClr val="008979"/>
                </a:solidFill>
                <a:latin typeface="Barlow"/>
              </a:rPr>
            </a:br>
            <a:endParaRPr lang="en-GB" sz="700" b="1" dirty="0">
              <a:solidFill>
                <a:srgbClr val="008979"/>
              </a:solidFill>
              <a:latin typeface="Barlow" panose="00000500000000000000" pitchFamily="2" charset="0"/>
              <a:ea typeface="Helvetica Neue" charset="0"/>
              <a:cs typeface="Helvetica Neue" charset="0"/>
            </a:endParaRPr>
          </a:p>
          <a:p>
            <a:pPr marL="342882" indent="-342882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sz="1600" b="1" dirty="0">
              <a:solidFill>
                <a:srgbClr val="008979"/>
              </a:solidFill>
              <a:latin typeface="Barlow" panose="00000500000000000000" pitchFamily="2" charset="0"/>
              <a:ea typeface="Helvetica Neue" charset="0"/>
              <a:cs typeface="Helvetica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8570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8304C0-EBC3-6128-13E2-961FF9A68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3430FE2-2284-D80E-9CAB-4B642B7A603D}"/>
              </a:ext>
            </a:extLst>
          </p:cNvPr>
          <p:cNvSpPr/>
          <p:nvPr/>
        </p:nvSpPr>
        <p:spPr>
          <a:xfrm>
            <a:off x="1524001" y="415622"/>
            <a:ext cx="9144000" cy="809495"/>
          </a:xfrm>
          <a:prstGeom prst="rect">
            <a:avLst/>
          </a:prstGeom>
          <a:solidFill>
            <a:srgbClr val="F3D1F2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GB" sz="4000" b="1" dirty="0">
              <a:solidFill>
                <a:prstClr val="white"/>
              </a:solidFill>
              <a:latin typeface="Anton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089A1E8-D3E5-D9CE-6535-56623EA1510F}"/>
              </a:ext>
            </a:extLst>
          </p:cNvPr>
          <p:cNvSpPr/>
          <p:nvPr/>
        </p:nvSpPr>
        <p:spPr>
          <a:xfrm>
            <a:off x="1652588" y="415623"/>
            <a:ext cx="6637973" cy="809495"/>
          </a:xfrm>
          <a:prstGeom prst="rect">
            <a:avLst/>
          </a:prstGeom>
          <a:solidFill>
            <a:srgbClr val="962893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cy" sz="3600" b="1" dirty="0">
                <a:solidFill>
                  <a:prstClr val="white"/>
                </a:solidFill>
                <a:latin typeface="Anton" pitchFamily="2" charset="0"/>
              </a:rPr>
              <a:t>Codi tâl fel rhwystr i ofal iechyd</a:t>
            </a:r>
          </a:p>
        </p:txBody>
      </p: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50B6521-3D3B-06CB-F4CB-DE3E9F9264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326" y="415620"/>
            <a:ext cx="1877674" cy="790882"/>
          </a:xfrm>
          <a:prstGeom prst="rect">
            <a:avLst/>
          </a:prstGeom>
        </p:spPr>
      </p:pic>
      <p:pic>
        <p:nvPicPr>
          <p:cNvPr id="5" name="Picture 2" descr="\\DOTWSBS2011\mdm-data\COMMUNICATIONS\Nick\Photos\Clinic photos\002GIORGOS MOUTAFIS 2.jpg">
            <a:extLst>
              <a:ext uri="{FF2B5EF4-FFF2-40B4-BE49-F238E27FC236}">
                <a16:creationId xmlns:a16="http://schemas.microsoft.com/office/drawing/2014/main" id="{429E227F-E0B5-A578-9690-BD684F4D66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0" y="1225118"/>
            <a:ext cx="9144000" cy="140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EE8C15-309C-6A26-7D13-46387879E205}"/>
              </a:ext>
            </a:extLst>
          </p:cNvPr>
          <p:cNvSpPr txBox="1"/>
          <p:nvPr/>
        </p:nvSpPr>
        <p:spPr>
          <a:xfrm>
            <a:off x="1635919" y="2672240"/>
            <a:ext cx="8920163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" sz="1900" b="1" dirty="0">
                <a:solidFill>
                  <a:srgbClr val="005CA7"/>
                </a:solidFill>
                <a:latin typeface="Barlow" panose="00000500000000000000" pitchFamily="2" charset="0"/>
              </a:rPr>
              <a:t>Mae ofn yn gwneud i bobl osgoi gofal iechyd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1900" dirty="0">
                <a:solidFill>
                  <a:prstClr val="black"/>
                </a:solidFill>
                <a:latin typeface="Barlow" panose="00000500000000000000" pitchFamily="2" charset="0"/>
              </a:rPr>
              <a:t>Nid yw eithriadau i iechyd y cyhoedd yn gweithio: sgrinio neu frechiadau a gollwyd (heb gofrestru gyda meddyg teulu)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1900" dirty="0">
                <a:solidFill>
                  <a:prstClr val="black"/>
                </a:solidFill>
                <a:latin typeface="Barlow" panose="00000500000000000000" pitchFamily="2" charset="0"/>
              </a:rPr>
              <a:t>Biliau a chasglu dyledion (pobl yn cael eu gyrru i mewn i waith ecsbloetiol i dalu biliau)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1900" dirty="0">
                <a:solidFill>
                  <a:prstClr val="black"/>
                </a:solidFill>
                <a:latin typeface="Barlow" panose="00000500000000000000" pitchFamily="2" charset="0"/>
              </a:rPr>
              <a:t>Dyledion yn cael eu hadrodd i'r Swyddfa Gartref sy’n effeithio ar geisiadau mewnfudo yn y dyfodol a hawl i deithio</a:t>
            </a:r>
            <a:br>
              <a:rPr lang="en-GB" sz="1900" dirty="0">
                <a:solidFill>
                  <a:prstClr val="black"/>
                </a:solidFill>
                <a:latin typeface="Barlow" panose="00000500000000000000" pitchFamily="2" charset="0"/>
              </a:rPr>
            </a:br>
            <a:endParaRPr lang="en-GB" sz="1900" dirty="0">
              <a:solidFill>
                <a:prstClr val="black"/>
              </a:solidFill>
              <a:latin typeface="Barlow" panose="00000500000000000000" pitchFamily="2" charset="0"/>
            </a:endParaRPr>
          </a:p>
          <a:p>
            <a:pPr defTabSz="457200"/>
            <a:r>
              <a:rPr lang="cy" sz="1900" b="1" dirty="0">
                <a:solidFill>
                  <a:srgbClr val="005CA7"/>
                </a:solidFill>
                <a:latin typeface="Barlow" panose="00000500000000000000" pitchFamily="2" charset="0"/>
              </a:rPr>
              <a:t>Dryswch ynghylch y rheolau ac arfer gwael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1900" dirty="0">
                <a:solidFill>
                  <a:prstClr val="black"/>
                </a:solidFill>
                <a:latin typeface="Barlow" panose="00000500000000000000" pitchFamily="2" charset="0"/>
              </a:rPr>
              <a:t>Bilio anghywir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1900" dirty="0">
                <a:solidFill>
                  <a:prstClr val="black"/>
                </a:solidFill>
                <a:latin typeface="Barlow" panose="00000500000000000000" pitchFamily="2" charset="0"/>
              </a:rPr>
              <a:t>Triniaethau sy'n angenrheidiol ar unwaith neu driniaethau brys yn aml yn cael eu gohirio neu eu gwrthod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cy" sz="1900" dirty="0">
                <a:solidFill>
                  <a:prstClr val="black"/>
                </a:solidFill>
                <a:latin typeface="Barlow" panose="00000500000000000000" pitchFamily="2" charset="0"/>
              </a:rPr>
              <a:t>Cleifion yn cael bil am wasanaethau a ddylai fod wedi’u heithrio e.e. ceiswyr lloches neu ffoaduriaid</a:t>
            </a:r>
          </a:p>
        </p:txBody>
      </p:sp>
    </p:spTree>
    <p:extLst>
      <p:ext uri="{BB962C8B-B14F-4D97-AF65-F5344CB8AC3E}">
        <p14:creationId xmlns:p14="http://schemas.microsoft.com/office/powerpoint/2010/main" val="331493798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246CF4-993F-E61C-0AE8-656D3C5EA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87A927B-804B-6D74-6C3B-597183FB2D5B}"/>
              </a:ext>
            </a:extLst>
          </p:cNvPr>
          <p:cNvSpPr/>
          <p:nvPr/>
        </p:nvSpPr>
        <p:spPr>
          <a:xfrm>
            <a:off x="1524001" y="415622"/>
            <a:ext cx="9144000" cy="809495"/>
          </a:xfrm>
          <a:prstGeom prst="rect">
            <a:avLst/>
          </a:prstGeom>
          <a:solidFill>
            <a:srgbClr val="F3D1F2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GB" sz="4000" b="1" dirty="0">
              <a:solidFill>
                <a:prstClr val="white"/>
              </a:solidFill>
              <a:latin typeface="Anton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4EA692-9E0A-6136-E852-52FAF6C1F33B}"/>
              </a:ext>
            </a:extLst>
          </p:cNvPr>
          <p:cNvSpPr/>
          <p:nvPr/>
        </p:nvSpPr>
        <p:spPr>
          <a:xfrm>
            <a:off x="1652588" y="415623"/>
            <a:ext cx="5084681" cy="809495"/>
          </a:xfrm>
          <a:prstGeom prst="rect">
            <a:avLst/>
          </a:prstGeom>
          <a:solidFill>
            <a:srgbClr val="962893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cy" sz="3200" b="1" dirty="0">
                <a:solidFill>
                  <a:prstClr val="white"/>
                </a:solidFill>
                <a:latin typeface="Anton" pitchFamily="2" charset="0"/>
              </a:rPr>
              <a:t>Prosiect Mynediad i'r Ysbyty</a:t>
            </a:r>
          </a:p>
        </p:txBody>
      </p: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8240F59-01FA-7B6C-EE22-1D351384EA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326" y="415620"/>
            <a:ext cx="1877674" cy="79088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1399BBB-40CA-E26E-B1A8-1F60D4796606}"/>
              </a:ext>
            </a:extLst>
          </p:cNvPr>
          <p:cNvSpPr/>
          <p:nvPr/>
        </p:nvSpPr>
        <p:spPr>
          <a:xfrm>
            <a:off x="1524000" y="1225117"/>
            <a:ext cx="4236720" cy="5632883"/>
          </a:xfrm>
          <a:prstGeom prst="rect">
            <a:avLst/>
          </a:prstGeom>
          <a:solidFill>
            <a:srgbClr val="ECF4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8EED085-8627-7937-1B79-DD62DFF0F414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760720" y="1086902"/>
            <a:ext cx="4842218" cy="590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cy" sz="1800" b="1">
                <a:solidFill>
                  <a:srgbClr val="962893"/>
                </a:solidFill>
                <a:latin typeface="Barlow" panose="00000500000000000000" pitchFamily="2" charset="0"/>
                <a:cs typeface="Calibri" panose="020F0502020204030204" pitchFamily="34" charset="0"/>
              </a:rPr>
              <a:t>Sut gallwn ni gefnogi:</a:t>
            </a:r>
            <a:br>
              <a:rPr lang="en-US" altLang="en-US" sz="1800" b="1" dirty="0">
                <a:solidFill>
                  <a:srgbClr val="962893"/>
                </a:solidFill>
                <a:latin typeface="Barlow" panose="00000500000000000000" pitchFamily="2" charset="0"/>
                <a:cs typeface="Calibri" panose="020F0502020204030204" pitchFamily="34" charset="0"/>
              </a:rPr>
            </a:br>
            <a:endParaRPr lang="en-US" altLang="en-US" sz="1800" b="1" dirty="0">
              <a:latin typeface="Barlow" panose="00000500000000000000" pitchFamily="2" charset="0"/>
              <a:cs typeface="Calibri" panose="020F0502020204030204" pitchFamily="34" charset="0"/>
            </a:endParaRPr>
          </a:p>
          <a:p>
            <a:pPr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cy" sz="1800" b="1">
                <a:latin typeface="Barlow" panose="00000500000000000000" pitchFamily="2" charset="0"/>
                <a:cs typeface="Calibri" panose="020F0502020204030204" pitchFamily="34" charset="0"/>
              </a:rPr>
              <a:t>Eirioli</a:t>
            </a:r>
            <a:r>
              <a:rPr lang="cy" sz="1800">
                <a:latin typeface="Barlow" panose="00000500000000000000" pitchFamily="2" charset="0"/>
                <a:cs typeface="Calibri" panose="020F0502020204030204" pitchFamily="34" charset="0"/>
              </a:rPr>
              <a:t> dros y rhai y gwrthodwyd gofal eilaidd iddynt</a:t>
            </a:r>
            <a:br>
              <a:rPr lang="en-US" altLang="en-US" sz="1800" dirty="0">
                <a:latin typeface="Barlow" panose="00000500000000000000" pitchFamily="2" charset="0"/>
                <a:cs typeface="Calibri" panose="020F0502020204030204" pitchFamily="34" charset="0"/>
              </a:rPr>
            </a:br>
            <a:r>
              <a:rPr lang="cy" sz="1800">
                <a:latin typeface="Barlow" panose="00000500000000000000" pitchFamily="2" charset="0"/>
                <a:cs typeface="Calibri" panose="020F0502020204030204" pitchFamily="34" charset="0"/>
              </a:rPr>
              <a:t> </a:t>
            </a:r>
            <a:endParaRPr lang="en-US" altLang="en-US" sz="1800" dirty="0">
              <a:latin typeface="Barlow" panose="00000500000000000000" pitchFamily="2" charset="0"/>
              <a:cs typeface="Calibri" panose="020F0502020204030204" pitchFamily="34" charset="0"/>
            </a:endParaRPr>
          </a:p>
          <a:p>
            <a:pPr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cy" sz="1800">
                <a:latin typeface="Barlow" panose="00000500000000000000" pitchFamily="2" charset="0"/>
                <a:cs typeface="Calibri" panose="020F0502020204030204" pitchFamily="34" charset="0"/>
              </a:rPr>
              <a:t>Rhoi </a:t>
            </a:r>
            <a:r>
              <a:rPr lang="cy" sz="1800" b="1">
                <a:latin typeface="Barlow" panose="00000500000000000000" pitchFamily="2" charset="0"/>
                <a:cs typeface="Calibri" panose="020F0502020204030204" pitchFamily="34" charset="0"/>
              </a:rPr>
              <a:t>cyngor</a:t>
            </a:r>
            <a:r>
              <a:rPr lang="cy" sz="1800">
                <a:latin typeface="Barlow" panose="00000500000000000000" pitchFamily="2" charset="0"/>
                <a:cs typeface="Calibri" panose="020F0502020204030204" pitchFamily="34" charset="0"/>
              </a:rPr>
              <a:t> i unigolion a'u teuluoedd i lywio system gymhleth </a:t>
            </a:r>
            <a:br>
              <a:rPr lang="en-US" altLang="en-US" sz="1800" dirty="0">
                <a:latin typeface="Barlow" panose="00000500000000000000" pitchFamily="2" charset="0"/>
                <a:cs typeface="Calibri" panose="020F0502020204030204" pitchFamily="34" charset="0"/>
              </a:rPr>
            </a:br>
            <a:endParaRPr lang="en-US" altLang="en-US" sz="1800" dirty="0">
              <a:latin typeface="Barlow" panose="00000500000000000000" pitchFamily="2" charset="0"/>
              <a:cs typeface="Calibri" panose="020F0502020204030204" pitchFamily="34" charset="0"/>
            </a:endParaRPr>
          </a:p>
          <a:p>
            <a:pPr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cy" sz="1800" b="1">
                <a:latin typeface="Barlow" panose="00000500000000000000" pitchFamily="2" charset="0"/>
                <a:cs typeface="Calibri" panose="020F0502020204030204" pitchFamily="34" charset="0"/>
              </a:rPr>
              <a:t>Ysgrifennu at Reolwyr Ymwelwyr Tramor (OVMs) </a:t>
            </a:r>
            <a:r>
              <a:rPr lang="cy" sz="1800">
                <a:latin typeface="Barlow" panose="00000500000000000000" pitchFamily="2" charset="0"/>
                <a:cs typeface="Calibri" panose="020F0502020204030204" pitchFamily="34" charset="0"/>
              </a:rPr>
              <a:t>a chwmnïau rheoli dyledion ar ran pobl anghenus. Mynd ati’n rhagweithiol i ofyn am gynlluniau ad-dalu rhesymol</a:t>
            </a:r>
            <a:br>
              <a:rPr lang="en-US" altLang="en-US" sz="1800" dirty="0">
                <a:latin typeface="Barlow" panose="00000500000000000000" pitchFamily="2" charset="0"/>
                <a:cs typeface="Calibri" panose="020F0502020204030204" pitchFamily="34" charset="0"/>
              </a:rPr>
            </a:br>
            <a:endParaRPr lang="en-US" altLang="en-US" sz="1800" dirty="0">
              <a:latin typeface="Barlow" panose="00000500000000000000" pitchFamily="2" charset="0"/>
              <a:cs typeface="Calibri" panose="020F0502020204030204" pitchFamily="34" charset="0"/>
            </a:endParaRPr>
          </a:p>
          <a:p>
            <a:pPr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cy" sz="1800" b="1">
                <a:latin typeface="Barlow" panose="00000500000000000000" pitchFamily="2" charset="0"/>
                <a:cs typeface="Calibri" panose="020F0502020204030204" pitchFamily="34" charset="0"/>
              </a:rPr>
              <a:t>Cyfeirio</a:t>
            </a:r>
            <a:r>
              <a:rPr lang="cy" sz="1800">
                <a:latin typeface="Barlow" panose="00000500000000000000" pitchFamily="2" charset="0"/>
                <a:cs typeface="Calibri" panose="020F0502020204030204" pitchFamily="34" charset="0"/>
              </a:rPr>
              <a:t> at gyngor ar ddyledion, cyngor ar fewnfudo a chymorth arall.</a:t>
            </a:r>
            <a:br>
              <a:rPr lang="en-US" altLang="en-US" sz="1800" dirty="0">
                <a:latin typeface="Barlow" panose="00000500000000000000" pitchFamily="2" charset="0"/>
                <a:cs typeface="Calibri" panose="020F0502020204030204" pitchFamily="34" charset="0"/>
              </a:rPr>
            </a:br>
            <a:endParaRPr lang="en-US" altLang="en-US" sz="1800" dirty="0">
              <a:latin typeface="Barlow" panose="00000500000000000000" pitchFamily="2" charset="0"/>
              <a:cs typeface="Calibri" panose="020F0502020204030204" pitchFamily="34" charset="0"/>
            </a:endParaRPr>
          </a:p>
          <a:p>
            <a:pPr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cy" sz="1800" b="1">
                <a:latin typeface="Barlow" panose="00000500000000000000" pitchFamily="2" charset="0"/>
                <a:cs typeface="Calibri" panose="020F0502020204030204" pitchFamily="34" charset="0"/>
              </a:rPr>
              <a:t>Egluro</a:t>
            </a:r>
            <a:r>
              <a:rPr lang="cy" sz="1800">
                <a:latin typeface="Barlow" panose="00000500000000000000" pitchFamily="2" charset="0"/>
                <a:cs typeface="Calibri" panose="020F0502020204030204" pitchFamily="34" charset="0"/>
              </a:rPr>
              <a:t> goblygiadau peidio â mynd i’r afael â dyled y GIG </a:t>
            </a:r>
            <a:br>
              <a:rPr lang="en-US" altLang="en-US" sz="1800" dirty="0">
                <a:latin typeface="Barlow" panose="00000500000000000000" pitchFamily="2" charset="0"/>
                <a:cs typeface="Calibri" panose="020F0502020204030204" pitchFamily="34" charset="0"/>
              </a:rPr>
            </a:br>
            <a:endParaRPr lang="en-US" altLang="en-US" sz="1800" dirty="0">
              <a:latin typeface="Barlow" panose="00000500000000000000" pitchFamily="2" charset="0"/>
              <a:cs typeface="Calibri" panose="020F0502020204030204" pitchFamily="34" charset="0"/>
            </a:endParaRPr>
          </a:p>
          <a:p>
            <a:pPr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cy" sz="1800" b="1">
                <a:latin typeface="Barlow" panose="00000500000000000000" pitchFamily="2" charset="0"/>
                <a:cs typeface="Calibri" panose="020F0502020204030204" pitchFamily="34" charset="0"/>
              </a:rPr>
              <a:t>Adrodd</a:t>
            </a:r>
            <a:r>
              <a:rPr lang="cy" sz="1800">
                <a:latin typeface="Barlow" panose="00000500000000000000" pitchFamily="2" charset="0"/>
                <a:cs typeface="Calibri" panose="020F0502020204030204" pitchFamily="34" charset="0"/>
              </a:rPr>
              <a:t> ar y niwed a achosir gan godi tâl gan y GIG</a:t>
            </a:r>
            <a:endParaRPr lang="en-US" altLang="en-US" sz="4000" dirty="0">
              <a:latin typeface="Barlow" panose="000005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EDCB4B-7BDF-8100-FC68-839DEB773810}"/>
              </a:ext>
            </a:extLst>
          </p:cNvPr>
          <p:cNvSpPr txBox="1"/>
          <p:nvPr/>
        </p:nvSpPr>
        <p:spPr>
          <a:xfrm>
            <a:off x="1660053" y="2271842"/>
            <a:ext cx="3964617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endParaRPr lang="en-GB" sz="1000" dirty="0">
              <a:solidFill>
                <a:prstClr val="black"/>
              </a:solidFill>
              <a:latin typeface="Barlow" panose="00000500000000000000" pitchFamily="2" charset="0"/>
            </a:endParaRPr>
          </a:p>
          <a:p>
            <a:pPr defTabSz="457200"/>
            <a:r>
              <a:rPr lang="cy" b="1">
                <a:solidFill>
                  <a:srgbClr val="962893"/>
                </a:solidFill>
                <a:latin typeface="Barlow" panose="00000500000000000000" pitchFamily="2" charset="0"/>
              </a:rPr>
              <a:t>Tîm gwaith achos Meddygon y Byd (DOTW) </a:t>
            </a:r>
            <a:br>
              <a:rPr lang="en-GB" sz="2400" b="1" dirty="0">
                <a:solidFill>
                  <a:srgbClr val="ED0678"/>
                </a:solidFill>
                <a:latin typeface="Barlow" panose="00000500000000000000" pitchFamily="2" charset="0"/>
              </a:rPr>
            </a:br>
            <a:endParaRPr lang="en-GB" sz="2000" dirty="0">
              <a:solidFill>
                <a:srgbClr val="0066B2"/>
              </a:solidFill>
              <a:latin typeface="Barlow" panose="00000500000000000000" pitchFamily="2" charset="0"/>
            </a:endParaRPr>
          </a:p>
          <a:p>
            <a:pPr defTabSz="457200"/>
            <a:r>
              <a:rPr lang="cy">
                <a:solidFill>
                  <a:prstClr val="black"/>
                </a:solidFill>
                <a:latin typeface="Barlow" panose="00000500000000000000" pitchFamily="2" charset="0"/>
              </a:rPr>
              <a:t>Llinell gyngor radffôn Meddygon y Byd:  </a:t>
            </a:r>
            <a:r>
              <a:rPr lang="cy" b="1">
                <a:solidFill>
                  <a:srgbClr val="005CA7"/>
                </a:solidFill>
                <a:latin typeface="Barlow" panose="00000500000000000000" pitchFamily="2" charset="0"/>
              </a:rPr>
              <a:t>0808 1647 686</a:t>
            </a:r>
          </a:p>
          <a:p>
            <a:pPr defTabSz="457200"/>
            <a:endParaRPr lang="en-GB" dirty="0">
              <a:solidFill>
                <a:prstClr val="black"/>
              </a:solidFill>
              <a:latin typeface="Barlow" panose="00000500000000000000" pitchFamily="2" charset="0"/>
            </a:endParaRPr>
          </a:p>
          <a:p>
            <a:pPr defTabSz="457200"/>
            <a:r>
              <a:rPr lang="cy">
                <a:solidFill>
                  <a:prstClr val="black"/>
                </a:solidFill>
                <a:latin typeface="Barlow" panose="00000500000000000000" pitchFamily="2" charset="0"/>
              </a:rPr>
              <a:t>Os ydych yn ffonio o sefydliad, ffoniwch swyddfa ein clinig: </a:t>
            </a:r>
            <a:r>
              <a:rPr lang="cy" b="1">
                <a:solidFill>
                  <a:srgbClr val="005CA7"/>
                </a:solidFill>
                <a:latin typeface="Barlow" panose="00000500000000000000" pitchFamily="2" charset="0"/>
              </a:rPr>
              <a:t>0207 0789 629</a:t>
            </a:r>
            <a:r>
              <a:rPr lang="cy" b="1">
                <a:solidFill>
                  <a:prstClr val="black"/>
                </a:solidFill>
                <a:latin typeface="Barlow" panose="00000500000000000000" pitchFamily="2" charset="0"/>
              </a:rPr>
              <a:t> </a:t>
            </a:r>
            <a:r>
              <a:rPr lang="cy">
                <a:solidFill>
                  <a:prstClr val="black"/>
                </a:solidFill>
                <a:latin typeface="Barlow" panose="00000500000000000000" pitchFamily="2" charset="0"/>
              </a:rPr>
              <a:t>neu anfonwch e-bost i </a:t>
            </a:r>
            <a:r>
              <a:rPr lang="cy" b="1">
                <a:solidFill>
                  <a:srgbClr val="005CA7"/>
                </a:solidFill>
                <a:latin typeface="Barlow" panose="00000500000000000000" pitchFamily="2" charset="0"/>
                <a:hlinkClick r:id="rId4"/>
              </a:rPr>
              <a:t>clinic@doctorsoftheworld.org.uk</a:t>
            </a:r>
            <a:br>
              <a:rPr lang="en-GB" b="1" dirty="0">
                <a:solidFill>
                  <a:srgbClr val="005CA7"/>
                </a:solidFill>
                <a:latin typeface="Barlow" panose="00000500000000000000" pitchFamily="2" charset="0"/>
              </a:rPr>
            </a:br>
            <a:endParaRPr lang="en-GB" dirty="0">
              <a:solidFill>
                <a:prstClr val="black"/>
              </a:solidFill>
              <a:latin typeface="Barlow" panose="00000500000000000000" pitchFamily="2" charset="0"/>
            </a:endParaRPr>
          </a:p>
          <a:p>
            <a:pPr defTabSz="457200"/>
            <a:r>
              <a:rPr>
                <a:solidFill>
                  <a:prstClr val="black"/>
                </a:solidFill>
                <a:latin typeface="Aptos" panose="02110004020202020204"/>
              </a:rPr>
              <a:t>Rhagor o wybodaeth yma:</a:t>
            </a:r>
            <a:endParaRPr lang="en-GB" dirty="0">
              <a:solidFill>
                <a:srgbClr val="005CA7"/>
              </a:solidFill>
              <a:latin typeface="Barlow" panose="00000500000000000000" pitchFamily="2" charset="0"/>
            </a:endParaRPr>
          </a:p>
          <a:p>
            <a:pPr defTabSz="457200"/>
            <a:endParaRPr lang="en-GB" sz="1400" dirty="0">
              <a:solidFill>
                <a:prstClr val="black"/>
              </a:solidFill>
              <a:latin typeface="Barlow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437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953800-BD23-3821-E9B2-321C84A69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02D829F-8AB0-14B0-C78A-56107077EBF8}"/>
              </a:ext>
            </a:extLst>
          </p:cNvPr>
          <p:cNvSpPr/>
          <p:nvPr/>
        </p:nvSpPr>
        <p:spPr>
          <a:xfrm>
            <a:off x="1524001" y="415628"/>
            <a:ext cx="9144000" cy="809495"/>
          </a:xfrm>
          <a:prstGeom prst="rect">
            <a:avLst/>
          </a:prstGeom>
          <a:solidFill>
            <a:srgbClr val="E1F2FF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GB" sz="4000" b="1" dirty="0">
              <a:solidFill>
                <a:prstClr val="white"/>
              </a:solidFill>
              <a:latin typeface="Anton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F0B7CB3-C562-2AA3-7C28-D806FDB6A9BA}"/>
              </a:ext>
            </a:extLst>
          </p:cNvPr>
          <p:cNvSpPr/>
          <p:nvPr/>
        </p:nvSpPr>
        <p:spPr>
          <a:xfrm>
            <a:off x="1652592" y="48981"/>
            <a:ext cx="4856158" cy="1176142"/>
          </a:xfrm>
          <a:prstGeom prst="rect">
            <a:avLst/>
          </a:prstGeom>
          <a:solidFill>
            <a:srgbClr val="0069B8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cy" sz="4000" b="1" dirty="0">
                <a:solidFill>
                  <a:prstClr val="white"/>
                </a:solidFill>
                <a:latin typeface="Anton" pitchFamily="2" charset="0"/>
              </a:rPr>
              <a:t>Cadwch mewn cysylltiad</a:t>
            </a:r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08C6137-4DA1-6899-C077-CFFD939161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327" y="415622"/>
            <a:ext cx="1877675" cy="79088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585FE57-5565-329A-E8CA-23B1330BA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2593" y="1435792"/>
            <a:ext cx="8771679" cy="5373229"/>
          </a:xfrm>
        </p:spPr>
        <p:txBody>
          <a:bodyPr vert="horz" lIns="91440" tIns="45720" rIns="91440" bIns="45720" rtlCol="0" anchor="t">
            <a:noAutofit/>
          </a:bodyPr>
          <a:lstStyle/>
          <a:p>
            <a:pPr rtl="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cy" sz="2400" b="1">
                <a:solidFill>
                  <a:srgbClr val="0069B8"/>
                </a:solidFill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Dysgwch ragor</a:t>
            </a:r>
            <a:br>
              <a:rPr lang="en-GB" altLang="en-US" sz="2400" dirty="0">
                <a:solidFill>
                  <a:srgbClr val="92278F"/>
                </a:solidFill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" sz="2400">
                <a:solidFill>
                  <a:srgbClr val="0069B8"/>
                </a:solidFill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https://www.doctorsoftheworld.org.uk/safesurgeries/</a:t>
            </a:r>
            <a:br>
              <a:rPr lang="en-US" sz="2400" dirty="0">
                <a:solidFill>
                  <a:srgbClr val="005DA8"/>
                </a:solidFill>
                <a:latin typeface="Barlow" panose="00000500000000000000" pitchFamily="2" charset="0"/>
              </a:rPr>
            </a:br>
            <a:br>
              <a:rPr lang="en-US" sz="2400" dirty="0">
                <a:solidFill>
                  <a:srgbClr val="F10679"/>
                </a:solidFill>
                <a:latin typeface="Barlow" panose="00000500000000000000" pitchFamily="2" charset="0"/>
              </a:rPr>
            </a:br>
            <a:r>
              <a:rPr lang="cy" sz="2400" b="1">
                <a:solidFill>
                  <a:srgbClr val="F6067C"/>
                </a:solidFill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Gwybodaeth iechyd wedi'i chyfieithu </a:t>
            </a:r>
            <a:br>
              <a:rPr lang="en-GB" altLang="en-US" sz="2400" b="1" dirty="0">
                <a:solidFill>
                  <a:srgbClr val="F6067C"/>
                </a:solidFill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" sz="2400">
                <a:solidFill>
                  <a:srgbClr val="F6067C"/>
                </a:solidFill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https://www.doctorsoftheworld.org.uk/translated-health-information/</a:t>
            </a:r>
            <a:r>
              <a:rPr lang="cy" sz="2400">
                <a:solidFill>
                  <a:srgbClr val="F6067C"/>
                </a:solidFill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GB" altLang="en-US" sz="2400" b="1" dirty="0">
                <a:solidFill>
                  <a:srgbClr val="F6067C"/>
                </a:solidFill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GB" altLang="en-US" sz="2400" dirty="0"/>
            </a:br>
            <a:r>
              <a:rPr lang="cy" sz="2400" b="1">
                <a:solidFill>
                  <a:srgbClr val="F37321"/>
                </a:solidFill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Cysylltu â ni</a:t>
            </a:r>
            <a:r>
              <a:rPr lang="cy" sz="2400" b="1"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GB" altLang="en-US" sz="2400" b="1" dirty="0"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" sz="2400"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safesurgeries@doctorsoftheworld.org.uk</a:t>
            </a:r>
            <a:br>
              <a:rPr lang="en-GB" altLang="en-US" sz="2400" b="1" dirty="0"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GB" altLang="en-US" sz="2400" b="1" dirty="0"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" sz="2400" b="1">
                <a:solidFill>
                  <a:srgbClr val="0066B2"/>
                </a:solidFill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Clinig Meddygon y Byd</a:t>
            </a:r>
            <a:br>
              <a:rPr lang="en-GB" altLang="en-US" sz="2400" b="1" dirty="0">
                <a:solidFill>
                  <a:srgbClr val="0066B2"/>
                </a:solidFill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" sz="2400">
                <a:solidFill>
                  <a:srgbClr val="0066B2"/>
                </a:solidFill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https://www.doctorsoftheworld.org.uk/patient-clinic/</a:t>
            </a:r>
            <a:r>
              <a:rPr lang="cy" sz="2400">
                <a:solidFill>
                  <a:srgbClr val="0066B2"/>
                </a:solidFill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GB" altLang="en-US" sz="2400" dirty="0">
                <a:solidFill>
                  <a:srgbClr val="0066B2"/>
                </a:solidFill>
                <a:latin typeface="Barlow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GB" altLang="en-US" sz="2400" b="1" dirty="0">
                <a:latin typeface="Barlow" panose="00000500000000000000" pitchFamily="2" charset="0"/>
                <a:cs typeface="Times New Roman" panose="02020603050405020304" pitchFamily="18" charset="0"/>
              </a:rPr>
            </a:br>
            <a:endParaRPr lang="en-US" sz="2400" dirty="0">
              <a:solidFill>
                <a:srgbClr val="F10679"/>
              </a:solidFill>
              <a:latin typeface="Barlow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3553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2871B8EF-2DB6-F02D-D500-11C79074C0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4912" y="1303462"/>
            <a:ext cx="10442860" cy="3696587"/>
          </a:xfrm>
        </p:spPr>
        <p:txBody>
          <a:bodyPr rtlCol="0"/>
          <a:lstStyle/>
          <a:p>
            <a:pPr rtl="0"/>
            <a:r>
              <a:rPr lang="cy" dirty="0"/>
              <a:t>TÎM MYNEDIAD AT IECHYD</a:t>
            </a:r>
          </a:p>
          <a:p>
            <a:pPr rtl="0"/>
            <a:r>
              <a:rPr lang="cy" sz="2911" dirty="0"/>
              <a:t>Bwrdd Iechyd Prifysgol Bae Abertawe</a:t>
            </a:r>
          </a:p>
          <a:p>
            <a:pPr rtl="0"/>
            <a:endParaRPr lang="pt-BR" sz="2911" dirty="0"/>
          </a:p>
          <a:p>
            <a:pPr rtl="0"/>
            <a:r>
              <a:rPr lang="cy" sz="2183" dirty="0"/>
              <a:t>Maria Doyle, Nyrs Arweiniol, Tîm Mynediad at Iechyd</a:t>
            </a:r>
          </a:p>
          <a:p>
            <a:pPr rtl="0"/>
            <a:r>
              <a:rPr lang="cy" sz="2183" dirty="0"/>
              <a:t>Clinig Canolog, Stryd y Berllan, Abertawe, SA1 5AT</a:t>
            </a:r>
          </a:p>
          <a:p>
            <a:pPr rtl="0"/>
            <a:r>
              <a:rPr lang="cy" sz="2183" dirty="0">
                <a:solidFill>
                  <a:schemeClr val="bg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SBU.Hat@wales.nhs.uk</a:t>
            </a:r>
            <a:endParaRPr lang="pt-BR" sz="2183" dirty="0">
              <a:solidFill>
                <a:schemeClr val="bg2"/>
              </a:solidFill>
            </a:endParaRPr>
          </a:p>
          <a:p>
            <a:pPr rtl="0"/>
            <a:r>
              <a:rPr lang="cy" sz="2183" dirty="0">
                <a:solidFill>
                  <a:schemeClr val="bg2"/>
                </a:solidFill>
              </a:rPr>
              <a:t>01792 517882</a:t>
            </a:r>
          </a:p>
          <a:p>
            <a:pPr rtl="0"/>
            <a:endParaRPr lang="pt-BR" sz="2911" dirty="0">
              <a:solidFill>
                <a:schemeClr val="bg2"/>
              </a:solidFill>
            </a:endParaRPr>
          </a:p>
          <a:p>
            <a:pPr rtl="0"/>
            <a:endParaRPr lang="pt-BR" sz="2911" dirty="0">
              <a:solidFill>
                <a:schemeClr val="bg2"/>
              </a:solidFill>
            </a:endParaRPr>
          </a:p>
          <a:p>
            <a:pPr rtl="0"/>
            <a:endParaRPr lang="pt-BR" sz="2911" dirty="0">
              <a:solidFill>
                <a:schemeClr val="bg2"/>
              </a:solidFill>
            </a:endParaRPr>
          </a:p>
          <a:p>
            <a:pPr rtl="0"/>
            <a:endParaRPr lang="pt-BR" sz="2911" dirty="0"/>
          </a:p>
        </p:txBody>
      </p:sp>
    </p:spTree>
    <p:extLst>
      <p:ext uri="{BB962C8B-B14F-4D97-AF65-F5344CB8AC3E}">
        <p14:creationId xmlns:p14="http://schemas.microsoft.com/office/powerpoint/2010/main" val="324151905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E7A753-7A5A-48FA-500E-187A6829DD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2497" y="1072425"/>
            <a:ext cx="10535274" cy="4435905"/>
          </a:xfrm>
        </p:spPr>
        <p:txBody>
          <a:bodyPr rtlCol="0"/>
          <a:lstStyle/>
          <a:p>
            <a:pPr rtl="0"/>
            <a:r>
              <a:rPr lang="cy" dirty="0"/>
              <a:t>DEFNYDDWYR GWASANAETH</a:t>
            </a:r>
          </a:p>
          <a:p>
            <a:pPr rtl="0"/>
            <a:endParaRPr lang="pt-BR" dirty="0"/>
          </a:p>
          <a:p>
            <a:pPr rtl="0"/>
            <a:r>
              <a:rPr lang="cy" sz="2183" dirty="0"/>
              <a:t>Oedolion a phlant sy’n cael eu lletya gan Clear Springs Ready Homes, mewn tai a rennir un rhyw a thai ar gyfer teuluoedd. </a:t>
            </a:r>
          </a:p>
          <a:p>
            <a:pPr rtl="0"/>
            <a:r>
              <a:rPr lang="cy" sz="2183" dirty="0"/>
              <a:t>212 eiddo yn Abertawe. 800-1000 o bobl</a:t>
            </a:r>
          </a:p>
          <a:p>
            <a:pPr rtl="0"/>
            <a:r>
              <a:rPr lang="cy" sz="2183" dirty="0"/>
              <a:t>13 eiddo yng Nghastell-nedd Port Talbot. 30-50 o bobl</a:t>
            </a:r>
          </a:p>
          <a:p>
            <a:pPr rtl="0"/>
            <a:endParaRPr lang="pt-BR" sz="2183" dirty="0"/>
          </a:p>
          <a:p>
            <a:pPr rtl="0"/>
            <a:r>
              <a:rPr lang="cy" sz="2183" dirty="0"/>
              <a:t>Plant Digwmni sy'n Ceisio Lloches (Adran 76)</a:t>
            </a:r>
          </a:p>
          <a:p>
            <a:pPr rtl="0"/>
            <a:r>
              <a:rPr lang="cy" sz="2183" dirty="0"/>
              <a:t>17 eiddo yn Abertawe</a:t>
            </a:r>
          </a:p>
          <a:p>
            <a:pPr rtl="0"/>
            <a:r>
              <a:rPr lang="cy" sz="2183" dirty="0"/>
              <a:t>7 eiddo yng Nghastell-nedd Port Talbot</a:t>
            </a:r>
          </a:p>
          <a:p>
            <a:pPr rtl="0"/>
            <a:endParaRPr lang="pt-BR" sz="2183" dirty="0"/>
          </a:p>
        </p:txBody>
      </p:sp>
    </p:spTree>
    <p:extLst>
      <p:ext uri="{BB962C8B-B14F-4D97-AF65-F5344CB8AC3E}">
        <p14:creationId xmlns:p14="http://schemas.microsoft.com/office/powerpoint/2010/main" val="28211862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A6AC64BB-0A17-7B55-7D2A-36EF5A8347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8704" y="1164840"/>
            <a:ext cx="10581482" cy="3557965"/>
          </a:xfrm>
        </p:spPr>
        <p:txBody>
          <a:bodyPr rtlCol="0"/>
          <a:lstStyle/>
          <a:p>
            <a:pPr rtl="0"/>
            <a:r>
              <a:rPr lang="cy" dirty="0"/>
              <a:t>Y TÎM</a:t>
            </a:r>
          </a:p>
          <a:p>
            <a:pPr rtl="0"/>
            <a:endParaRPr lang="pt-BR" dirty="0"/>
          </a:p>
          <a:p>
            <a:pPr rtl="0"/>
            <a:r>
              <a:rPr lang="cy" sz="2183" dirty="0"/>
              <a:t>Gwasanaeth dan arweiniad nyrsys Dydd Llun – Dydd Gwener 8am-4pm</a:t>
            </a:r>
          </a:p>
          <a:p>
            <a:pPr rtl="0"/>
            <a:endParaRPr lang="pt-BR" sz="2183" dirty="0"/>
          </a:p>
          <a:p>
            <a:pPr rtl="0"/>
            <a:r>
              <a:rPr lang="cy" sz="2183" dirty="0"/>
              <a:t>1 x Nyrs Gofrestredig (RN)/Nyrs Iechyd y Cyhoedd Cymunedol Arbenigol (SCPHN) Ymwelydd Iechyd (HV) Band 7 Cyfwerth ag amser llawn (WTE)</a:t>
            </a:r>
          </a:p>
          <a:p>
            <a:pPr rtl="0"/>
            <a:r>
              <a:rPr lang="cy" sz="2183" dirty="0"/>
              <a:t>1 X Nyrs Gofrestredig 0.8 WTE Band 6</a:t>
            </a:r>
          </a:p>
          <a:p>
            <a:pPr rtl="0"/>
            <a:r>
              <a:rPr lang="cy" sz="2183" dirty="0"/>
              <a:t>2 X RN/SCPHN HV/Nyrs Staff (SN) 0.6 WTE Band 6  </a:t>
            </a:r>
          </a:p>
          <a:p>
            <a:pPr rtl="0"/>
            <a:r>
              <a:rPr lang="cy" sz="2183" dirty="0"/>
              <a:t>1 X GWEINYDDWR 0.6 WTE Band 3</a:t>
            </a:r>
          </a:p>
        </p:txBody>
      </p:sp>
    </p:spTree>
    <p:extLst>
      <p:ext uri="{BB962C8B-B14F-4D97-AF65-F5344CB8AC3E}">
        <p14:creationId xmlns:p14="http://schemas.microsoft.com/office/powerpoint/2010/main" val="3058736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Refugee…"/>
          <p:cNvSpPr txBox="1">
            <a:spLocks noGrp="1"/>
          </p:cNvSpPr>
          <p:nvPr>
            <p:ph type="body" sz="half" idx="1"/>
          </p:nvPr>
        </p:nvSpPr>
        <p:spPr>
          <a:xfrm>
            <a:off x="956411" y="919479"/>
            <a:ext cx="4637940" cy="4775201"/>
          </a:xfrm>
          <a:prstGeom prst="rect">
            <a:avLst/>
          </a:prstGeom>
        </p:spPr>
        <p:txBody>
          <a:bodyPr numCol="1" spcCol="38100" rtlCol="0"/>
          <a:lstStyle/>
          <a:p>
            <a:pPr marL="0" indent="0" rtl="0">
              <a:buSzTx/>
              <a:buNone/>
              <a:defRPr b="1"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rPr dirty="0" err="1"/>
              <a:t>Ffoadur</a:t>
            </a:r>
            <a:endParaRPr dirty="0"/>
          </a:p>
          <a:p>
            <a:pPr marL="0" indent="0" rtl="0">
              <a:buSzTx/>
              <a:buNone/>
            </a:pPr>
            <a:r>
              <a:rPr dirty="0" err="1"/>
              <a:t>Rhywun</a:t>
            </a:r>
            <a:r>
              <a:rPr dirty="0"/>
              <a:t> </a:t>
            </a:r>
            <a:r>
              <a:rPr dirty="0" err="1"/>
              <a:t>sydd</a:t>
            </a:r>
            <a:r>
              <a:rPr dirty="0"/>
              <a:t> ‘</a:t>
            </a:r>
            <a:r>
              <a:rPr dirty="0" err="1"/>
              <a:t>oherwydd</a:t>
            </a:r>
            <a:r>
              <a:rPr dirty="0"/>
              <a:t> </a:t>
            </a:r>
            <a:r>
              <a:rPr dirty="0" err="1"/>
              <a:t>ofn</a:t>
            </a:r>
            <a:r>
              <a:rPr dirty="0"/>
              <a:t> </a:t>
            </a:r>
            <a:r>
              <a:rPr dirty="0" err="1"/>
              <a:t>rhesymol</a:t>
            </a:r>
            <a:r>
              <a:rPr dirty="0"/>
              <a:t> o </a:t>
            </a:r>
            <a:r>
              <a:rPr dirty="0" err="1"/>
              <a:t>gael</a:t>
            </a:r>
            <a:r>
              <a:rPr dirty="0"/>
              <a:t> </a:t>
            </a:r>
            <a:r>
              <a:rPr dirty="0" err="1"/>
              <a:t>ei</a:t>
            </a:r>
            <a:r>
              <a:rPr dirty="0"/>
              <a:t> </a:t>
            </a:r>
            <a:r>
              <a:rPr dirty="0" err="1"/>
              <a:t>erlid</a:t>
            </a:r>
            <a:r>
              <a:rPr dirty="0"/>
              <a:t> am </a:t>
            </a:r>
            <a:r>
              <a:rPr dirty="0" err="1"/>
              <a:t>resymau</a:t>
            </a:r>
            <a:r>
              <a:rPr dirty="0"/>
              <a:t> </a:t>
            </a:r>
            <a:r>
              <a:rPr dirty="0" err="1"/>
              <a:t>ar</a:t>
            </a:r>
            <a:r>
              <a:rPr dirty="0"/>
              <a:t> sail </a:t>
            </a:r>
            <a:r>
              <a:rPr dirty="0" err="1"/>
              <a:t>hil</a:t>
            </a:r>
            <a:r>
              <a:rPr dirty="0"/>
              <a:t>, </a:t>
            </a:r>
            <a:r>
              <a:rPr dirty="0" err="1"/>
              <a:t>crefydd</a:t>
            </a:r>
            <a:r>
              <a:rPr dirty="0"/>
              <a:t>, </a:t>
            </a:r>
            <a:r>
              <a:rPr dirty="0" err="1"/>
              <a:t>cenedligrwydd</a:t>
            </a:r>
            <a:r>
              <a:rPr dirty="0"/>
              <a:t>, </a:t>
            </a:r>
            <a:r>
              <a:rPr dirty="0" err="1"/>
              <a:t>aelodaeth</a:t>
            </a:r>
            <a:r>
              <a:rPr dirty="0"/>
              <a:t> o </a:t>
            </a:r>
            <a:r>
              <a:rPr dirty="0" err="1"/>
              <a:t>grŵp</a:t>
            </a:r>
            <a:r>
              <a:rPr dirty="0"/>
              <a:t> </a:t>
            </a:r>
            <a:r>
              <a:rPr dirty="0" err="1"/>
              <a:t>cymdeithasol</a:t>
            </a:r>
            <a:r>
              <a:rPr dirty="0"/>
              <a:t> </a:t>
            </a:r>
            <a:r>
              <a:rPr dirty="0" err="1"/>
              <a:t>penodol</a:t>
            </a:r>
            <a:r>
              <a:rPr dirty="0"/>
              <a:t> neu am </a:t>
            </a:r>
            <a:r>
              <a:rPr dirty="0" err="1"/>
              <a:t>fod</a:t>
            </a:r>
            <a:r>
              <a:rPr dirty="0"/>
              <a:t> â barn </a:t>
            </a:r>
            <a:r>
              <a:rPr dirty="0" err="1"/>
              <a:t>wleidyddol</a:t>
            </a:r>
            <a:r>
              <a:rPr dirty="0"/>
              <a:t> </a:t>
            </a:r>
            <a:r>
              <a:rPr dirty="0" err="1"/>
              <a:t>benodol</a:t>
            </a:r>
            <a:r>
              <a:rPr dirty="0"/>
              <a:t>, y </a:t>
            </a:r>
            <a:r>
              <a:rPr dirty="0" err="1"/>
              <a:t>tu</a:t>
            </a:r>
            <a:r>
              <a:rPr dirty="0"/>
              <a:t> </a:t>
            </a:r>
            <a:r>
              <a:rPr dirty="0" err="1"/>
              <a:t>allan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wlad</a:t>
            </a:r>
            <a:r>
              <a:rPr dirty="0"/>
              <a:t> </a:t>
            </a:r>
            <a:r>
              <a:rPr dirty="0" err="1"/>
              <a:t>ei</a:t>
            </a:r>
            <a:r>
              <a:rPr dirty="0"/>
              <a:t> </a:t>
            </a:r>
            <a:r>
              <a:rPr dirty="0" err="1"/>
              <a:t>genedligrwydd</a:t>
            </a:r>
            <a:r>
              <a:rPr dirty="0"/>
              <a:t> ac </a:t>
            </a:r>
            <a:r>
              <a:rPr dirty="0" err="1"/>
              <a:t>yn</a:t>
            </a:r>
            <a:r>
              <a:rPr dirty="0"/>
              <a:t> </a:t>
            </a:r>
            <a:r>
              <a:rPr dirty="0" err="1"/>
              <a:t>methu</a:t>
            </a:r>
            <a:r>
              <a:rPr dirty="0"/>
              <a:t> â </a:t>
            </a:r>
            <a:r>
              <a:rPr dirty="0" err="1"/>
              <a:t>manteisio</a:t>
            </a:r>
            <a:r>
              <a:rPr dirty="0"/>
              <a:t> </a:t>
            </a:r>
            <a:r>
              <a:rPr dirty="0" err="1"/>
              <a:t>ar</a:t>
            </a:r>
            <a:r>
              <a:rPr dirty="0"/>
              <a:t> </a:t>
            </a:r>
            <a:r>
              <a:rPr dirty="0" err="1"/>
              <a:t>amddiffyniad</a:t>
            </a:r>
            <a:r>
              <a:rPr dirty="0"/>
              <a:t> y </a:t>
            </a:r>
            <a:r>
              <a:rPr dirty="0" err="1"/>
              <a:t>wlad</a:t>
            </a:r>
            <a:r>
              <a:rPr dirty="0"/>
              <a:t> </a:t>
            </a:r>
            <a:r>
              <a:rPr dirty="0" err="1"/>
              <a:t>honno</a:t>
            </a:r>
            <a:r>
              <a:rPr dirty="0"/>
              <a:t>, neu </a:t>
            </a:r>
            <a:r>
              <a:rPr dirty="0" err="1"/>
              <a:t>oherwydd</a:t>
            </a:r>
            <a:r>
              <a:rPr dirty="0"/>
              <a:t> y </a:t>
            </a:r>
            <a:r>
              <a:rPr dirty="0" err="1"/>
              <a:t>fath</a:t>
            </a:r>
            <a:r>
              <a:rPr dirty="0"/>
              <a:t> </a:t>
            </a:r>
            <a:r>
              <a:rPr dirty="0" err="1"/>
              <a:t>ofn</a:t>
            </a:r>
            <a:r>
              <a:rPr dirty="0"/>
              <a:t>, </a:t>
            </a:r>
            <a:r>
              <a:rPr dirty="0" err="1"/>
              <a:t>sy’n</a:t>
            </a:r>
            <a:r>
              <a:rPr dirty="0"/>
              <a:t> </a:t>
            </a:r>
            <a:r>
              <a:rPr dirty="0" err="1"/>
              <a:t>anfodlon</a:t>
            </a:r>
            <a:r>
              <a:rPr dirty="0"/>
              <a:t> </a:t>
            </a:r>
            <a:r>
              <a:rPr dirty="0" err="1"/>
              <a:t>manteisio</a:t>
            </a:r>
            <a:r>
              <a:rPr dirty="0"/>
              <a:t> </a:t>
            </a:r>
            <a:r>
              <a:rPr dirty="0" err="1"/>
              <a:t>ar</a:t>
            </a:r>
            <a:r>
              <a:rPr dirty="0"/>
              <a:t> </a:t>
            </a:r>
            <a:r>
              <a:rPr dirty="0" err="1"/>
              <a:t>amddiffyniad</a:t>
            </a:r>
            <a:r>
              <a:rPr dirty="0"/>
              <a:t> y </a:t>
            </a:r>
            <a:r>
              <a:rPr dirty="0" err="1"/>
              <a:t>wlad</a:t>
            </a:r>
            <a:r>
              <a:rPr dirty="0"/>
              <a:t> </a:t>
            </a:r>
            <a:r>
              <a:rPr dirty="0" err="1"/>
              <a:t>honno</a:t>
            </a:r>
            <a:r>
              <a:rPr dirty="0"/>
              <a:t>.’</a:t>
            </a:r>
          </a:p>
          <a:p>
            <a:pPr marL="0" indent="0" rtl="0">
              <a:buSzTx/>
              <a:buNone/>
            </a:pPr>
            <a:r>
              <a:rPr dirty="0" err="1"/>
              <a:t>Erthygl</a:t>
            </a:r>
            <a:r>
              <a:rPr dirty="0"/>
              <a:t> 1, </a:t>
            </a:r>
            <a:r>
              <a:rPr dirty="0" err="1"/>
              <a:t>Confensiwn</a:t>
            </a:r>
            <a:r>
              <a:rPr dirty="0"/>
              <a:t> 1951 </a:t>
            </a:r>
            <a:r>
              <a:rPr dirty="0" err="1"/>
              <a:t>yn</a:t>
            </a:r>
            <a:r>
              <a:rPr dirty="0"/>
              <a:t> </a:t>
            </a:r>
            <a:r>
              <a:rPr dirty="0" err="1"/>
              <a:t>ymwneud</a:t>
            </a:r>
            <a:r>
              <a:rPr dirty="0"/>
              <a:t> â </a:t>
            </a:r>
            <a:r>
              <a:rPr dirty="0" err="1"/>
              <a:t>statws</a:t>
            </a:r>
            <a:r>
              <a:rPr dirty="0"/>
              <a:t> </a:t>
            </a:r>
            <a:r>
              <a:rPr dirty="0" err="1"/>
              <a:t>ffoaduriaid</a:t>
            </a:r>
            <a:endParaRPr dirty="0"/>
          </a:p>
        </p:txBody>
      </p:sp>
      <p:sp>
        <p:nvSpPr>
          <p:cNvPr id="174" name="Asylum seeker…"/>
          <p:cNvSpPr txBox="1"/>
          <p:nvPr/>
        </p:nvSpPr>
        <p:spPr>
          <a:xfrm>
            <a:off x="6574205" y="2507374"/>
            <a:ext cx="4637941" cy="3478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25400" tIns="25400" rIns="25400" bIns="25400" rtlCol="0">
            <a:normAutofit/>
          </a:bodyPr>
          <a:lstStyle/>
          <a:p>
            <a:pPr marL="0" marR="0" lvl="0" indent="0" algn="l" defTabSz="1219169" rtl="0" eaLnBrk="1" fontAlgn="auto" latinLnBrk="0" hangingPunct="1">
              <a:lnSpc>
                <a:spcPct val="80000"/>
              </a:lnSpc>
              <a:spcBef>
                <a:spcPts val="21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rPr kumimoji="0" lang="cy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roxima Nova"/>
                <a:sym typeface="Proxima Nova"/>
              </a:rPr>
              <a:t>Ceisiwr lloches</a:t>
            </a:r>
          </a:p>
          <a:p>
            <a:pPr marL="0" marR="0" lvl="0" indent="0" algn="l" defTabSz="1219169" rtl="0" eaLnBrk="1" fontAlgn="auto" latinLnBrk="0" hangingPunct="1">
              <a:lnSpc>
                <a:spcPct val="80000"/>
              </a:lnSpc>
              <a:spcBef>
                <a:spcPts val="21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/>
            </a:pPr>
            <a:r>
              <a:rPr kumimoji="0" lang="cy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Unigolyn sy'n ceisio amddiffyniad o dan gyfraith ryngwladol sydd wedi'i hen sefydlu ac sy'n aros am benderfyniad ar ei hawliad.</a:t>
            </a:r>
          </a:p>
          <a:p>
            <a:pPr marL="0" marR="0" lvl="0" indent="0" algn="l" defTabSz="1219169" rtl="0" eaLnBrk="1" fontAlgn="auto" latinLnBrk="0" hangingPunct="1">
              <a:lnSpc>
                <a:spcPct val="80000"/>
              </a:lnSpc>
              <a:spcBef>
                <a:spcPts val="21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/>
            </a:pPr>
            <a:r>
              <a:rPr kumimoji="0" lang="cy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Os caiff ei dderbyn, rhoddir statws ffoadur iddo.</a:t>
            </a:r>
          </a:p>
          <a:p>
            <a:pPr marL="0" marR="0" lvl="0" indent="0" algn="l" defTabSz="1219169" rtl="0" eaLnBrk="1" fontAlgn="auto" latinLnBrk="0" hangingPunct="1">
              <a:lnSpc>
                <a:spcPct val="80000"/>
              </a:lnSpc>
              <a:spcBef>
                <a:spcPts val="21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>
                <a:latin typeface="Proxima Nova"/>
                <a:ea typeface="Proxima Nova"/>
                <a:cs typeface="Proxima Nova"/>
                <a:sym typeface="Proxima Nova"/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roxima Nova"/>
              <a:sym typeface="Proxima Nova"/>
            </a:endParaRPr>
          </a:p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Times Roman"/>
                <a:ea typeface="Times Roman"/>
                <a:cs typeface="Times Roman"/>
                <a:sym typeface="Times Roman"/>
              </a:defRPr>
            </a:pPr>
            <a:endParaRPr kumimoji="0" sz="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Roman"/>
              <a:sym typeface="Times Roman"/>
            </a:endParaRPr>
          </a:p>
        </p:txBody>
      </p:sp>
      <p:pic>
        <p:nvPicPr>
          <p:cNvPr id="2" name="Picture 2" descr="d69cb2df-5a20-4ad7-b98a-e11dcf929b06">
            <a:extLst>
              <a:ext uri="{FF2B5EF4-FFF2-40B4-BE49-F238E27FC236}">
                <a16:creationId xmlns:a16="http://schemas.microsoft.com/office/drawing/2014/main" id="{5F29659A-D25E-CF3B-1623-F631E8C322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985" y="5244056"/>
            <a:ext cx="1282015" cy="1515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C:\Users\Ay229421\AppData\Local\Microsoft\Windows\INetCache\Content.MSO\1A6F966F.tmp">
            <a:extLst>
              <a:ext uri="{FF2B5EF4-FFF2-40B4-BE49-F238E27FC236}">
                <a16:creationId xmlns:a16="http://schemas.microsoft.com/office/drawing/2014/main" id="{7A508789-3034-85DD-6D59-7C95BB0260C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94680"/>
            <a:ext cx="3935095" cy="1163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2784400"/>
      </p:ext>
    </p:extLst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13B53AB-657A-4EBC-A9BB-7E2E88AEFC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4911" y="471730"/>
            <a:ext cx="10442860" cy="4713149"/>
          </a:xfrm>
        </p:spPr>
        <p:txBody>
          <a:bodyPr rtlCol="0"/>
          <a:lstStyle/>
          <a:p>
            <a:pPr rtl="0"/>
            <a:r>
              <a:rPr lang="cy" dirty="0"/>
              <a:t>HYSBYSIAD </a:t>
            </a:r>
          </a:p>
          <a:p>
            <a:pPr rtl="0"/>
            <a:r>
              <a:rPr lang="cy" dirty="0"/>
              <a:t> </a:t>
            </a:r>
          </a:p>
          <a:p>
            <a:pPr rtl="0"/>
            <a:r>
              <a:rPr lang="cy" sz="2183" dirty="0"/>
              <a:t>PORTH CLEAR SPRINGS READY HOMES – newydd-ddyfodiaid</a:t>
            </a:r>
          </a:p>
          <a:p>
            <a:pPr rtl="0"/>
            <a:r>
              <a:rPr lang="cy" sz="2183" dirty="0"/>
              <a:t>Bryste, Caerloyw, Caerdydd, Llundain. Gwrywod sengl yn bennaf.</a:t>
            </a:r>
          </a:p>
          <a:p>
            <a:pPr rtl="0"/>
            <a:endParaRPr lang="en-GB" sz="2183" dirty="0"/>
          </a:p>
          <a:p>
            <a:pPr rtl="0"/>
            <a:r>
              <a:rPr lang="cy" sz="2183" dirty="0"/>
              <a:t>Y TÎM PLANT SY'N DERBYN GOFAL – Lleoliadau newydd</a:t>
            </a:r>
          </a:p>
          <a:p>
            <a:pPr rtl="0"/>
            <a:endParaRPr lang="en-GB" sz="2183" dirty="0"/>
          </a:p>
          <a:p>
            <a:pPr rtl="0"/>
            <a:r>
              <a:rPr lang="cy" sz="2183" dirty="0"/>
              <a:t>DYRANIAD MEDDYGON TEULU – Cydweithio â thîm cofrestru Meddygon Teulu Gwasanaethau Gofal Sylfaenol, cynllun taliadau uwch.</a:t>
            </a:r>
          </a:p>
          <a:p>
            <a:pPr rtl="0"/>
            <a:endParaRPr lang="en-GB" sz="2183" dirty="0"/>
          </a:p>
          <a:p>
            <a:pPr rtl="0"/>
            <a:r>
              <a:rPr lang="cy" sz="2183" dirty="0"/>
              <a:t>LANGUAGE LINE - Arabeg, Pashto, Cwrdeg Sorani</a:t>
            </a:r>
          </a:p>
        </p:txBody>
      </p:sp>
    </p:spTree>
    <p:extLst>
      <p:ext uri="{BB962C8B-B14F-4D97-AF65-F5344CB8AC3E}">
        <p14:creationId xmlns:p14="http://schemas.microsoft.com/office/powerpoint/2010/main" val="33225208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C0D74F92-4F0C-EAB0-5440-A7242FE9232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3875" y="102071"/>
            <a:ext cx="10673896" cy="5637296"/>
          </a:xfrm>
        </p:spPr>
        <p:txBody>
          <a:bodyPr rtlCol="0"/>
          <a:lstStyle/>
          <a:p>
            <a:pPr rtl="0"/>
            <a:r>
              <a:rPr lang="cy" dirty="0"/>
              <a:t>GWASANAETHAU CLINIGOL</a:t>
            </a:r>
          </a:p>
          <a:p>
            <a:pPr rtl="0"/>
            <a:endParaRPr lang="pt-BR" sz="2183" dirty="0"/>
          </a:p>
          <a:p>
            <a:pPr rtl="0"/>
            <a:r>
              <a:rPr lang="cy" sz="2183" dirty="0"/>
              <a:t>Asesiad Iechyd Cychwynnol -</a:t>
            </a:r>
            <a:r>
              <a:rPr lang="cy" sz="2183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 gyfer pob ceisiwr lloches sydd newydd gyrraedd i bennu anghenion iechyd gan gynnwys clefydau trosglwyddadwy ac anhrosglwyddadwy, iechyd meddwl, iechyd rhywiol, iechyd atgenhedlu, iechyd y geg a diogelu.</a:t>
            </a:r>
          </a:p>
          <a:p>
            <a:pPr rtl="0"/>
            <a:endParaRPr lang="en-GB" sz="2183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rtl="0">
              <a:lnSpc>
                <a:spcPct val="107000"/>
              </a:lnSpc>
              <a:spcAft>
                <a:spcPts val="485"/>
              </a:spcAft>
            </a:pPr>
            <a:r>
              <a:rPr lang="cy" sz="2183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Brechu unigolion sydd â statws imiwneiddio ansicr neu anghyflawn</a:t>
            </a:r>
          </a:p>
          <a:p>
            <a:pPr rtl="0">
              <a:lnSpc>
                <a:spcPct val="107000"/>
              </a:lnSpc>
              <a:spcAft>
                <a:spcPts val="485"/>
              </a:spcAft>
            </a:pPr>
            <a:endParaRPr lang="en-GB" sz="2183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rtl="0">
              <a:lnSpc>
                <a:spcPct val="107000"/>
              </a:lnSpc>
              <a:spcAft>
                <a:spcPts val="485"/>
              </a:spcAft>
            </a:pPr>
            <a:r>
              <a:rPr lang="cy" sz="2183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Prawf croen ar gyfer TB cudd </a:t>
            </a:r>
            <a:r>
              <a:rPr lang="cy" sz="2183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cy" sz="2183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 gyfer unigolion a anwyd neu a oedd yn byw yn Affrica Is-Sahara neu wledydd lle mae digwyddedd TB yn fwy na 150 fesul 100,000 o'r boblogaeth.</a:t>
            </a:r>
          </a:p>
          <a:p>
            <a:pPr rtl="0">
              <a:lnSpc>
                <a:spcPct val="107000"/>
              </a:lnSpc>
              <a:spcAft>
                <a:spcPts val="485"/>
              </a:spcAft>
            </a:pPr>
            <a:endParaRPr lang="en-GB" sz="2183" dirty="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rtl="0">
              <a:lnSpc>
                <a:spcPct val="107000"/>
              </a:lnSpc>
              <a:spcAft>
                <a:spcPts val="485"/>
              </a:spcAft>
            </a:pPr>
            <a:r>
              <a:rPr lang="cy" sz="2183" b="1" dirty="0">
                <a:solidFill>
                  <a:schemeClr val="bg2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Plant Digwmni sy'n Ceisio Lloches (UASC)</a:t>
            </a:r>
            <a:r>
              <a:rPr lang="cy" sz="2183" b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cefnogi’r tîm Plant sy'n Derbyn Gofal gyda brechu a sgrinio am TB cudd </a:t>
            </a:r>
            <a:endParaRPr lang="en-GB" sz="2183" b="1" dirty="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rtl="0"/>
            <a:endParaRPr lang="pt-BR" sz="2183" dirty="0"/>
          </a:p>
        </p:txBody>
      </p:sp>
    </p:spTree>
    <p:extLst>
      <p:ext uri="{BB962C8B-B14F-4D97-AF65-F5344CB8AC3E}">
        <p14:creationId xmlns:p14="http://schemas.microsoft.com/office/powerpoint/2010/main" val="41806334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F05E1F76-F0D5-9796-E708-DE0CE9DD7D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0082" y="448627"/>
            <a:ext cx="11089762" cy="5960747"/>
          </a:xfrm>
        </p:spPr>
        <p:txBody>
          <a:bodyPr rtlCol="0"/>
          <a:lstStyle/>
          <a:p>
            <a:pPr rtl="0"/>
            <a:r>
              <a:rPr lang="cy" dirty="0"/>
              <a:t>ATGYFEIRIADAU</a:t>
            </a:r>
          </a:p>
          <a:p>
            <a:pPr rtl="0">
              <a:lnSpc>
                <a:spcPct val="107000"/>
              </a:lnSpc>
              <a:spcAft>
                <a:spcPts val="485"/>
              </a:spcAft>
            </a:pPr>
            <a:r>
              <a:rPr lang="cy" sz="1819" dirty="0">
                <a:solidFill>
                  <a:schemeClr val="bg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Allgymorth iechyd rhywiol </a:t>
            </a:r>
            <a:r>
              <a:rPr lang="cy" sz="1819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 gyfer</a:t>
            </a:r>
            <a:r>
              <a:rPr lang="cy" sz="1819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profi am HIV, hepatitis B a hepatitis C, syffilis, clamydia, a gonoroea. Yn ogystal â sgrinio serfigol ac atal cenhedlu.</a:t>
            </a:r>
            <a:endParaRPr lang="en-GB" sz="1819" dirty="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rtl="0">
              <a:lnSpc>
                <a:spcPct val="107000"/>
              </a:lnSpc>
              <a:spcAft>
                <a:spcPts val="485"/>
              </a:spcAft>
            </a:pPr>
            <a:endParaRPr lang="en-GB" sz="1819" dirty="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rtl="0">
              <a:lnSpc>
                <a:spcPct val="107000"/>
              </a:lnSpc>
              <a:spcAft>
                <a:spcPts val="485"/>
              </a:spcAft>
            </a:pPr>
            <a:r>
              <a:rPr lang="cy" sz="1819" dirty="0">
                <a:solidFill>
                  <a:schemeClr val="bg2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Gwasanaethau iechyd meddwl </a:t>
            </a:r>
            <a:r>
              <a:rPr lang="cy" sz="1819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dull wedi’i lywio gan drawma at gwnsela.</a:t>
            </a:r>
          </a:p>
          <a:p>
            <a:pPr rtl="0">
              <a:lnSpc>
                <a:spcPct val="107000"/>
              </a:lnSpc>
              <a:spcAft>
                <a:spcPts val="485"/>
              </a:spcAft>
            </a:pPr>
            <a:endParaRPr lang="en-GB" sz="1819" dirty="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rtl="0">
              <a:lnSpc>
                <a:spcPct val="107000"/>
              </a:lnSpc>
              <a:spcAft>
                <a:spcPts val="485"/>
              </a:spcAft>
            </a:pPr>
            <a:r>
              <a:rPr lang="cy" sz="1819" dirty="0">
                <a:solidFill>
                  <a:schemeClr val="bg2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Gofal deintyddol brys</a:t>
            </a:r>
          </a:p>
          <a:p>
            <a:pPr rtl="0">
              <a:lnSpc>
                <a:spcPct val="107000"/>
              </a:lnSpc>
              <a:spcAft>
                <a:spcPts val="485"/>
              </a:spcAft>
            </a:pPr>
            <a:endParaRPr lang="en-GB" sz="1819" dirty="0">
              <a:solidFill>
                <a:schemeClr val="bg2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rtl="0">
              <a:lnSpc>
                <a:spcPct val="107000"/>
              </a:lnSpc>
              <a:spcAft>
                <a:spcPts val="485"/>
              </a:spcAft>
            </a:pPr>
            <a:r>
              <a:rPr lang="cy" sz="1819" dirty="0">
                <a:solidFill>
                  <a:schemeClr val="bg2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Apwyntiad gofal brys gyda meddyg teulu</a:t>
            </a:r>
          </a:p>
          <a:p>
            <a:pPr rtl="0">
              <a:lnSpc>
                <a:spcPct val="107000"/>
              </a:lnSpc>
              <a:spcAft>
                <a:spcPts val="485"/>
              </a:spcAft>
            </a:pPr>
            <a:endParaRPr lang="en-GB" sz="1819" dirty="0">
              <a:solidFill>
                <a:schemeClr val="bg2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rtl="0">
              <a:lnSpc>
                <a:spcPct val="107000"/>
              </a:lnSpc>
              <a:spcAft>
                <a:spcPts val="485"/>
              </a:spcAft>
            </a:pPr>
            <a:r>
              <a:rPr lang="cy" sz="1819" dirty="0">
                <a:solidFill>
                  <a:schemeClr val="bg2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Bydwreigiaeth, ymwelwyr iechyd, gwasanaethau iechyd plant, gofal eilaidd.</a:t>
            </a:r>
            <a:endParaRPr lang="en-GB" sz="1819" dirty="0">
              <a:solidFill>
                <a:schemeClr val="bg2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rtl="0">
              <a:lnSpc>
                <a:spcPct val="107000"/>
              </a:lnSpc>
              <a:spcAft>
                <a:spcPts val="485"/>
              </a:spcAft>
            </a:pPr>
            <a:endParaRPr lang="en-GB" sz="1819" dirty="0">
              <a:solidFill>
                <a:schemeClr val="bg2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rtl="0" fontAlgn="base">
              <a:lnSpc>
                <a:spcPct val="107000"/>
              </a:lnSpc>
              <a:spcAft>
                <a:spcPts val="485"/>
              </a:spcAft>
            </a:pPr>
            <a:r>
              <a:rPr lang="cy" sz="1819" b="1" dirty="0">
                <a:solidFill>
                  <a:schemeClr val="bg2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Diogelu -</a:t>
            </a:r>
            <a:r>
              <a:rPr lang="cy" sz="1819" dirty="0">
                <a:solidFill>
                  <a:schemeClr val="bg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Anffurfio organau cenhedlu benywod</a:t>
            </a:r>
            <a:r>
              <a:rPr lang="cy" sz="1819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y" sz="1819" dirty="0">
                <a:solidFill>
                  <a:schemeClr val="bg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Oedolion agored i niwed</a:t>
            </a:r>
            <a:r>
              <a:rPr lang="cy" sz="1819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y" sz="1819" dirty="0">
                <a:solidFill>
                  <a:schemeClr val="bg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Plant agored i niwed</a:t>
            </a:r>
            <a:endParaRPr lang="en-GB" sz="1819" dirty="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rtl="0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773018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CE3A2DDF-C26D-DE4C-5A95-CC1F2C0F63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6289" y="425523"/>
            <a:ext cx="10442860" cy="4297283"/>
          </a:xfrm>
        </p:spPr>
        <p:txBody>
          <a:bodyPr rtlCol="0"/>
          <a:lstStyle/>
          <a:p>
            <a:pPr rtl="0"/>
            <a:r>
              <a:rPr lang="cy" sz="3638" dirty="0"/>
              <a:t>GWEITHIO MEWN PARTNERIAETH </a:t>
            </a:r>
          </a:p>
          <a:p>
            <a:pPr rtl="0"/>
            <a:r>
              <a:rPr lang="cy" sz="3638" dirty="0"/>
              <a:t>AR Y CYD</a:t>
            </a:r>
          </a:p>
          <a:p>
            <a:pPr rtl="0"/>
            <a:endParaRPr lang="pt-BR" dirty="0"/>
          </a:p>
          <a:p>
            <a:pPr rtl="0"/>
            <a:r>
              <a:rPr lang="cy" sz="2183" dirty="0"/>
              <a:t>READY HOMES</a:t>
            </a:r>
          </a:p>
          <a:p>
            <a:pPr rtl="0"/>
            <a:endParaRPr lang="pt-BR" sz="2183" dirty="0"/>
          </a:p>
          <a:p>
            <a:pPr rtl="0"/>
            <a:r>
              <a:rPr lang="cy" sz="2183" dirty="0"/>
              <a:t>ARWEINWYR AWDURDODAU LLEOL </a:t>
            </a:r>
          </a:p>
          <a:p>
            <a:pPr rtl="0"/>
            <a:endParaRPr lang="pt-BR" sz="2183" dirty="0"/>
          </a:p>
          <a:p>
            <a:pPr rtl="0"/>
            <a:r>
              <a:rPr lang="cy" sz="2183" dirty="0"/>
              <a:t>Y TRYDYDD SECTOR</a:t>
            </a:r>
          </a:p>
          <a:p>
            <a:pPr rtl="0"/>
            <a:endParaRPr lang="pt-BR" sz="2183" dirty="0"/>
          </a:p>
          <a:p>
            <a:pPr rtl="0"/>
            <a:r>
              <a:rPr lang="cy" sz="2183" dirty="0"/>
              <a:t>GWASANAETHAU BIPBA </a:t>
            </a:r>
          </a:p>
          <a:p>
            <a:pPr rtl="0"/>
            <a:endParaRPr lang="pt-BR" sz="2183" dirty="0"/>
          </a:p>
          <a:p>
            <a:pPr rtl="0"/>
            <a:r>
              <a:rPr lang="cy" sz="2183" dirty="0"/>
              <a:t>PRIFYSGOL ABERTAWE – lleoliadau byr i fyfyrwyr cyn-cofrestru/ôl-gofrestru</a:t>
            </a:r>
          </a:p>
          <a:p>
            <a:pPr rtl="0"/>
            <a:endParaRPr lang="pt-BR" sz="2183" dirty="0"/>
          </a:p>
          <a:p>
            <a:pPr rtl="0"/>
            <a:endParaRPr lang="pt-BR" sz="2183" dirty="0"/>
          </a:p>
          <a:p>
            <a:pPr rtl="0"/>
            <a:endParaRPr lang="pt-BR" sz="2183" dirty="0"/>
          </a:p>
        </p:txBody>
      </p:sp>
    </p:spTree>
    <p:extLst>
      <p:ext uri="{BB962C8B-B14F-4D97-AF65-F5344CB8AC3E}">
        <p14:creationId xmlns:p14="http://schemas.microsoft.com/office/powerpoint/2010/main" val="28822004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frican Community Centre Wales">
            <a:extLst>
              <a:ext uri="{FF2B5EF4-FFF2-40B4-BE49-F238E27FC236}">
                <a16:creationId xmlns:a16="http://schemas.microsoft.com/office/drawing/2014/main" id="{0DC01C13-EA15-F038-92CA-D6B5C24747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8605" y="1453548"/>
            <a:ext cx="3313442" cy="1700129"/>
          </a:xfrm>
          <a:prstGeom prst="rect">
            <a:avLst/>
          </a:prstGeom>
        </p:spPr>
      </p:pic>
      <p:pic>
        <p:nvPicPr>
          <p:cNvPr id="9" name="Picture 8" descr="British Red Cross - Royal Leamington Spa">
            <a:extLst>
              <a:ext uri="{FF2B5EF4-FFF2-40B4-BE49-F238E27FC236}">
                <a16:creationId xmlns:a16="http://schemas.microsoft.com/office/drawing/2014/main" id="{E3556536-8D64-2419-4B0C-9A29E7AAE0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0052" y="3430275"/>
            <a:ext cx="3128047" cy="1698083"/>
          </a:xfrm>
          <a:prstGeom prst="rect">
            <a:avLst/>
          </a:prstGeom>
        </p:spPr>
      </p:pic>
      <p:pic>
        <p:nvPicPr>
          <p:cNvPr id="10" name="Picture 9" descr="sass new logo | Swansea Asylum Seekers Support">
            <a:extLst>
              <a:ext uri="{FF2B5EF4-FFF2-40B4-BE49-F238E27FC236}">
                <a16:creationId xmlns:a16="http://schemas.microsoft.com/office/drawing/2014/main" id="{E68B7500-C0EE-CBCF-AFD1-7E999556DC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027" y="3285898"/>
            <a:ext cx="2747468" cy="1601886"/>
          </a:xfrm>
          <a:prstGeom prst="rect">
            <a:avLst/>
          </a:prstGeom>
        </p:spPr>
      </p:pic>
      <p:pic>
        <p:nvPicPr>
          <p:cNvPr id="12" name="Picture 11" descr="unity in diversity swansea | Swansea Asylum Seekers Support">
            <a:extLst>
              <a:ext uri="{FF2B5EF4-FFF2-40B4-BE49-F238E27FC236}">
                <a16:creationId xmlns:a16="http://schemas.microsoft.com/office/drawing/2014/main" id="{543FFF66-347A-3C2F-81A0-36019C8C19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8586" y="5007107"/>
            <a:ext cx="1620100" cy="1605935"/>
          </a:xfrm>
          <a:prstGeom prst="rect">
            <a:avLst/>
          </a:prstGeom>
        </p:spPr>
      </p:pic>
      <p:pic>
        <p:nvPicPr>
          <p:cNvPr id="14" name="Picture 13" descr="Find out more about Egin">
            <a:extLst>
              <a:ext uri="{FF2B5EF4-FFF2-40B4-BE49-F238E27FC236}">
                <a16:creationId xmlns:a16="http://schemas.microsoft.com/office/drawing/2014/main" id="{CBB81044-639B-FF51-4C68-CCABC4664F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9956" y="14835"/>
            <a:ext cx="3682148" cy="1213710"/>
          </a:xfrm>
          <a:prstGeom prst="rect">
            <a:avLst/>
          </a:prstGeom>
        </p:spPr>
      </p:pic>
      <p:pic>
        <p:nvPicPr>
          <p:cNvPr id="16" name="Picture 15" descr="A qr code and a qr code&#10;&#10;Description automatically generated">
            <a:extLst>
              <a:ext uri="{FF2B5EF4-FFF2-40B4-BE49-F238E27FC236}">
                <a16:creationId xmlns:a16="http://schemas.microsoft.com/office/drawing/2014/main" id="{9D8211FE-7790-8949-DC5C-F517AF7811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>
            <a:off x="1187301" y="1448624"/>
            <a:ext cx="2253503" cy="1694982"/>
          </a:xfrm>
          <a:prstGeom prst="rect">
            <a:avLst/>
          </a:prstGeom>
        </p:spPr>
      </p:pic>
      <p:pic>
        <p:nvPicPr>
          <p:cNvPr id="18" name="Picture 17" descr="Welsh Refugee Council – Shelter Cymru">
            <a:extLst>
              <a:ext uri="{FF2B5EF4-FFF2-40B4-BE49-F238E27FC236}">
                <a16:creationId xmlns:a16="http://schemas.microsoft.com/office/drawing/2014/main" id="{98AB44F8-F661-04E3-B8CA-0B441968B3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22659" y="97478"/>
            <a:ext cx="2479792" cy="2417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59526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F4E8A8F4-23FF-A8EC-EB56-1F6CC21AE6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cy"/>
              <a:t>DIOLCH</a:t>
            </a:r>
          </a:p>
        </p:txBody>
      </p:sp>
    </p:spTree>
    <p:extLst>
      <p:ext uri="{BB962C8B-B14F-4D97-AF65-F5344CB8AC3E}">
        <p14:creationId xmlns:p14="http://schemas.microsoft.com/office/powerpoint/2010/main" val="423532951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98725" y="2018483"/>
            <a:ext cx="10492882" cy="443198"/>
          </a:xfrm>
        </p:spPr>
        <p:txBody>
          <a:bodyPr/>
          <a:lstStyle/>
          <a:p>
            <a:r>
              <a:rPr lang="en-GB" sz="3200" dirty="0"/>
              <a:t>Sesiwn cwestiwn ac ateb</a:t>
            </a:r>
          </a:p>
        </p:txBody>
      </p:sp>
    </p:spTree>
    <p:extLst>
      <p:ext uri="{BB962C8B-B14F-4D97-AF65-F5344CB8AC3E}">
        <p14:creationId xmlns:p14="http://schemas.microsoft.com/office/powerpoint/2010/main" val="234226009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98725" y="2018483"/>
            <a:ext cx="10492882" cy="443198"/>
          </a:xfrm>
        </p:spPr>
        <p:txBody>
          <a:bodyPr/>
          <a:lstStyle/>
          <a:p>
            <a:r>
              <a:rPr lang="en-GB" sz="3200" dirty="0"/>
              <a:t>Diolch</a:t>
            </a:r>
          </a:p>
        </p:txBody>
      </p:sp>
    </p:spTree>
    <p:extLst>
      <p:ext uri="{BB962C8B-B14F-4D97-AF65-F5344CB8AC3E}">
        <p14:creationId xmlns:p14="http://schemas.microsoft.com/office/powerpoint/2010/main" val="1456095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B380DF-EA0C-A743-44F8-990E3E7D56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09" t="30371" r="14791" b="19815"/>
          <a:stretch/>
        </p:blipFill>
        <p:spPr>
          <a:xfrm>
            <a:off x="191680" y="1562100"/>
            <a:ext cx="11808639" cy="4699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C89CEEE-576B-415E-9599-4033DD7733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708" t="12222" r="69583" b="79259"/>
          <a:stretch/>
        </p:blipFill>
        <p:spPr>
          <a:xfrm>
            <a:off x="330200" y="596900"/>
            <a:ext cx="2159000" cy="584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4B9EA4-249F-9DA8-0978-D264D932778D}"/>
              </a:ext>
            </a:extLst>
          </p:cNvPr>
          <p:cNvSpPr txBox="1"/>
          <p:nvPr/>
        </p:nvSpPr>
        <p:spPr>
          <a:xfrm>
            <a:off x="2616200" y="704334"/>
            <a:ext cx="391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Diweddarwyd diwethaf Mehefin 2024</a:t>
            </a:r>
          </a:p>
        </p:txBody>
      </p:sp>
      <p:pic>
        <p:nvPicPr>
          <p:cNvPr id="2" name="Picture 2" descr="d69cb2df-5a20-4ad7-b98a-e11dcf929b06">
            <a:extLst>
              <a:ext uri="{FF2B5EF4-FFF2-40B4-BE49-F238E27FC236}">
                <a16:creationId xmlns:a16="http://schemas.microsoft.com/office/drawing/2014/main" id="{795F85B3-B1ED-2AD4-16C6-FCA586E9F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9949" y="76634"/>
            <a:ext cx="923925" cy="109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6947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B5BF930-0B43-BA16-5C99-CBD635A84E26}"/>
              </a:ext>
            </a:extLst>
          </p:cNvPr>
          <p:cNvSpPr txBox="1"/>
          <p:nvPr/>
        </p:nvSpPr>
        <p:spPr>
          <a:xfrm>
            <a:off x="234951" y="1268163"/>
            <a:ext cx="4800600" cy="26776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Mae 73% o ffoaduriaid yn tarddu o 5 gwlad</a:t>
            </a: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: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Affganistan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Syria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Feneswela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Wcráin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 Swdan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8FAA0B-893E-7657-3334-9FFC37510065}"/>
              </a:ext>
            </a:extLst>
          </p:cNvPr>
          <p:cNvSpPr txBox="1"/>
          <p:nvPr/>
        </p:nvSpPr>
        <p:spPr>
          <a:xfrm>
            <a:off x="234951" y="4040423"/>
            <a:ext cx="4800599" cy="26776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Mae 39% yn cael eu lletya mewn 5 gwlad: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Twrci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Gweriniaeth Islamaidd Iran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Columbia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Yr Almaen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Pacistan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7FEBFC-4879-CB27-FF78-055D0CC93D14}"/>
              </a:ext>
            </a:extLst>
          </p:cNvPr>
          <p:cNvSpPr txBox="1"/>
          <p:nvPr/>
        </p:nvSpPr>
        <p:spPr>
          <a:xfrm>
            <a:off x="5930899" y="836457"/>
            <a:ext cx="3902417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Mae 47 miliwn yn blant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65D24D-1C9A-4B22-31ED-4C4010C18079}"/>
              </a:ext>
            </a:extLst>
          </p:cNvPr>
          <p:cNvSpPr txBox="1"/>
          <p:nvPr/>
        </p:nvSpPr>
        <p:spPr>
          <a:xfrm>
            <a:off x="5930900" y="2437759"/>
            <a:ext cx="480060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Mae 2 filiwn yn cael eu geni fel ffoaduriaid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867220-7669-5D14-19A3-4F664CF17AA3}"/>
              </a:ext>
            </a:extLst>
          </p:cNvPr>
          <p:cNvSpPr txBox="1"/>
          <p:nvPr/>
        </p:nvSpPr>
        <p:spPr>
          <a:xfrm>
            <a:off x="5930900" y="3740388"/>
            <a:ext cx="4549530" cy="13849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Mae 75% yn cael eu cynnal mewn gwledydd incwm isel a chanolig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D3743B-68F3-A409-B749-D7091727ACE3}"/>
              </a:ext>
            </a:extLst>
          </p:cNvPr>
          <p:cNvSpPr txBox="1"/>
          <p:nvPr/>
        </p:nvSpPr>
        <p:spPr>
          <a:xfrm>
            <a:off x="5930899" y="5261558"/>
            <a:ext cx="4549531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Mae 69% yn cael eu lletya mewn gwledydd cyfagos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822AB9-B66E-3BCE-5003-F0D45D1342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08" t="12222" r="69583" b="79259"/>
          <a:stretch/>
        </p:blipFill>
        <p:spPr>
          <a:xfrm>
            <a:off x="101600" y="166724"/>
            <a:ext cx="3429000" cy="927847"/>
          </a:xfrm>
          <a:prstGeom prst="rect">
            <a:avLst/>
          </a:prstGeom>
        </p:spPr>
      </p:pic>
      <p:pic>
        <p:nvPicPr>
          <p:cNvPr id="9" name="Picture 2" descr="d69cb2df-5a20-4ad7-b98a-e11dcf929b06">
            <a:extLst>
              <a:ext uri="{FF2B5EF4-FFF2-40B4-BE49-F238E27FC236}">
                <a16:creationId xmlns:a16="http://schemas.microsoft.com/office/drawing/2014/main" id="{06486AD4-49DA-C9A9-D7D9-71F5557F2A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9949" y="76634"/>
            <a:ext cx="923925" cy="109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217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6885008E-A917-49D3-1201-C2D3155AC091}"/>
              </a:ext>
            </a:extLst>
          </p:cNvPr>
          <p:cNvSpPr/>
          <p:nvPr/>
        </p:nvSpPr>
        <p:spPr>
          <a:xfrm>
            <a:off x="164811" y="1098724"/>
            <a:ext cx="3283239" cy="2274079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Profiadau yn eu Gwledydd Cartref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0AEF2D4-9206-4BC3-54C4-1502E79624E8}"/>
              </a:ext>
            </a:extLst>
          </p:cNvPr>
          <p:cNvSpPr/>
          <p:nvPr/>
        </p:nvSpPr>
        <p:spPr>
          <a:xfrm>
            <a:off x="250536" y="3972878"/>
            <a:ext cx="3407064" cy="2274079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Digwyddiad/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Taith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2AE34F-454C-3676-0D14-64541C42E071}"/>
              </a:ext>
            </a:extLst>
          </p:cNvPr>
          <p:cNvSpPr txBox="1"/>
          <p:nvPr/>
        </p:nvSpPr>
        <p:spPr>
          <a:xfrm>
            <a:off x="4191000" y="1200150"/>
            <a:ext cx="7762875" cy="14773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22250" marR="0" lvl="0" indent="-2222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Tlodi/diffyg maethiad - Systemau iechyd a mynediad - Llythrennedd iechyd - Credoau iechyd</a:t>
            </a:r>
          </a:p>
          <a:p>
            <a:pPr marL="222250" marR="0" lvl="0" indent="-2222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cy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Nifer yr achosion o glefydau heintus - Cyfraddau imiwneiddio - peidio â rheoli clefydau cronig - Anffurfio Organau Cenhedlu Benywod (FGM)</a:t>
            </a:r>
          </a:p>
          <a:p>
            <a:pPr marL="222250" marR="0" lvl="0" indent="-2222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47D3E2-4558-DD30-AC2C-9F5EFC169EDA}"/>
              </a:ext>
            </a:extLst>
          </p:cNvPr>
          <p:cNvSpPr txBox="1"/>
          <p:nvPr/>
        </p:nvSpPr>
        <p:spPr>
          <a:xfrm>
            <a:off x="4437279" y="3705686"/>
            <a:ext cx="2012516" cy="280846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06692" marR="0" lvl="0" indent="-206692" algn="l" defTabSz="383858" rtl="0" eaLnBrk="1" fontAlgn="auto" latinLnBrk="0" hangingPunct="1">
              <a:lnSpc>
                <a:spcPct val="100000"/>
              </a:lnSpc>
              <a:spcBef>
                <a:spcPts val="145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3720" spc="-37"/>
            </a:pPr>
            <a:r>
              <a:rPr kumimoji="0" lang="cy" sz="1600" b="1" i="0" u="none" strike="noStrike" kern="1200" cap="none" spc="-37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Rhyfel</a:t>
            </a:r>
          </a:p>
          <a:p>
            <a:pPr marL="206692" marR="0" lvl="0" indent="-206692" algn="l" defTabSz="383858" rtl="0" eaLnBrk="1" fontAlgn="auto" latinLnBrk="0" hangingPunct="1">
              <a:lnSpc>
                <a:spcPct val="100000"/>
              </a:lnSpc>
              <a:spcBef>
                <a:spcPts val="145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3720" spc="-37"/>
            </a:pPr>
            <a:r>
              <a:rPr kumimoji="0" lang="cy" sz="1600" b="1" i="0" u="none" strike="noStrike" kern="1200" cap="none" spc="-37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Trais/artaith</a:t>
            </a:r>
          </a:p>
          <a:p>
            <a:pPr marL="206692" marR="0" lvl="0" indent="-206692" algn="l" defTabSz="383858" rtl="0" eaLnBrk="1" fontAlgn="auto" latinLnBrk="0" hangingPunct="1">
              <a:lnSpc>
                <a:spcPct val="100000"/>
              </a:lnSpc>
              <a:spcBef>
                <a:spcPts val="145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3720" spc="-37"/>
            </a:pPr>
            <a:r>
              <a:rPr kumimoji="0" lang="cy" sz="1600" b="1" i="0" u="none" strike="noStrike" kern="1200" cap="none" spc="-37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Trais rhywiol</a:t>
            </a:r>
          </a:p>
          <a:p>
            <a:pPr marL="206692" marR="0" lvl="0" indent="-206692" algn="l" defTabSz="383858" rtl="0" eaLnBrk="1" fontAlgn="auto" latinLnBrk="0" hangingPunct="1">
              <a:lnSpc>
                <a:spcPct val="100000"/>
              </a:lnSpc>
              <a:spcBef>
                <a:spcPts val="145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3720" spc="-37"/>
            </a:pPr>
            <a:r>
              <a:rPr kumimoji="0" lang="cy" sz="1600" b="1" i="0" u="none" strike="noStrike" kern="1200" cap="none" spc="-37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Carchar</a:t>
            </a:r>
          </a:p>
          <a:p>
            <a:pPr marL="206692" marR="0" lvl="0" indent="-206692" algn="l" defTabSz="383858" rtl="0" eaLnBrk="1" fontAlgn="auto" latinLnBrk="0" hangingPunct="1">
              <a:lnSpc>
                <a:spcPct val="100000"/>
              </a:lnSpc>
              <a:spcBef>
                <a:spcPts val="145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3720" spc="-37"/>
            </a:pPr>
            <a:r>
              <a:rPr kumimoji="0" lang="cy" sz="1600" b="1" i="0" u="none" strike="noStrike" kern="1200" cap="none" spc="-37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Trychineb naturiol </a:t>
            </a:r>
          </a:p>
          <a:p>
            <a:pPr marL="206692" marR="0" lvl="0" indent="-206692" algn="l" defTabSz="383858" rtl="0" eaLnBrk="1" fontAlgn="auto" latinLnBrk="0" hangingPunct="1">
              <a:lnSpc>
                <a:spcPct val="100000"/>
              </a:lnSpc>
              <a:spcBef>
                <a:spcPts val="145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3720" spc="-37"/>
            </a:pPr>
            <a:r>
              <a:rPr kumimoji="0" lang="cy" sz="1600" b="1" i="0" u="none" strike="noStrike" kern="1200" cap="none" spc="-37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Bygythiad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0C979A-9E17-D4A1-430D-CA4CB0FC3ACB}"/>
              </a:ext>
            </a:extLst>
          </p:cNvPr>
          <p:cNvSpPr txBox="1"/>
          <p:nvPr/>
        </p:nvSpPr>
        <p:spPr>
          <a:xfrm>
            <a:off x="7229474" y="3372803"/>
            <a:ext cx="3543300" cy="31290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22250" marR="0" lvl="0" indent="-222250" algn="l" defTabSz="412750" rtl="0" eaLnBrk="1" fontAlgn="auto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1" spc="-39"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rPr kumimoji="0" lang="cy" sz="1800" b="1" i="0" u="none" strike="noStrike" kern="1200" cap="none" spc="-39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Proxima Nova"/>
              </a:rPr>
              <a:t>Anafiadau (gall fod heb eu trin)</a:t>
            </a:r>
          </a:p>
          <a:p>
            <a:pPr marL="222250" marR="0" lvl="0" indent="-222250" algn="l" defTabSz="412750" rtl="0" eaLnBrk="1" fontAlgn="auto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1" spc="-39"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rPr kumimoji="0" lang="cy" sz="1800" b="1" i="0" u="none" strike="noStrike" kern="1200" cap="none" spc="-39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Proxima Nova"/>
              </a:rPr>
              <a:t>Clefydau a drosglwyddir yn rhywiol</a:t>
            </a:r>
          </a:p>
          <a:p>
            <a:pPr marL="222250" marR="0" lvl="0" indent="-222250" algn="l" defTabSz="412750" rtl="0" eaLnBrk="1" fontAlgn="auto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1" spc="-39"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rPr kumimoji="0" lang="cy" sz="1800" b="1" i="0" u="none" strike="noStrike" kern="1200" cap="none" spc="-39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Proxima Nova"/>
              </a:rPr>
              <a:t>Beichiogrwydd</a:t>
            </a:r>
          </a:p>
          <a:p>
            <a:pPr marL="222250" marR="0" lvl="0" indent="-222250" algn="l" defTabSz="412750" rtl="0" eaLnBrk="1" fontAlgn="auto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1" spc="-39"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rPr kumimoji="0" lang="cy" sz="1800" b="1" i="0" u="none" strike="noStrike" kern="1200" cap="none" spc="-39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Proxima Nova"/>
              </a:rPr>
              <a:t>Ymyriadau /cwymp mewn gwasanaethau gofal iechyd</a:t>
            </a:r>
          </a:p>
          <a:p>
            <a:pPr marL="222250" marR="0" lvl="0" indent="-222250" algn="l" defTabSz="412750" rtl="0" eaLnBrk="1" fontAlgn="auto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1" spc="-39"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rPr kumimoji="0" lang="cy" sz="1800" b="1" i="0" u="none" strike="noStrike" kern="1200" cap="none" spc="-39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Proxima Nova"/>
              </a:rPr>
              <a:t>Iechyd meddwl e.e. ymateb acíwt i straen, Anhwylder Straen Wedi Trawma (PTSD)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9" name="Picture 2" descr="d69cb2df-5a20-4ad7-b98a-e11dcf929b06">
            <a:extLst>
              <a:ext uri="{FF2B5EF4-FFF2-40B4-BE49-F238E27FC236}">
                <a16:creationId xmlns:a16="http://schemas.microsoft.com/office/drawing/2014/main" id="{F332C959-422A-8D6E-3769-E1BDC7DD6A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9949" y="76634"/>
            <a:ext cx="923925" cy="109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27EB56-DB5E-A67B-5407-5A6AAD9F7A9A}"/>
              </a:ext>
            </a:extLst>
          </p:cNvPr>
          <p:cNvSpPr txBox="1"/>
          <p:nvPr/>
        </p:nvSpPr>
        <p:spPr>
          <a:xfrm>
            <a:off x="404261" y="202131"/>
            <a:ext cx="776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Ffactorau sy'n effeithio ar iechyd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0742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95C47F9-A0EF-1860-E000-E6A969F9F06E}"/>
              </a:ext>
            </a:extLst>
          </p:cNvPr>
          <p:cNvSpPr/>
          <p:nvPr/>
        </p:nvSpPr>
        <p:spPr>
          <a:xfrm>
            <a:off x="431511" y="456242"/>
            <a:ext cx="3054639" cy="1966263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System Lloches y DU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2987A9-31D3-3A31-0A36-87667B2C1239}"/>
              </a:ext>
            </a:extLst>
          </p:cNvPr>
          <p:cNvSpPr txBox="1"/>
          <p:nvPr/>
        </p:nvSpPr>
        <p:spPr>
          <a:xfrm>
            <a:off x="3807141" y="255406"/>
            <a:ext cx="6954643" cy="30162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marR="0" lvl="0" indent="-285750" algn="l" defTabSz="3178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3080" spc="-30"/>
            </a:pPr>
            <a:r>
              <a:rPr kumimoji="0" lang="cy" sz="2000" b="1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Effaith feddyliol a chorfforol digwyddiad/taith/cyrraedd</a:t>
            </a:r>
          </a:p>
          <a:p>
            <a:pPr marL="285750" marR="0" lvl="0" indent="-285750" algn="l" defTabSz="3178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3080" spc="-30"/>
            </a:pPr>
            <a:r>
              <a:rPr kumimoji="0" lang="cy" sz="2000" b="1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Unigrwydd, unigedd, gelyniaeth, gwahaniaethu</a:t>
            </a:r>
          </a:p>
          <a:p>
            <a:pPr marL="285750" marR="0" lvl="0" indent="-285750" algn="l" defTabSz="3178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3080" spc="-30"/>
            </a:pPr>
            <a:r>
              <a:rPr kumimoji="0" lang="cy" sz="2000" b="1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Mae cais am loches yn cael blaenoriaeth dros iechyd</a:t>
            </a:r>
          </a:p>
          <a:p>
            <a:pPr marL="285750" marR="0" lvl="0" indent="-285750" algn="l" defTabSz="3178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3080" spc="-30"/>
            </a:pPr>
            <a:r>
              <a:rPr kumimoji="0" lang="cy" sz="2000" b="1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Clefydau oherwydd tlodi</a:t>
            </a:r>
          </a:p>
          <a:p>
            <a:pPr marL="285750" marR="0" lvl="0" indent="-285750" algn="l" defTabSz="3178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3080" spc="-30"/>
            </a:pPr>
            <a:r>
              <a:rPr kumimoji="0" lang="cy" sz="2000" b="1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Rhwystrau mynediad - dealltwriaeth wael o'r system iechyd, gwahaniaethau iaith/diwylliannol, trafnidiaeth</a:t>
            </a:r>
          </a:p>
          <a:p>
            <a:pPr marL="285750" marR="0" lvl="0" indent="-285750" algn="l" defTabSz="3178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3080" spc="-30"/>
            </a:pPr>
            <a:r>
              <a:rPr kumimoji="0" lang="cy" sz="2000" b="1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Ymyrraeth ar draws gofal iechyd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5F14FF-68C1-EA29-6F15-CFE4B4F003AC}"/>
              </a:ext>
            </a:extLst>
          </p:cNvPr>
          <p:cNvSpPr txBox="1"/>
          <p:nvPr/>
        </p:nvSpPr>
        <p:spPr>
          <a:xfrm>
            <a:off x="475507" y="3524828"/>
            <a:ext cx="11240986" cy="3077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164465" marR="0" lvl="0" indent="-164465" algn="l" defTabSz="305435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960" b="1" spc="-29"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rPr kumimoji="0" lang="cy" sz="18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roxima Nova"/>
                <a:sym typeface="Proxima Nova"/>
              </a:rPr>
              <a:t>£5.84/diwrnod y pen ar gyfer bwyd, glanweithdra, dillad, teithio, credyd ffôn, cewynnau</a:t>
            </a:r>
          </a:p>
          <a:p>
            <a:pPr marL="164465" marR="0" lvl="0" indent="-164465" algn="l" defTabSz="305435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960" b="1" spc="-29"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rPr kumimoji="0" lang="cy" sz="18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roxima Nova"/>
                <a:sym typeface="Proxima Nova"/>
              </a:rPr>
              <a:t>Dim hawl i weithio</a:t>
            </a:r>
          </a:p>
          <a:p>
            <a:pPr marL="164465" marR="0" lvl="0" indent="-164465" algn="l" defTabSz="305435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960" b="1" spc="-29"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rPr kumimoji="0" lang="cy" sz="18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roxima Nova"/>
                <a:sym typeface="Proxima Nova"/>
              </a:rPr>
              <a:t>Tai a ddarperir - llety 'dros dro' a 'pharhaol' </a:t>
            </a:r>
          </a:p>
          <a:p>
            <a:pPr marL="164465" marR="0" lvl="0" indent="-164465" algn="l" defTabSz="305435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960" b="1" spc="-29"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rPr kumimoji="0" lang="cy" sz="18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roxima Nova"/>
                <a:sym typeface="Proxima Nova"/>
              </a:rPr>
              <a:t>Dosbarthiad anwastad o amgylch y DU (0.3/1000 De Ddwyrain Lloegr, 1.3/1000 Cymru, 2.3/1000 Gogledd Ddwyrain Lloegr)</a:t>
            </a:r>
          </a:p>
          <a:p>
            <a:pPr marL="164465" marR="0" lvl="0" indent="-164465" algn="l" defTabSz="305435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960" b="1" spc="-29"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rPr kumimoji="0" lang="cy" sz="18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roxima Nova"/>
                <a:sym typeface="Proxima Nova"/>
              </a:rPr>
              <a:t>Diwedd Rhagfyr 2021, roedd 1179 o bobl yn cael eu cadw mewn canolfannau cadw</a:t>
            </a:r>
          </a:p>
          <a:p>
            <a:pPr marL="164465" marR="0" lvl="0" indent="-164465" algn="l" defTabSz="305435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960" b="1" spc="-29"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rPr kumimoji="0" lang="cy" sz="1800" b="1" i="0" u="none" strike="noStrike" kern="1200" cap="none" spc="-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roxima Nova"/>
                <a:sym typeface="Proxima Nova"/>
              </a:rPr>
              <a:t>Yng Nghymru, mae hawliau gofal iechyd yr un fath â'r boblogaeth leol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" name="Picture 2" descr="d69cb2df-5a20-4ad7-b98a-e11dcf929b06">
            <a:extLst>
              <a:ext uri="{FF2B5EF4-FFF2-40B4-BE49-F238E27FC236}">
                <a16:creationId xmlns:a16="http://schemas.microsoft.com/office/drawing/2014/main" id="{FCA79313-8978-AA48-E5A8-D48F0C3B54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9949" y="76634"/>
            <a:ext cx="923925" cy="109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9053565"/>
      </p:ext>
    </p:extLst>
  </p:cSld>
  <p:clrMapOvr>
    <a:masterClrMapping/>
  </p:clrMapOvr>
</p:sld>
</file>

<file path=ppt/theme/theme1.xml><?xml version="1.0" encoding="utf-8"?>
<a:theme xmlns:a="http://schemas.openxmlformats.org/drawingml/2006/main" name="4_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10.xml><?xml version="1.0" encoding="utf-8"?>
<a:theme xmlns:a="http://schemas.openxmlformats.org/drawingml/2006/main" name="3_White - Wels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5A566CA-9710-4E4B-A9C6-3EB9BAE321AA}" vid="{BC828845-FC15-4EE2-B616-19C0C352C71C}"/>
    </a:ext>
  </a:extLst>
</a:theme>
</file>

<file path=ppt/theme/theme11.xml><?xml version="1.0" encoding="utf-8"?>
<a:theme xmlns:a="http://schemas.openxmlformats.org/drawingml/2006/main" name="1_White - Englis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5A566CA-9710-4E4B-A9C6-3EB9BAE321AA}" vid="{B43AE9FD-FF5D-41A7-8248-9D6FC9346227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DARK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lue - Englis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5A566CA-9710-4E4B-A9C6-3EB9BAE321AA}" vid="{E2C095C4-F1EC-4700-AEEC-53A89DA5DD89}"/>
    </a:ext>
  </a:extLst>
</a:theme>
</file>

<file path=ppt/theme/theme4.xml><?xml version="1.0" encoding="utf-8"?>
<a:theme xmlns:a="http://schemas.openxmlformats.org/drawingml/2006/main" name="White - Wels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5A566CA-9710-4E4B-A9C6-3EB9BAE321AA}" vid="{BC828845-FC15-4EE2-B616-19C0C352C71C}"/>
    </a:ext>
  </a:extLst>
</a:theme>
</file>

<file path=ppt/theme/theme5.xml><?xml version="1.0" encoding="utf-8"?>
<a:theme xmlns:a="http://schemas.openxmlformats.org/drawingml/2006/main" name="1_White - Wels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5A566CA-9710-4E4B-A9C6-3EB9BAE321AA}" vid="{BC828845-FC15-4EE2-B616-19C0C352C71C}"/>
    </a:ext>
  </a:extLst>
</a:theme>
</file>

<file path=ppt/theme/theme6.xml><?xml version="1.0" encoding="utf-8"?>
<a:theme xmlns:a="http://schemas.openxmlformats.org/drawingml/2006/main" name="White - Englis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5A566CA-9710-4E4B-A9C6-3EB9BAE321AA}" vid="{B43AE9FD-FF5D-41A7-8248-9D6FC9346227}"/>
    </a:ext>
  </a:extLst>
</a:theme>
</file>

<file path=ppt/theme/theme7.xml><?xml version="1.0" encoding="utf-8"?>
<a:theme xmlns:a="http://schemas.openxmlformats.org/drawingml/2006/main" name="3_Capsules">
  <a:themeElements>
    <a:clrScheme name="3_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3_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Blue - Englis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5A566CA-9710-4E4B-A9C6-3EB9BAE321AA}" vid="{E2C095C4-F1EC-4700-AEEC-53A89DA5DD89}"/>
    </a:ext>
  </a:extLst>
</a:theme>
</file>

<file path=ppt/theme/theme9.xml><?xml version="1.0" encoding="utf-8"?>
<a:theme xmlns:a="http://schemas.openxmlformats.org/drawingml/2006/main" name="2_White - Wels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5A566CA-9710-4E4B-A9C6-3EB9BAE321AA}" vid="{BC828845-FC15-4EE2-B616-19C0C352C71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1189</TotalTime>
  <Words>4141</Words>
  <Application>Microsoft Office PowerPoint</Application>
  <PresentationFormat>Widescreen</PresentationFormat>
  <Paragraphs>455</Paragraphs>
  <Slides>57</Slides>
  <Notes>26</Notes>
  <HiddenSlides>0</HiddenSlides>
  <MMClips>1</MMClips>
  <ScaleCrop>false</ScaleCrop>
  <HeadingPairs>
    <vt:vector size="8" baseType="variant">
      <vt:variant>
        <vt:lpstr>Fonts Used</vt:lpstr>
      </vt:variant>
      <vt:variant>
        <vt:i4>26</vt:i4>
      </vt:variant>
      <vt:variant>
        <vt:lpstr>Theme</vt:lpstr>
      </vt:variant>
      <vt:variant>
        <vt:i4>15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99" baseType="lpstr">
      <vt:lpstr>Batang</vt:lpstr>
      <vt:lpstr>American Typewriter</vt:lpstr>
      <vt:lpstr>Anton</vt:lpstr>
      <vt:lpstr>Apple Chancery</vt:lpstr>
      <vt:lpstr>Aptos</vt:lpstr>
      <vt:lpstr>Aptos Display</vt:lpstr>
      <vt:lpstr>Arial</vt:lpstr>
      <vt:lpstr>Arial Black</vt:lpstr>
      <vt:lpstr>Arial Rounded MT Bold</vt:lpstr>
      <vt:lpstr>Barlow</vt:lpstr>
      <vt:lpstr>Bradley Hand</vt:lpstr>
      <vt:lpstr>Calibri</vt:lpstr>
      <vt:lpstr>Calibri Light</vt:lpstr>
      <vt:lpstr>Courier New</vt:lpstr>
      <vt:lpstr>Helvetica Neue</vt:lpstr>
      <vt:lpstr>Oxygen</vt:lpstr>
      <vt:lpstr>Proxima Nova</vt:lpstr>
      <vt:lpstr>Proxima Nova Medium</vt:lpstr>
      <vt:lpstr>Symbol</vt:lpstr>
      <vt:lpstr>Times Roman</vt:lpstr>
      <vt:lpstr>Trebuchet MS</vt:lpstr>
      <vt:lpstr>Ubuntu</vt:lpstr>
      <vt:lpstr>Ubuntu Light</vt:lpstr>
      <vt:lpstr>Ubuntu-Light</vt:lpstr>
      <vt:lpstr>Verdana</vt:lpstr>
      <vt:lpstr>Wingdings</vt:lpstr>
      <vt:lpstr>4_Office Theme</vt:lpstr>
      <vt:lpstr>5_Office Theme</vt:lpstr>
      <vt:lpstr>Blue - English</vt:lpstr>
      <vt:lpstr>White - Welsh</vt:lpstr>
      <vt:lpstr>1_White - Welsh</vt:lpstr>
      <vt:lpstr>White - English</vt:lpstr>
      <vt:lpstr>3_Capsules</vt:lpstr>
      <vt:lpstr>1_Blue - English</vt:lpstr>
      <vt:lpstr>2_White - Welsh</vt:lpstr>
      <vt:lpstr>3_White - Welsh</vt:lpstr>
      <vt:lpstr>1_White - English</vt:lpstr>
      <vt:lpstr>Office Theme</vt:lpstr>
      <vt:lpstr>DARK TITLE BG</vt:lpstr>
      <vt:lpstr>ENDING SLIDE</vt:lpstr>
      <vt:lpstr>1_Office Theme</vt:lpstr>
      <vt:lpstr>Presentation</vt:lpstr>
      <vt:lpstr>Yn annerch ag anghenion iechyd a llesiant Ceiswyr Lloches a Ffoaduriaid</vt:lpstr>
      <vt:lpstr>PowerPoint Presentation</vt:lpstr>
      <vt:lpstr>Darparu gofal i bobl sy'n ceisio Noddfa a Lloches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Gwasanaeth Cynhwysiant Iechyd Caerdydd a'r Fro (CAVHIS)  </vt:lpstr>
      <vt:lpstr>PowerPoint Presentation</vt:lpstr>
      <vt:lpstr>Beth yw CAVHIS?</vt:lpstr>
      <vt:lpstr>PowerPoint Presentation</vt:lpstr>
      <vt:lpstr>PowerPoint Presentation</vt:lpstr>
      <vt:lpstr>PowerPoint Presentation</vt:lpstr>
      <vt:lpstr>PowerPoint Presentation</vt:lpstr>
      <vt:lpstr>Rhwystrau i gael mynediad at ofal - Grwpiau</vt:lpstr>
      <vt:lpstr>Rhwystrau wrth gofrestru gyda Meddygon Teulu</vt:lpstr>
      <vt:lpstr>Rhwystrau rhag cael mynediad at ofal ar ôl cofrestru - Claf:</vt:lpstr>
      <vt:lpstr>Rhwystrau rhag darparu gofal – Gweithiwr Iechyd Proffesiynol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Dysgwch ragor https://www.doctorsoftheworld.org.uk/safesurgeries/  Gwybodaeth iechyd wedi'i chyfieithu  https://www.doctorsoftheworld.org.uk/translated-health-information/   Cysylltu â ni  safesurgeries@doctorsoftheworld.org.uk  Clinig Meddygon y Byd https://www.doctorsoftheworld.org.uk/patient-clinic/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Sesiwn cwestiwn ac ateb</vt:lpstr>
      <vt:lpstr>Diolch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Public Health Approach to Gambling</dc:title>
  <dc:creator>Helen Erswell (Public Health Wales - No. 2 Capital Quarter)</dc:creator>
  <cp:lastModifiedBy>Holly McAnoy (Public Health Wales - No. 2 Capital Quarter)</cp:lastModifiedBy>
  <cp:revision>18</cp:revision>
  <dcterms:created xsi:type="dcterms:W3CDTF">2024-04-22T11:50:52Z</dcterms:created>
  <dcterms:modified xsi:type="dcterms:W3CDTF">2025-01-30T15:02:24Z</dcterms:modified>
</cp:coreProperties>
</file>