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jpg" ContentType="image/jpg"/>
  <Override PartName="/ppt/slides/slide1.xml" ContentType="application/vnd.openxmlformats-officedocument.presentationml.slide+xml"/>
  <Default Extension="png" ContentType="image/png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2192000" cy="6858000"/>
  <p:notesSz cx="12192000" cy="6858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rgbClr val="213658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rgbClr val="213658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rgbClr val="213658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rgbClr val="213658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jp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609599"/>
            <a:ext cx="12192000" cy="6248398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47268" y="263778"/>
            <a:ext cx="7514590" cy="2997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rgbClr val="213658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09600" y="1577340"/>
            <a:ext cx="1097280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gofalsylfaenolun.gig.cymru/offer/tudalen-lanio-seilwaith-cymunedol/" TargetMode="External"/><Relationship Id="rId3" Type="http://schemas.openxmlformats.org/officeDocument/2006/relationships/hyperlink" Target="http://www.primarycareone.nhs.wales/topics1/strategic-programme" TargetMode="External"/><Relationship Id="rId4" Type="http://schemas.openxmlformats.org/officeDocument/2006/relationships/hyperlink" Target="https://twitter.com/sppcwales" TargetMode="External"/><Relationship Id="rId5" Type="http://schemas.openxmlformats.org/officeDocument/2006/relationships/hyperlink" Target="mailto:SPPC@wales.nhs.uk" TargetMode="External"/><Relationship Id="rId6" Type="http://schemas.openxmlformats.org/officeDocument/2006/relationships/image" Target="../media/image2.png"/><Relationship Id="rId7" Type="http://schemas.openxmlformats.org/officeDocument/2006/relationships/image" Target="../media/image3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Gweithdy</a:t>
            </a:r>
            <a:r>
              <a:rPr dirty="0" spc="-25"/>
              <a:t> </a:t>
            </a:r>
            <a:r>
              <a:rPr dirty="0"/>
              <a:t>yn</a:t>
            </a:r>
            <a:r>
              <a:rPr dirty="0" spc="-30"/>
              <a:t> </a:t>
            </a:r>
            <a:r>
              <a:rPr dirty="0"/>
              <a:t>Canolbwyntio</a:t>
            </a:r>
            <a:r>
              <a:rPr dirty="0" spc="-15"/>
              <a:t> </a:t>
            </a:r>
            <a:r>
              <a:rPr dirty="0"/>
              <a:t>ar</a:t>
            </a:r>
            <a:r>
              <a:rPr dirty="0" spc="-60"/>
              <a:t> </a:t>
            </a:r>
            <a:r>
              <a:rPr dirty="0"/>
              <a:t>'Wardiau</a:t>
            </a:r>
            <a:r>
              <a:rPr dirty="0" spc="-45"/>
              <a:t> </a:t>
            </a:r>
            <a:r>
              <a:rPr dirty="0"/>
              <a:t>Rhithwir' –</a:t>
            </a:r>
            <a:r>
              <a:rPr dirty="0" spc="-55"/>
              <a:t> </a:t>
            </a:r>
            <a:r>
              <a:rPr dirty="0"/>
              <a:t>Gofal</a:t>
            </a:r>
            <a:r>
              <a:rPr dirty="0" spc="-60"/>
              <a:t> </a:t>
            </a:r>
            <a:r>
              <a:rPr dirty="0"/>
              <a:t>Cymunedol</a:t>
            </a:r>
            <a:r>
              <a:rPr dirty="0" spc="-15"/>
              <a:t> </a:t>
            </a:r>
            <a:r>
              <a:rPr dirty="0" spc="-10"/>
              <a:t>Gwell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11127993" y="419226"/>
            <a:ext cx="778510" cy="14795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800">
                <a:solidFill>
                  <a:srgbClr val="2EB7CC"/>
                </a:solidFill>
                <a:latin typeface="Arial"/>
                <a:cs typeface="Arial"/>
              </a:rPr>
              <a:t>8</a:t>
            </a:r>
            <a:r>
              <a:rPr dirty="0" sz="800" spc="-35">
                <a:solidFill>
                  <a:srgbClr val="2EB7CC"/>
                </a:solidFill>
                <a:latin typeface="Arial"/>
                <a:cs typeface="Arial"/>
              </a:rPr>
              <a:t> </a:t>
            </a:r>
            <a:r>
              <a:rPr dirty="0" sz="800">
                <a:solidFill>
                  <a:srgbClr val="2EB7CC"/>
                </a:solidFill>
                <a:latin typeface="Arial"/>
                <a:cs typeface="Arial"/>
              </a:rPr>
              <a:t>Chwefror </a:t>
            </a:r>
            <a:r>
              <a:rPr dirty="0" sz="800" spc="-20">
                <a:solidFill>
                  <a:srgbClr val="2EB7CC"/>
                </a:solidFill>
                <a:latin typeface="Arial"/>
                <a:cs typeface="Arial"/>
              </a:rPr>
              <a:t>2023</a:t>
            </a:r>
            <a:endParaRPr sz="800">
              <a:latin typeface="Arial"/>
              <a:cs typeface="Arial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31749" y="879094"/>
            <a:ext cx="3427729" cy="11239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800" b="1">
                <a:latin typeface="Arial"/>
                <a:cs typeface="Arial"/>
              </a:rPr>
              <a:t>Trosolwg</a:t>
            </a:r>
            <a:r>
              <a:rPr dirty="0" sz="800" spc="-20" b="1">
                <a:latin typeface="Arial"/>
                <a:cs typeface="Arial"/>
              </a:rPr>
              <a:t> </a:t>
            </a:r>
            <a:r>
              <a:rPr dirty="0" sz="800" b="1">
                <a:latin typeface="Arial"/>
                <a:cs typeface="Arial"/>
              </a:rPr>
              <a:t>o’r</a:t>
            </a:r>
            <a:r>
              <a:rPr dirty="0" sz="800" spc="-20" b="1">
                <a:latin typeface="Arial"/>
                <a:cs typeface="Arial"/>
              </a:rPr>
              <a:t> </a:t>
            </a:r>
            <a:r>
              <a:rPr dirty="0" sz="800" spc="-10" b="1">
                <a:latin typeface="Arial"/>
                <a:cs typeface="Arial"/>
              </a:rPr>
              <a:t>Gweithdy</a:t>
            </a:r>
            <a:endParaRPr sz="80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</a:pPr>
            <a:r>
              <a:rPr dirty="0" sz="800">
                <a:latin typeface="Arial"/>
                <a:cs typeface="Arial"/>
              </a:rPr>
              <a:t>Canolbwyntiodd</a:t>
            </a:r>
            <a:r>
              <a:rPr dirty="0" sz="800" spc="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y</a:t>
            </a:r>
            <a:r>
              <a:rPr dirty="0" sz="800" spc="-3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gweithdy</a:t>
            </a:r>
            <a:r>
              <a:rPr dirty="0" sz="800" spc="-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a</a:t>
            </a:r>
            <a:r>
              <a:rPr dirty="0" sz="800" spc="-2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gynhaliwyd</a:t>
            </a:r>
            <a:r>
              <a:rPr dirty="0" sz="800" spc="1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ar</a:t>
            </a:r>
            <a:r>
              <a:rPr dirty="0" sz="800" spc="-2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8</a:t>
            </a:r>
            <a:r>
              <a:rPr dirty="0" sz="800" spc="-2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Chwefror</a:t>
            </a:r>
            <a:r>
              <a:rPr dirty="0" sz="800" spc="-1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ar</a:t>
            </a:r>
            <a:r>
              <a:rPr dirty="0" sz="800" spc="-1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adeiladu</a:t>
            </a:r>
            <a:r>
              <a:rPr dirty="0" sz="800" spc="-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ar</a:t>
            </a:r>
            <a:r>
              <a:rPr dirty="0" sz="800" spc="-20">
                <a:latin typeface="Arial"/>
                <a:cs typeface="Arial"/>
              </a:rPr>
              <a:t> </a:t>
            </a:r>
            <a:r>
              <a:rPr dirty="0" sz="800" spc="-50">
                <a:latin typeface="Arial"/>
                <a:cs typeface="Arial"/>
              </a:rPr>
              <a:t>y</a:t>
            </a:r>
            <a:r>
              <a:rPr dirty="0" sz="800">
                <a:latin typeface="Arial"/>
                <a:cs typeface="Arial"/>
              </a:rPr>
              <a:t> gwaith</a:t>
            </a:r>
            <a:r>
              <a:rPr dirty="0" sz="800" spc="-1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sydd</a:t>
            </a:r>
            <a:r>
              <a:rPr dirty="0" sz="800" spc="-1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wedi’i</a:t>
            </a:r>
            <a:r>
              <a:rPr dirty="0" sz="800" spc="-1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wneud</a:t>
            </a:r>
            <a:r>
              <a:rPr dirty="0" sz="800" spc="1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hyd</a:t>
            </a:r>
            <a:r>
              <a:rPr dirty="0" sz="800" spc="-1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yma</a:t>
            </a:r>
            <a:r>
              <a:rPr dirty="0" sz="800" spc="-3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o</a:t>
            </a:r>
            <a:r>
              <a:rPr dirty="0" sz="800" spc="-1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fewn y</a:t>
            </a:r>
            <a:r>
              <a:rPr dirty="0" sz="800" spc="-2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grŵp</a:t>
            </a:r>
            <a:r>
              <a:rPr dirty="0" sz="800" spc="-1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gorchwyl</a:t>
            </a:r>
            <a:r>
              <a:rPr dirty="0" sz="800" spc="-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a</a:t>
            </a:r>
            <a:r>
              <a:rPr dirty="0" sz="800" spc="-10">
                <a:latin typeface="Arial"/>
                <a:cs typeface="Arial"/>
              </a:rPr>
              <a:t> gorffen </a:t>
            </a:r>
            <a:r>
              <a:rPr dirty="0" sz="800">
                <a:latin typeface="Arial"/>
                <a:cs typeface="Arial"/>
              </a:rPr>
              <a:t>Fframwaith</a:t>
            </a:r>
            <a:r>
              <a:rPr dirty="0" sz="800" spc="-10">
                <a:latin typeface="Arial"/>
                <a:cs typeface="Arial"/>
              </a:rPr>
              <a:t> Amlbroffesiynol</a:t>
            </a:r>
            <a:r>
              <a:rPr dirty="0" sz="800" spc="-2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Seilwaith Cymunedol</a:t>
            </a:r>
            <a:r>
              <a:rPr dirty="0" sz="800" spc="1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(SC)</a:t>
            </a:r>
            <a:r>
              <a:rPr dirty="0" sz="800" spc="-1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a'r Ward</a:t>
            </a:r>
            <a:r>
              <a:rPr dirty="0" sz="800" spc="-20">
                <a:latin typeface="Arial"/>
                <a:cs typeface="Arial"/>
              </a:rPr>
              <a:t> </a:t>
            </a:r>
            <a:r>
              <a:rPr dirty="0" sz="800" spc="-10">
                <a:latin typeface="Arial"/>
                <a:cs typeface="Arial"/>
              </a:rPr>
              <a:t>Rithwir. </a:t>
            </a:r>
            <a:r>
              <a:rPr dirty="0" sz="800">
                <a:latin typeface="Arial"/>
                <a:cs typeface="Arial"/>
              </a:rPr>
              <a:t>Arweiniwyd</a:t>
            </a:r>
            <a:r>
              <a:rPr dirty="0" sz="800" spc="-1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y</a:t>
            </a:r>
            <a:r>
              <a:rPr dirty="0" sz="800" spc="-3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gweithdy gan</a:t>
            </a:r>
            <a:r>
              <a:rPr dirty="0" sz="800" spc="-1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Kerrie</a:t>
            </a:r>
            <a:r>
              <a:rPr dirty="0" sz="800" spc="-3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Phipps,</a:t>
            </a:r>
            <a:r>
              <a:rPr dirty="0" sz="800" spc="-2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yr</a:t>
            </a:r>
            <a:r>
              <a:rPr dirty="0" sz="800" spc="-3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Arweinydd</a:t>
            </a:r>
            <a:r>
              <a:rPr dirty="0" sz="800" spc="5">
                <a:latin typeface="Arial"/>
                <a:cs typeface="Arial"/>
              </a:rPr>
              <a:t> </a:t>
            </a:r>
            <a:r>
              <a:rPr dirty="0" sz="800" spc="-10">
                <a:latin typeface="Arial"/>
                <a:cs typeface="Arial"/>
              </a:rPr>
              <a:t>Gweithwyr </a:t>
            </a:r>
            <a:r>
              <a:rPr dirty="0" sz="800">
                <a:latin typeface="Arial"/>
                <a:cs typeface="Arial"/>
              </a:rPr>
              <a:t>Proffesiynol</a:t>
            </a:r>
            <a:r>
              <a:rPr dirty="0" sz="800" spc="-3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Perthynol</a:t>
            </a:r>
            <a:r>
              <a:rPr dirty="0" sz="800" spc="-1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i</a:t>
            </a:r>
            <a:r>
              <a:rPr dirty="0" sz="800" spc="-3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Iechyd</a:t>
            </a:r>
            <a:r>
              <a:rPr dirty="0" sz="800" spc="-2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Cenedlaethol</a:t>
            </a:r>
            <a:r>
              <a:rPr dirty="0" sz="800" spc="-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ar</a:t>
            </a:r>
            <a:r>
              <a:rPr dirty="0" sz="800" spc="-1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gyfer</a:t>
            </a:r>
            <a:r>
              <a:rPr dirty="0" sz="800" spc="-2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Gwasanaethau</a:t>
            </a:r>
            <a:r>
              <a:rPr dirty="0" sz="800" spc="15">
                <a:latin typeface="Arial"/>
                <a:cs typeface="Arial"/>
              </a:rPr>
              <a:t> </a:t>
            </a:r>
            <a:r>
              <a:rPr dirty="0" sz="800" spc="-10">
                <a:latin typeface="Arial"/>
                <a:cs typeface="Arial"/>
              </a:rPr>
              <a:t>Gofal </a:t>
            </a:r>
            <a:r>
              <a:rPr dirty="0" sz="800">
                <a:latin typeface="Arial"/>
                <a:cs typeface="Arial"/>
              </a:rPr>
              <a:t>Sylfaenol</a:t>
            </a:r>
            <a:r>
              <a:rPr dirty="0" sz="800" spc="-1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a</a:t>
            </a:r>
            <a:r>
              <a:rPr dirty="0" sz="800" spc="-2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Chymunedol</a:t>
            </a:r>
            <a:r>
              <a:rPr dirty="0" sz="800" spc="-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a</a:t>
            </a:r>
            <a:r>
              <a:rPr dirty="0" sz="800" spc="-2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Chiquita</a:t>
            </a:r>
            <a:r>
              <a:rPr dirty="0" sz="800" spc="-1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Cusens,</a:t>
            </a:r>
            <a:r>
              <a:rPr dirty="0" sz="800" spc="-2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y</a:t>
            </a:r>
            <a:r>
              <a:rPr dirty="0" sz="800" spc="-2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Nyrs</a:t>
            </a:r>
            <a:r>
              <a:rPr dirty="0" sz="800" spc="-2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Arweiniol</a:t>
            </a:r>
            <a:r>
              <a:rPr dirty="0" sz="800" spc="-15">
                <a:latin typeface="Arial"/>
                <a:cs typeface="Arial"/>
              </a:rPr>
              <a:t> </a:t>
            </a:r>
            <a:r>
              <a:rPr dirty="0" sz="800" spc="-10">
                <a:latin typeface="Arial"/>
                <a:cs typeface="Arial"/>
              </a:rPr>
              <a:t>Cenedlaethol </a:t>
            </a:r>
            <a:r>
              <a:rPr dirty="0" sz="800">
                <a:latin typeface="Arial"/>
                <a:cs typeface="Arial"/>
              </a:rPr>
              <a:t>ar</a:t>
            </a:r>
            <a:r>
              <a:rPr dirty="0" sz="800" spc="-3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gyfer</a:t>
            </a:r>
            <a:r>
              <a:rPr dirty="0" sz="800" spc="-1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Gofal</a:t>
            </a:r>
            <a:r>
              <a:rPr dirty="0" sz="800" spc="-1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Sylfaenol</a:t>
            </a:r>
            <a:r>
              <a:rPr dirty="0" sz="800" spc="-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a</a:t>
            </a:r>
            <a:r>
              <a:rPr dirty="0" sz="800" spc="-2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Chymunedol,</a:t>
            </a:r>
            <a:r>
              <a:rPr dirty="0" sz="800" spc="-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gyda</a:t>
            </a:r>
            <a:r>
              <a:rPr dirty="0" sz="800" spc="-1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chefnogaeth</a:t>
            </a:r>
            <a:r>
              <a:rPr dirty="0" sz="800" spc="1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Kerri</a:t>
            </a:r>
            <a:r>
              <a:rPr dirty="0" sz="800" spc="-2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Hitchings</a:t>
            </a:r>
            <a:r>
              <a:rPr dirty="0" sz="800" spc="-20">
                <a:latin typeface="Arial"/>
                <a:cs typeface="Arial"/>
              </a:rPr>
              <a:t> </a:t>
            </a:r>
            <a:r>
              <a:rPr dirty="0" sz="800" spc="-50">
                <a:latin typeface="Arial"/>
                <a:cs typeface="Arial"/>
              </a:rPr>
              <a:t>a</a:t>
            </a:r>
            <a:r>
              <a:rPr dirty="0" sz="800">
                <a:latin typeface="Arial"/>
                <a:cs typeface="Arial"/>
              </a:rPr>
              <a:t> Victoria</a:t>
            </a:r>
            <a:r>
              <a:rPr dirty="0" sz="800" spc="-3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Sachser,</a:t>
            </a:r>
            <a:r>
              <a:rPr dirty="0" sz="800" spc="-3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Rheolwyr</a:t>
            </a:r>
            <a:r>
              <a:rPr dirty="0" sz="800" spc="-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Gwella</a:t>
            </a:r>
            <a:r>
              <a:rPr dirty="0" sz="800" spc="-1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Capasiti</a:t>
            </a:r>
            <a:r>
              <a:rPr dirty="0" sz="800" spc="-3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a</a:t>
            </a:r>
            <a:r>
              <a:rPr dirty="0" sz="800" spc="-20">
                <a:latin typeface="Arial"/>
                <a:cs typeface="Arial"/>
              </a:rPr>
              <a:t> Galw.</a:t>
            </a:r>
            <a:endParaRPr sz="8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231749" y="2098675"/>
            <a:ext cx="2735580" cy="3917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800">
                <a:latin typeface="Arial"/>
                <a:cs typeface="Arial"/>
              </a:rPr>
              <a:t>Cyflwynwyd</a:t>
            </a:r>
            <a:r>
              <a:rPr dirty="0" sz="800" spc="-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y</a:t>
            </a:r>
            <a:r>
              <a:rPr dirty="0" sz="800" spc="-3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gweithdy</a:t>
            </a:r>
            <a:r>
              <a:rPr dirty="0" sz="800" spc="-1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mewn</a:t>
            </a:r>
            <a:r>
              <a:rPr dirty="0" sz="800" spc="-3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dwy</a:t>
            </a:r>
            <a:r>
              <a:rPr dirty="0" sz="800" spc="-10">
                <a:latin typeface="Arial"/>
                <a:cs typeface="Arial"/>
              </a:rPr>
              <a:t> </a:t>
            </a:r>
            <a:r>
              <a:rPr dirty="0" sz="800" spc="-20">
                <a:latin typeface="Arial"/>
                <a:cs typeface="Arial"/>
              </a:rPr>
              <a:t>ran:</a:t>
            </a:r>
            <a:endParaRPr sz="800">
              <a:latin typeface="Arial"/>
              <a:cs typeface="Arial"/>
            </a:endParaRPr>
          </a:p>
          <a:p>
            <a:pPr marL="641985" indent="-172720">
              <a:lnSpc>
                <a:spcPct val="100000"/>
              </a:lnSpc>
              <a:buFont typeface="Courier New"/>
              <a:buChar char="o"/>
              <a:tabLst>
                <a:tab pos="642620" algn="l"/>
              </a:tabLst>
            </a:pPr>
            <a:r>
              <a:rPr dirty="0" sz="800">
                <a:latin typeface="Arial"/>
                <a:cs typeface="Arial"/>
              </a:rPr>
              <a:t>Diffinio</a:t>
            </a:r>
            <a:r>
              <a:rPr dirty="0" sz="800" spc="-2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ac</a:t>
            </a:r>
            <a:r>
              <a:rPr dirty="0" sz="800" spc="-2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enwi’r</a:t>
            </a:r>
            <a:r>
              <a:rPr dirty="0" sz="800" spc="-1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model</a:t>
            </a:r>
            <a:r>
              <a:rPr dirty="0" sz="800" spc="-2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'Ward</a:t>
            </a:r>
            <a:r>
              <a:rPr dirty="0" sz="800" spc="-3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Rithwir'</a:t>
            </a:r>
            <a:r>
              <a:rPr dirty="0" sz="800" spc="-2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i</a:t>
            </a:r>
            <a:r>
              <a:rPr dirty="0" sz="800" spc="-10">
                <a:latin typeface="Arial"/>
                <a:cs typeface="Arial"/>
              </a:rPr>
              <a:t> </a:t>
            </a:r>
            <a:r>
              <a:rPr dirty="0" sz="800" spc="-20">
                <a:latin typeface="Arial"/>
                <a:cs typeface="Arial"/>
              </a:rPr>
              <a:t>Gymru</a:t>
            </a:r>
            <a:endParaRPr sz="800">
              <a:latin typeface="Arial"/>
              <a:cs typeface="Arial"/>
            </a:endParaRPr>
          </a:p>
          <a:p>
            <a:pPr marL="641985" indent="-172720">
              <a:lnSpc>
                <a:spcPct val="100000"/>
              </a:lnSpc>
              <a:buFont typeface="Courier New"/>
              <a:buChar char="o"/>
              <a:tabLst>
                <a:tab pos="642620" algn="l"/>
              </a:tabLst>
            </a:pPr>
            <a:r>
              <a:rPr dirty="0" sz="800">
                <a:latin typeface="Arial"/>
                <a:cs typeface="Arial"/>
              </a:rPr>
              <a:t>Data:</a:t>
            </a:r>
            <a:r>
              <a:rPr dirty="0" sz="800" spc="-1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Safonau</a:t>
            </a:r>
            <a:r>
              <a:rPr dirty="0" sz="800" spc="1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a</a:t>
            </a:r>
            <a:r>
              <a:rPr dirty="0" sz="800" spc="-10">
                <a:latin typeface="Arial"/>
                <a:cs typeface="Arial"/>
              </a:rPr>
              <a:t> Mesurau</a:t>
            </a:r>
            <a:endParaRPr sz="800">
              <a:latin typeface="Arial"/>
              <a:cs typeface="Arial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231749" y="2657601"/>
            <a:ext cx="741045" cy="26987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800" b="1">
                <a:latin typeface="Arial"/>
                <a:cs typeface="Arial"/>
              </a:rPr>
              <a:t>Y</a:t>
            </a:r>
            <a:r>
              <a:rPr dirty="0" sz="800" spc="-15" b="1">
                <a:latin typeface="Arial"/>
                <a:cs typeface="Arial"/>
              </a:rPr>
              <a:t> </a:t>
            </a:r>
            <a:r>
              <a:rPr dirty="0" sz="800" b="1">
                <a:latin typeface="Arial"/>
                <a:cs typeface="Arial"/>
              </a:rPr>
              <a:t>camau </a:t>
            </a:r>
            <a:r>
              <a:rPr dirty="0" sz="800" spc="-10" b="1">
                <a:latin typeface="Arial"/>
                <a:cs typeface="Arial"/>
              </a:rPr>
              <a:t>nesaf</a:t>
            </a:r>
            <a:endParaRPr sz="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800">
                <a:latin typeface="Arial"/>
                <a:cs typeface="Arial"/>
              </a:rPr>
              <a:t>Byddwn</a:t>
            </a:r>
            <a:r>
              <a:rPr dirty="0" sz="800" spc="-15">
                <a:latin typeface="Arial"/>
                <a:cs typeface="Arial"/>
              </a:rPr>
              <a:t> </a:t>
            </a:r>
            <a:r>
              <a:rPr dirty="0" sz="800" spc="-25">
                <a:latin typeface="Arial"/>
                <a:cs typeface="Arial"/>
              </a:rPr>
              <a:t>yn:</a:t>
            </a:r>
            <a:endParaRPr sz="800">
              <a:latin typeface="Arial"/>
              <a:cs typeface="Arial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231749" y="2901442"/>
            <a:ext cx="3703954" cy="7581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84785" marR="290195" indent="-172720">
              <a:lnSpc>
                <a:spcPct val="100000"/>
              </a:lnSpc>
              <a:spcBef>
                <a:spcPts val="105"/>
              </a:spcBef>
              <a:buChar char="•"/>
              <a:tabLst>
                <a:tab pos="184785" algn="l"/>
                <a:tab pos="185420" algn="l"/>
              </a:tabLst>
            </a:pPr>
            <a:r>
              <a:rPr dirty="0" sz="800">
                <a:latin typeface="Arial"/>
                <a:cs typeface="Arial"/>
              </a:rPr>
              <a:t>Dadansoddi’r</a:t>
            </a:r>
            <a:r>
              <a:rPr dirty="0" sz="800" spc="-2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holl</a:t>
            </a:r>
            <a:r>
              <a:rPr dirty="0" sz="800" spc="-3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sylwadau,</a:t>
            </a:r>
            <a:r>
              <a:rPr dirty="0" sz="800" spc="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adborth a</a:t>
            </a:r>
            <a:r>
              <a:rPr dirty="0" sz="800" spc="-2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chanlyniadau'r</a:t>
            </a:r>
            <a:r>
              <a:rPr dirty="0" sz="800" spc="-1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holiadur</a:t>
            </a:r>
            <a:r>
              <a:rPr dirty="0" sz="800" spc="-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ac</a:t>
            </a:r>
            <a:r>
              <a:rPr dirty="0" sz="800" spc="-3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o</a:t>
            </a:r>
            <a:r>
              <a:rPr dirty="0" sz="800" spc="-20">
                <a:latin typeface="Arial"/>
                <a:cs typeface="Arial"/>
              </a:rPr>
              <a:t> </a:t>
            </a:r>
            <a:r>
              <a:rPr dirty="0" sz="800" spc="-25">
                <a:latin typeface="Arial"/>
                <a:cs typeface="Arial"/>
              </a:rPr>
              <a:t>hyn</a:t>
            </a:r>
            <a:r>
              <a:rPr dirty="0" sz="800">
                <a:latin typeface="Arial"/>
                <a:cs typeface="Arial"/>
              </a:rPr>
              <a:t> byddwn</a:t>
            </a:r>
            <a:r>
              <a:rPr dirty="0" sz="800" spc="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yn</a:t>
            </a:r>
            <a:r>
              <a:rPr dirty="0" sz="800" spc="-15">
                <a:latin typeface="Arial"/>
                <a:cs typeface="Arial"/>
              </a:rPr>
              <a:t> </a:t>
            </a:r>
            <a:r>
              <a:rPr dirty="0" sz="800" spc="-10">
                <a:latin typeface="Arial"/>
                <a:cs typeface="Arial"/>
              </a:rPr>
              <a:t>drafftio:</a:t>
            </a:r>
            <a:endParaRPr sz="800">
              <a:latin typeface="Arial"/>
              <a:cs typeface="Arial"/>
            </a:endParaRPr>
          </a:p>
          <a:p>
            <a:pPr lvl="1" marL="368935" marR="5080" indent="-170815">
              <a:lnSpc>
                <a:spcPct val="100000"/>
              </a:lnSpc>
              <a:buFont typeface="Courier New"/>
              <a:buChar char="o"/>
              <a:tabLst>
                <a:tab pos="369570" algn="l"/>
              </a:tabLst>
            </a:pPr>
            <a:r>
              <a:rPr dirty="0" sz="800">
                <a:latin typeface="Arial"/>
                <a:cs typeface="Arial"/>
              </a:rPr>
              <a:t>Fframwaith</a:t>
            </a:r>
            <a:r>
              <a:rPr dirty="0" sz="800" spc="-4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ar</a:t>
            </a:r>
            <a:r>
              <a:rPr dirty="0" sz="800" spc="-2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gyfer</a:t>
            </a:r>
            <a:r>
              <a:rPr dirty="0" sz="800" spc="-1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rhannu</a:t>
            </a:r>
            <a:r>
              <a:rPr dirty="0" sz="800" spc="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a</a:t>
            </a:r>
            <a:r>
              <a:rPr dirty="0" sz="800" spc="-1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thrafod</a:t>
            </a:r>
            <a:r>
              <a:rPr dirty="0" sz="800" spc="-1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a</a:t>
            </a:r>
            <a:r>
              <a:rPr dirty="0" sz="800" spc="-1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fydd</a:t>
            </a:r>
            <a:r>
              <a:rPr dirty="0" sz="800" spc="-2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yn</a:t>
            </a:r>
            <a:r>
              <a:rPr dirty="0" sz="800" spc="-1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cynnwys diffiniad,</a:t>
            </a:r>
            <a:r>
              <a:rPr dirty="0" sz="800" spc="-10">
                <a:latin typeface="Arial"/>
                <a:cs typeface="Arial"/>
              </a:rPr>
              <a:t> safonau </a:t>
            </a:r>
            <a:r>
              <a:rPr dirty="0" sz="800">
                <a:latin typeface="Arial"/>
                <a:cs typeface="Arial"/>
              </a:rPr>
              <a:t>a</a:t>
            </a:r>
            <a:r>
              <a:rPr dirty="0" sz="800" spc="-2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datganiadau</a:t>
            </a:r>
            <a:r>
              <a:rPr dirty="0" sz="800" spc="2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ansawdd sylfaenol</a:t>
            </a:r>
            <a:r>
              <a:rPr dirty="0" sz="800" spc="-1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ar</a:t>
            </a:r>
            <a:r>
              <a:rPr dirty="0" sz="800" spc="-2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gyfer</a:t>
            </a:r>
            <a:r>
              <a:rPr dirty="0" sz="800" spc="-10">
                <a:latin typeface="Arial"/>
                <a:cs typeface="Arial"/>
              </a:rPr>
              <a:t> </a:t>
            </a:r>
            <a:r>
              <a:rPr dirty="0" sz="800" spc="-20">
                <a:latin typeface="Arial"/>
                <a:cs typeface="Arial"/>
              </a:rPr>
              <a:t>profi</a:t>
            </a:r>
            <a:endParaRPr sz="800">
              <a:latin typeface="Arial"/>
              <a:cs typeface="Arial"/>
            </a:endParaRPr>
          </a:p>
          <a:p>
            <a:pPr lvl="1" marL="368935" indent="-171450">
              <a:lnSpc>
                <a:spcPct val="100000"/>
              </a:lnSpc>
              <a:buFont typeface="Courier New"/>
              <a:buChar char="o"/>
              <a:tabLst>
                <a:tab pos="369570" algn="l"/>
              </a:tabLst>
            </a:pPr>
            <a:r>
              <a:rPr dirty="0" sz="800">
                <a:latin typeface="Arial"/>
                <a:cs typeface="Arial"/>
              </a:rPr>
              <a:t>Enw</a:t>
            </a:r>
            <a:r>
              <a:rPr dirty="0" sz="800" spc="-2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cytunedig</a:t>
            </a:r>
            <a:r>
              <a:rPr dirty="0" sz="800" spc="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–</a:t>
            </a:r>
            <a:r>
              <a:rPr dirty="0" sz="800" spc="-1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Gofal Cymunedol</a:t>
            </a:r>
            <a:r>
              <a:rPr dirty="0" sz="800" spc="-10">
                <a:latin typeface="Arial"/>
                <a:cs typeface="Arial"/>
              </a:rPr>
              <a:t> Gwell</a:t>
            </a:r>
            <a:endParaRPr sz="800">
              <a:latin typeface="Arial"/>
              <a:cs typeface="Arial"/>
            </a:endParaRPr>
          </a:p>
          <a:p>
            <a:pPr lvl="1" marL="368935" indent="-171450">
              <a:lnSpc>
                <a:spcPct val="100000"/>
              </a:lnSpc>
              <a:buFont typeface="Courier New"/>
              <a:buChar char="o"/>
              <a:tabLst>
                <a:tab pos="369570" algn="l"/>
              </a:tabLst>
            </a:pPr>
            <a:r>
              <a:rPr dirty="0" sz="800">
                <a:latin typeface="Arial"/>
                <a:cs typeface="Arial"/>
              </a:rPr>
              <a:t>Diffiniad</a:t>
            </a:r>
            <a:r>
              <a:rPr dirty="0" sz="800" spc="-4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cytunedig o</a:t>
            </a:r>
            <a:r>
              <a:rPr dirty="0" sz="800" spc="-2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Ofal</a:t>
            </a:r>
            <a:r>
              <a:rPr dirty="0" sz="800" spc="-2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Cymunedol</a:t>
            </a:r>
            <a:r>
              <a:rPr dirty="0" sz="800" spc="-15">
                <a:latin typeface="Arial"/>
                <a:cs typeface="Arial"/>
              </a:rPr>
              <a:t> </a:t>
            </a:r>
            <a:r>
              <a:rPr dirty="0" sz="800" spc="-10">
                <a:latin typeface="Arial"/>
                <a:cs typeface="Arial"/>
              </a:rPr>
              <a:t>Gwell</a:t>
            </a:r>
            <a:endParaRPr sz="800">
              <a:latin typeface="Arial"/>
              <a:cs typeface="Arial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417677" y="3755263"/>
            <a:ext cx="1986280" cy="5137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00">
                <a:latin typeface="Arial"/>
                <a:cs typeface="Arial"/>
              </a:rPr>
              <a:t>Byddwn</a:t>
            </a:r>
            <a:r>
              <a:rPr dirty="0" sz="800" spc="-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yn</a:t>
            </a:r>
            <a:r>
              <a:rPr dirty="0" sz="800" spc="-10">
                <a:latin typeface="Arial"/>
                <a:cs typeface="Arial"/>
              </a:rPr>
              <a:t> rhannu</a:t>
            </a:r>
            <a:endParaRPr sz="800">
              <a:latin typeface="Arial"/>
              <a:cs typeface="Arial"/>
            </a:endParaRPr>
          </a:p>
          <a:p>
            <a:pPr marL="182880" indent="-170815">
              <a:lnSpc>
                <a:spcPct val="100000"/>
              </a:lnSpc>
              <a:spcBef>
                <a:spcPts val="5"/>
              </a:spcBef>
              <a:buFont typeface="Courier New"/>
              <a:buChar char="o"/>
              <a:tabLst>
                <a:tab pos="183515" algn="l"/>
              </a:tabLst>
            </a:pPr>
            <a:r>
              <a:rPr dirty="0" sz="800">
                <a:latin typeface="Arial"/>
                <a:cs typeface="Arial"/>
              </a:rPr>
              <a:t>Matrics</a:t>
            </a:r>
            <a:r>
              <a:rPr dirty="0" sz="800" spc="-4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datblygiad</a:t>
            </a:r>
            <a:r>
              <a:rPr dirty="0" sz="800" spc="-10">
                <a:latin typeface="Arial"/>
                <a:cs typeface="Arial"/>
              </a:rPr>
              <a:t> amlbroffesiynol</a:t>
            </a:r>
            <a:endParaRPr sz="800">
              <a:latin typeface="Arial"/>
              <a:cs typeface="Arial"/>
            </a:endParaRPr>
          </a:p>
          <a:p>
            <a:pPr marL="182880" indent="-170815">
              <a:lnSpc>
                <a:spcPct val="100000"/>
              </a:lnSpc>
              <a:buFont typeface="Courier New"/>
              <a:buChar char="o"/>
              <a:tabLst>
                <a:tab pos="183515" algn="l"/>
              </a:tabLst>
            </a:pPr>
            <a:r>
              <a:rPr dirty="0" sz="800">
                <a:latin typeface="Arial"/>
                <a:cs typeface="Arial"/>
              </a:rPr>
              <a:t>Holiadur</a:t>
            </a:r>
            <a:r>
              <a:rPr dirty="0" sz="800" spc="-1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byr</a:t>
            </a:r>
            <a:r>
              <a:rPr dirty="0" sz="800" spc="-1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i</a:t>
            </a:r>
            <a:r>
              <a:rPr dirty="0" sz="800" spc="-2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gasglu rhagor o</a:t>
            </a:r>
            <a:r>
              <a:rPr dirty="0" sz="800" spc="-10">
                <a:latin typeface="Arial"/>
                <a:cs typeface="Arial"/>
              </a:rPr>
              <a:t> sylwadau</a:t>
            </a:r>
            <a:endParaRPr sz="800">
              <a:latin typeface="Arial"/>
              <a:cs typeface="Arial"/>
            </a:endParaRPr>
          </a:p>
          <a:p>
            <a:pPr marL="182880" indent="-170815">
              <a:lnSpc>
                <a:spcPct val="100000"/>
              </a:lnSpc>
              <a:buFont typeface="Courier New"/>
              <a:buChar char="o"/>
              <a:tabLst>
                <a:tab pos="183515" algn="l"/>
              </a:tabLst>
            </a:pPr>
            <a:r>
              <a:rPr dirty="0" sz="800">
                <a:latin typeface="Arial"/>
                <a:cs typeface="Arial"/>
              </a:rPr>
              <a:t>Unrhyw</a:t>
            </a:r>
            <a:r>
              <a:rPr dirty="0" sz="800" spc="-2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ddogfennau</a:t>
            </a:r>
            <a:r>
              <a:rPr dirty="0" sz="800" spc="10">
                <a:latin typeface="Arial"/>
                <a:cs typeface="Arial"/>
              </a:rPr>
              <a:t> </a:t>
            </a:r>
            <a:r>
              <a:rPr dirty="0" sz="800" spc="-10">
                <a:latin typeface="Arial"/>
                <a:cs typeface="Arial"/>
              </a:rPr>
              <a:t>cysylltiedig</a:t>
            </a:r>
            <a:endParaRPr sz="800">
              <a:latin typeface="Arial"/>
              <a:cs typeface="Arial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8335136" y="897382"/>
            <a:ext cx="3360420" cy="6356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800" spc="-20" b="1">
                <a:latin typeface="Arial"/>
                <a:cs typeface="Arial"/>
              </a:rPr>
              <a:t>Pam?</a:t>
            </a:r>
            <a:endParaRPr sz="80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</a:pPr>
            <a:r>
              <a:rPr dirty="0" sz="800">
                <a:latin typeface="Arial"/>
                <a:cs typeface="Arial"/>
              </a:rPr>
              <a:t>Rhoddodd</a:t>
            </a:r>
            <a:r>
              <a:rPr dirty="0" sz="800" spc="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Kerrie</a:t>
            </a:r>
            <a:r>
              <a:rPr dirty="0" sz="800" spc="-1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drosolwg</a:t>
            </a:r>
            <a:r>
              <a:rPr dirty="0" sz="800" spc="-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o</a:t>
            </a:r>
            <a:r>
              <a:rPr dirty="0" sz="800" spc="-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waith</a:t>
            </a:r>
            <a:r>
              <a:rPr dirty="0" sz="800" spc="10">
                <a:latin typeface="Arial"/>
                <a:cs typeface="Arial"/>
              </a:rPr>
              <a:t> </a:t>
            </a:r>
            <a:r>
              <a:rPr dirty="0" u="sng" sz="800" b="1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Arial"/>
                <a:cs typeface="Arial"/>
                <a:hlinkClick r:id="rId2"/>
              </a:rPr>
              <a:t>y</a:t>
            </a:r>
            <a:r>
              <a:rPr dirty="0" u="sng" sz="800" spc="-15" b="1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Arial"/>
                <a:cs typeface="Arial"/>
                <a:hlinkClick r:id="rId2"/>
              </a:rPr>
              <a:t> </a:t>
            </a:r>
            <a:r>
              <a:rPr dirty="0" u="sng" sz="800" b="1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Arial"/>
                <a:cs typeface="Arial"/>
                <a:hlinkClick r:id="rId2"/>
              </a:rPr>
              <a:t>Rhaglen</a:t>
            </a:r>
            <a:r>
              <a:rPr dirty="0" u="sng" sz="800" spc="-20" b="1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Arial"/>
                <a:cs typeface="Arial"/>
                <a:hlinkClick r:id="rId2"/>
              </a:rPr>
              <a:t> </a:t>
            </a:r>
            <a:r>
              <a:rPr dirty="0" u="sng" sz="800" b="1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Arial"/>
                <a:cs typeface="Arial"/>
                <a:hlinkClick r:id="rId2"/>
              </a:rPr>
              <a:t>SC</a:t>
            </a:r>
            <a:r>
              <a:rPr dirty="0" sz="800" spc="-15" b="1">
                <a:solidFill>
                  <a:srgbClr val="0562C1"/>
                </a:solidFill>
                <a:latin typeface="Arial"/>
                <a:cs typeface="Arial"/>
              </a:rPr>
              <a:t> </a:t>
            </a:r>
            <a:r>
              <a:rPr dirty="0" sz="800" b="1">
                <a:latin typeface="Arial"/>
                <a:cs typeface="Arial"/>
              </a:rPr>
              <a:t>a</a:t>
            </a:r>
            <a:r>
              <a:rPr dirty="0" sz="800" spc="-10" b="1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sut</a:t>
            </a:r>
            <a:r>
              <a:rPr dirty="0" sz="800" spc="-2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bydd</a:t>
            </a:r>
            <a:r>
              <a:rPr dirty="0" sz="800" spc="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y</a:t>
            </a:r>
            <a:r>
              <a:rPr dirty="0" sz="800" spc="-1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rhaglen</a:t>
            </a:r>
            <a:r>
              <a:rPr dirty="0" sz="800" spc="5">
                <a:latin typeface="Arial"/>
                <a:cs typeface="Arial"/>
              </a:rPr>
              <a:t> </a:t>
            </a:r>
            <a:r>
              <a:rPr dirty="0" sz="800" spc="-25">
                <a:latin typeface="Arial"/>
                <a:cs typeface="Arial"/>
              </a:rPr>
              <a:t>yn</a:t>
            </a:r>
            <a:r>
              <a:rPr dirty="0" sz="800">
                <a:latin typeface="Arial"/>
                <a:cs typeface="Arial"/>
              </a:rPr>
              <a:t> datblygu</a:t>
            </a:r>
            <a:r>
              <a:rPr dirty="0" sz="800" spc="-3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yr</a:t>
            </a:r>
            <a:r>
              <a:rPr dirty="0" sz="800" spc="-1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offer</a:t>
            </a:r>
            <a:r>
              <a:rPr dirty="0" sz="800" spc="-1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sylfaenol</a:t>
            </a:r>
            <a:r>
              <a:rPr dirty="0" sz="800" spc="-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sydd</a:t>
            </a:r>
            <a:r>
              <a:rPr dirty="0" sz="800" spc="-1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eu</a:t>
            </a:r>
            <a:r>
              <a:rPr dirty="0" sz="800" spc="-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hangen</a:t>
            </a:r>
            <a:r>
              <a:rPr dirty="0" sz="800" spc="1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i</a:t>
            </a:r>
            <a:r>
              <a:rPr dirty="0" sz="800" spc="-1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ddarparu</a:t>
            </a:r>
            <a:r>
              <a:rPr dirty="0" sz="800" spc="7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gofal a</a:t>
            </a:r>
            <a:r>
              <a:rPr dirty="0" sz="800" spc="-15">
                <a:latin typeface="Arial"/>
                <a:cs typeface="Arial"/>
              </a:rPr>
              <a:t> </a:t>
            </a:r>
            <a:r>
              <a:rPr dirty="0" sz="800" spc="-10">
                <a:latin typeface="Arial"/>
                <a:cs typeface="Arial"/>
              </a:rPr>
              <a:t>chymorth </a:t>
            </a:r>
            <a:r>
              <a:rPr dirty="0" sz="800">
                <a:latin typeface="Arial"/>
                <a:cs typeface="Arial"/>
              </a:rPr>
              <a:t>amlbroffesiynol</a:t>
            </a:r>
            <a:r>
              <a:rPr dirty="0" sz="800" spc="-3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integredig</a:t>
            </a:r>
            <a:r>
              <a:rPr dirty="0" sz="800" spc="-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mewn</a:t>
            </a:r>
            <a:r>
              <a:rPr dirty="0" sz="800" spc="-2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lleoliadau</a:t>
            </a:r>
            <a:r>
              <a:rPr dirty="0" sz="800" spc="-1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24/7</a:t>
            </a:r>
            <a:r>
              <a:rPr dirty="0" sz="800" spc="-5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,</a:t>
            </a:r>
            <a:r>
              <a:rPr dirty="0" sz="800" spc="-2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gan</a:t>
            </a:r>
            <a:r>
              <a:rPr dirty="0" sz="800" spc="-1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sicrhau</a:t>
            </a:r>
            <a:r>
              <a:rPr dirty="0" sz="800" spc="-3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cysondeb</a:t>
            </a:r>
            <a:r>
              <a:rPr dirty="0" sz="800" spc="5">
                <a:latin typeface="Arial"/>
                <a:cs typeface="Arial"/>
              </a:rPr>
              <a:t> </a:t>
            </a:r>
            <a:r>
              <a:rPr dirty="0" sz="800" spc="-50">
                <a:latin typeface="Arial"/>
                <a:cs typeface="Arial"/>
              </a:rPr>
              <a:t>a</a:t>
            </a:r>
            <a:r>
              <a:rPr dirty="0" sz="800">
                <a:latin typeface="Arial"/>
                <a:cs typeface="Arial"/>
              </a:rPr>
              <a:t> lleihau</a:t>
            </a:r>
            <a:r>
              <a:rPr dirty="0" sz="800" spc="-35">
                <a:latin typeface="Arial"/>
                <a:cs typeface="Arial"/>
              </a:rPr>
              <a:t> </a:t>
            </a:r>
            <a:r>
              <a:rPr dirty="0" sz="800" spc="-10">
                <a:latin typeface="Arial"/>
                <a:cs typeface="Arial"/>
              </a:rPr>
              <a:t>amrywiad.</a:t>
            </a:r>
            <a:endParaRPr sz="800">
              <a:latin typeface="Arial"/>
              <a:cs typeface="Arial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8335136" y="1628901"/>
            <a:ext cx="3298825" cy="5143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dirty="0" sz="800">
                <a:latin typeface="Arial"/>
                <a:cs typeface="Arial"/>
              </a:rPr>
              <a:t>Amlinellodd</a:t>
            </a:r>
            <a:r>
              <a:rPr dirty="0" sz="800" spc="-4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Kerrie</a:t>
            </a:r>
            <a:r>
              <a:rPr dirty="0" sz="800" spc="-3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hefyd</a:t>
            </a:r>
            <a:r>
              <a:rPr dirty="0" sz="800" spc="-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ddatblygiad</a:t>
            </a:r>
            <a:r>
              <a:rPr dirty="0" sz="800" spc="-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y</a:t>
            </a:r>
            <a:r>
              <a:rPr dirty="0" sz="800" spc="-2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fframwaith</a:t>
            </a:r>
            <a:r>
              <a:rPr dirty="0" sz="800" spc="-3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amlbroffesiynol</a:t>
            </a:r>
            <a:r>
              <a:rPr dirty="0" sz="800" spc="-2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(AB)</a:t>
            </a:r>
            <a:r>
              <a:rPr dirty="0" sz="800" spc="-30">
                <a:latin typeface="Arial"/>
                <a:cs typeface="Arial"/>
              </a:rPr>
              <a:t> </a:t>
            </a:r>
            <a:r>
              <a:rPr dirty="0" sz="800" spc="-60">
                <a:latin typeface="Arial"/>
                <a:cs typeface="Arial"/>
              </a:rPr>
              <a:t>a</a:t>
            </a:r>
            <a:r>
              <a:rPr dirty="0" sz="800">
                <a:latin typeface="Arial"/>
                <a:cs typeface="Arial"/>
              </a:rPr>
              <a:t> fydd</a:t>
            </a:r>
            <a:r>
              <a:rPr dirty="0" sz="800" spc="-1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yn</a:t>
            </a:r>
            <a:r>
              <a:rPr dirty="0" sz="800" spc="-2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cefnogi</a:t>
            </a:r>
            <a:r>
              <a:rPr dirty="0" sz="800" spc="-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gweithio</a:t>
            </a:r>
            <a:r>
              <a:rPr dirty="0" sz="800" spc="-1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amlbroffesiynol</a:t>
            </a:r>
            <a:r>
              <a:rPr dirty="0" sz="800" spc="-2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a</a:t>
            </a:r>
            <a:r>
              <a:rPr dirty="0" sz="800" spc="-2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beth</a:t>
            </a:r>
            <a:r>
              <a:rPr dirty="0" sz="800" spc="-1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yw</a:t>
            </a:r>
            <a:r>
              <a:rPr dirty="0" sz="800" spc="-2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‘da’.</a:t>
            </a:r>
            <a:r>
              <a:rPr dirty="0" sz="800" spc="-1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Yna,</a:t>
            </a:r>
            <a:r>
              <a:rPr dirty="0" sz="800" spc="-10">
                <a:latin typeface="Arial"/>
                <a:cs typeface="Arial"/>
              </a:rPr>
              <a:t> amlinellodd </a:t>
            </a:r>
            <a:r>
              <a:rPr dirty="0" sz="800">
                <a:latin typeface="Arial"/>
                <a:cs typeface="Arial"/>
              </a:rPr>
              <a:t>Kerrie</a:t>
            </a:r>
            <a:r>
              <a:rPr dirty="0" sz="800" spc="-2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yr</a:t>
            </a:r>
            <a:r>
              <a:rPr dirty="0" sz="800" spc="-2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hyn</a:t>
            </a:r>
            <a:r>
              <a:rPr dirty="0" sz="800" spc="-1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yr</a:t>
            </a:r>
            <a:r>
              <a:rPr dirty="0" sz="800" spc="-2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ydym</a:t>
            </a:r>
            <a:r>
              <a:rPr dirty="0" sz="800" spc="-1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eisoes</a:t>
            </a:r>
            <a:r>
              <a:rPr dirty="0" sz="800" spc="-3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wedi'i</a:t>
            </a:r>
            <a:r>
              <a:rPr dirty="0" sz="800" spc="-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glywed gan</a:t>
            </a:r>
            <a:r>
              <a:rPr dirty="0" sz="800" spc="-1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randdeiliaid</a:t>
            </a:r>
            <a:r>
              <a:rPr dirty="0" sz="800" spc="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am</a:t>
            </a:r>
            <a:r>
              <a:rPr dirty="0" sz="800" spc="-25">
                <a:latin typeface="Arial"/>
                <a:cs typeface="Arial"/>
              </a:rPr>
              <a:t> </a:t>
            </a:r>
            <a:r>
              <a:rPr dirty="0" sz="800" spc="-10">
                <a:latin typeface="Arial"/>
                <a:cs typeface="Arial"/>
              </a:rPr>
              <a:t>Wardiau </a:t>
            </a:r>
            <a:r>
              <a:rPr dirty="0" sz="800">
                <a:latin typeface="Arial"/>
                <a:cs typeface="Arial"/>
              </a:rPr>
              <a:t>Rhithwir</a:t>
            </a:r>
            <a:r>
              <a:rPr dirty="0" sz="800" spc="-3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o</a:t>
            </a:r>
            <a:r>
              <a:rPr dirty="0" sz="800" spc="-1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ymgysylltu</a:t>
            </a:r>
            <a:r>
              <a:rPr dirty="0" sz="800" spc="-5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blaenorol</a:t>
            </a:r>
            <a:r>
              <a:rPr dirty="0" sz="800" spc="-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a</a:t>
            </a:r>
            <a:r>
              <a:rPr dirty="0" sz="800" spc="-2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gwaith</a:t>
            </a:r>
            <a:r>
              <a:rPr dirty="0" sz="800" spc="-1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drwy'r</a:t>
            </a:r>
            <a:r>
              <a:rPr dirty="0" sz="800" spc="-2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grŵp</a:t>
            </a:r>
            <a:r>
              <a:rPr dirty="0" sz="800" spc="-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gorchwyl</a:t>
            </a:r>
            <a:r>
              <a:rPr dirty="0" sz="800" spc="-1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a</a:t>
            </a:r>
            <a:r>
              <a:rPr dirty="0" sz="800" spc="-25">
                <a:latin typeface="Arial"/>
                <a:cs typeface="Arial"/>
              </a:rPr>
              <a:t> </a:t>
            </a:r>
            <a:r>
              <a:rPr dirty="0" sz="800" spc="-10">
                <a:latin typeface="Arial"/>
                <a:cs typeface="Arial"/>
              </a:rPr>
              <a:t>gorffen.</a:t>
            </a:r>
            <a:endParaRPr sz="800">
              <a:latin typeface="Arial"/>
              <a:cs typeface="Arial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8337042" y="2669539"/>
            <a:ext cx="2929255" cy="51371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800" spc="-10" b="1">
                <a:latin typeface="Arial"/>
                <a:cs typeface="Arial"/>
              </a:rPr>
              <a:t>Beth?</a:t>
            </a:r>
            <a:endParaRPr sz="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800">
                <a:latin typeface="Arial"/>
                <a:cs typeface="Arial"/>
              </a:rPr>
              <a:t>Dechreuodd Chiquita</a:t>
            </a:r>
            <a:r>
              <a:rPr dirty="0" sz="800" spc="-1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y</a:t>
            </a:r>
            <a:r>
              <a:rPr dirty="0" sz="800" spc="-2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sesiwn</a:t>
            </a:r>
            <a:r>
              <a:rPr dirty="0" sz="800" spc="-2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nesaf</a:t>
            </a:r>
            <a:r>
              <a:rPr dirty="0" sz="800" spc="-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a</a:t>
            </a:r>
            <a:r>
              <a:rPr dirty="0" sz="800" spc="-1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oedd</a:t>
            </a:r>
            <a:r>
              <a:rPr dirty="0" sz="800" spc="-1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yn</a:t>
            </a:r>
            <a:r>
              <a:rPr dirty="0" sz="800" spc="-1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canolbwyntio</a:t>
            </a:r>
            <a:r>
              <a:rPr dirty="0" sz="800" spc="5">
                <a:latin typeface="Arial"/>
                <a:cs typeface="Arial"/>
              </a:rPr>
              <a:t> </a:t>
            </a:r>
            <a:r>
              <a:rPr dirty="0" sz="800" spc="-25">
                <a:latin typeface="Arial"/>
                <a:cs typeface="Arial"/>
              </a:rPr>
              <a:t>ar:</a:t>
            </a:r>
            <a:endParaRPr sz="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800">
              <a:latin typeface="Arial"/>
              <a:cs typeface="Arial"/>
            </a:endParaRPr>
          </a:p>
          <a:p>
            <a:pPr marL="184785" indent="-172720">
              <a:lnSpc>
                <a:spcPct val="100000"/>
              </a:lnSpc>
              <a:spcBef>
                <a:spcPts val="5"/>
              </a:spcBef>
              <a:buChar char="•"/>
              <a:tabLst>
                <a:tab pos="184785" algn="l"/>
                <a:tab pos="185420" algn="l"/>
              </a:tabLst>
            </a:pPr>
            <a:r>
              <a:rPr dirty="0" sz="800">
                <a:latin typeface="Arial"/>
                <a:cs typeface="Arial"/>
              </a:rPr>
              <a:t>Gynnig</a:t>
            </a:r>
            <a:r>
              <a:rPr dirty="0" sz="800" spc="-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diffiniad</a:t>
            </a:r>
            <a:r>
              <a:rPr dirty="0" sz="800" spc="-2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a</a:t>
            </a:r>
            <a:r>
              <a:rPr dirty="0" sz="800" spc="-1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thrafod</a:t>
            </a:r>
            <a:r>
              <a:rPr dirty="0" sz="800" spc="5">
                <a:latin typeface="Arial"/>
                <a:cs typeface="Arial"/>
              </a:rPr>
              <a:t> </a:t>
            </a:r>
            <a:r>
              <a:rPr dirty="0" sz="800" spc="-20">
                <a:latin typeface="Arial"/>
                <a:cs typeface="Arial"/>
              </a:rPr>
              <a:t>enwau</a:t>
            </a:r>
            <a:endParaRPr sz="800">
              <a:latin typeface="Arial"/>
              <a:cs typeface="Arial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8337042" y="3279394"/>
            <a:ext cx="3404870" cy="26987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84785" marR="5080" indent="-172720">
              <a:lnSpc>
                <a:spcPct val="100000"/>
              </a:lnSpc>
              <a:spcBef>
                <a:spcPts val="105"/>
              </a:spcBef>
              <a:buChar char="•"/>
              <a:tabLst>
                <a:tab pos="184785" algn="l"/>
                <a:tab pos="185420" algn="l"/>
              </a:tabLst>
            </a:pPr>
            <a:r>
              <a:rPr dirty="0" sz="800">
                <a:latin typeface="Arial"/>
                <a:cs typeface="Arial"/>
              </a:rPr>
              <a:t>Deall</a:t>
            </a:r>
            <a:r>
              <a:rPr dirty="0" sz="800" spc="-2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beth</a:t>
            </a:r>
            <a:r>
              <a:rPr dirty="0" sz="800" spc="-1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mae</a:t>
            </a:r>
            <a:r>
              <a:rPr dirty="0" sz="800" spc="-2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'Wardiau</a:t>
            </a:r>
            <a:r>
              <a:rPr dirty="0" sz="800" spc="-4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Rhithwir'</a:t>
            </a:r>
            <a:r>
              <a:rPr dirty="0" sz="800" spc="-1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yn</a:t>
            </a:r>
            <a:r>
              <a:rPr dirty="0" sz="800" spc="-2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ei</a:t>
            </a:r>
            <a:r>
              <a:rPr dirty="0" sz="800" spc="-1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olygu</a:t>
            </a:r>
            <a:r>
              <a:rPr dirty="0" sz="800" spc="-1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i</a:t>
            </a:r>
            <a:r>
              <a:rPr dirty="0" sz="800" spc="-1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weithwyr proffesiynol</a:t>
            </a:r>
            <a:r>
              <a:rPr dirty="0" sz="800" spc="-15">
                <a:latin typeface="Arial"/>
                <a:cs typeface="Arial"/>
              </a:rPr>
              <a:t> </a:t>
            </a:r>
            <a:r>
              <a:rPr dirty="0" sz="800" spc="-25">
                <a:latin typeface="Arial"/>
                <a:cs typeface="Arial"/>
              </a:rPr>
              <a:t>a'r</a:t>
            </a:r>
            <a:r>
              <a:rPr dirty="0" sz="800">
                <a:latin typeface="Arial"/>
                <a:cs typeface="Arial"/>
              </a:rPr>
              <a:t> cyhoedd,</a:t>
            </a:r>
            <a:r>
              <a:rPr dirty="0" sz="800" spc="1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sut</a:t>
            </a:r>
            <a:r>
              <a:rPr dirty="0" sz="800" spc="-2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mae</a:t>
            </a:r>
            <a:r>
              <a:rPr dirty="0" sz="800" spc="-2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'Ward</a:t>
            </a:r>
            <a:r>
              <a:rPr dirty="0" sz="800" spc="-4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Rithwir'</a:t>
            </a:r>
            <a:r>
              <a:rPr dirty="0" sz="800" spc="-2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yn</a:t>
            </a:r>
            <a:r>
              <a:rPr dirty="0" sz="800" spc="-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dod </a:t>
            </a:r>
            <a:r>
              <a:rPr dirty="0" sz="800" spc="-10">
                <a:latin typeface="Arial"/>
                <a:cs typeface="Arial"/>
              </a:rPr>
              <a:t>ynghyd</a:t>
            </a:r>
            <a:endParaRPr sz="800">
              <a:latin typeface="Arial"/>
              <a:cs typeface="Arial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8337042" y="3645153"/>
            <a:ext cx="3397885" cy="5137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800">
                <a:latin typeface="Arial"/>
                <a:cs typeface="Arial"/>
              </a:rPr>
              <a:t>Cynhyrchodd</a:t>
            </a:r>
            <a:r>
              <a:rPr dirty="0" sz="800" spc="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y</a:t>
            </a:r>
            <a:r>
              <a:rPr dirty="0" sz="800" spc="-2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rhan</a:t>
            </a:r>
            <a:r>
              <a:rPr dirty="0" sz="800" spc="-1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hon</a:t>
            </a:r>
            <a:r>
              <a:rPr dirty="0" sz="800" spc="-1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drafodaeth</a:t>
            </a:r>
            <a:r>
              <a:rPr dirty="0" sz="800" spc="1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ac</a:t>
            </a:r>
            <a:r>
              <a:rPr dirty="0" sz="800" spc="-3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ymgysylltu</a:t>
            </a:r>
            <a:r>
              <a:rPr dirty="0" sz="800" spc="-4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bywiog,</a:t>
            </a:r>
            <a:r>
              <a:rPr dirty="0" sz="800" spc="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gan</a:t>
            </a:r>
            <a:r>
              <a:rPr dirty="0" sz="800" spc="5">
                <a:latin typeface="Arial"/>
                <a:cs typeface="Arial"/>
              </a:rPr>
              <a:t> </a:t>
            </a:r>
            <a:r>
              <a:rPr dirty="0" sz="800" spc="-10">
                <a:latin typeface="Arial"/>
                <a:cs typeface="Arial"/>
              </a:rPr>
              <a:t>ddefnyddio </a:t>
            </a:r>
            <a:r>
              <a:rPr dirty="0" sz="800">
                <a:latin typeface="Arial"/>
                <a:cs typeface="Arial"/>
              </a:rPr>
              <a:t>mesurydd</a:t>
            </a:r>
            <a:r>
              <a:rPr dirty="0" sz="800" spc="-3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Menti</a:t>
            </a:r>
            <a:r>
              <a:rPr dirty="0" sz="800" spc="-1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i</a:t>
            </a:r>
            <a:r>
              <a:rPr dirty="0" sz="800" spc="-2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ddal</a:t>
            </a:r>
            <a:r>
              <a:rPr dirty="0" sz="800" spc="-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barn</a:t>
            </a:r>
            <a:r>
              <a:rPr dirty="0" sz="800" spc="-1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y</a:t>
            </a:r>
            <a:r>
              <a:rPr dirty="0" sz="800" spc="-2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mynychwyr.</a:t>
            </a:r>
            <a:r>
              <a:rPr dirty="0" sz="800" spc="-1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Mae</a:t>
            </a:r>
            <a:r>
              <a:rPr dirty="0" sz="800" spc="-1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canlyniadau</a:t>
            </a:r>
            <a:r>
              <a:rPr dirty="0" sz="800" spc="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Menti,</a:t>
            </a:r>
            <a:r>
              <a:rPr dirty="0" sz="800" spc="-10">
                <a:latin typeface="Arial"/>
                <a:cs typeface="Arial"/>
              </a:rPr>
              <a:t> </a:t>
            </a:r>
            <a:r>
              <a:rPr dirty="0" sz="800" spc="-50">
                <a:latin typeface="Arial"/>
                <a:cs typeface="Arial"/>
              </a:rPr>
              <a:t>y</a:t>
            </a:r>
            <a:r>
              <a:rPr dirty="0" sz="800">
                <a:latin typeface="Arial"/>
                <a:cs typeface="Arial"/>
              </a:rPr>
              <a:t> sylwadau yn</a:t>
            </a:r>
            <a:r>
              <a:rPr dirty="0" sz="800" spc="-1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y</a:t>
            </a:r>
            <a:r>
              <a:rPr dirty="0" sz="800" spc="-1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sgwrs</a:t>
            </a:r>
            <a:r>
              <a:rPr dirty="0" sz="800" spc="-2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a'r</a:t>
            </a:r>
            <a:r>
              <a:rPr dirty="0" sz="800" spc="-1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drafodaeth</a:t>
            </a:r>
            <a:r>
              <a:rPr dirty="0" sz="800" spc="1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a</a:t>
            </a:r>
            <a:r>
              <a:rPr dirty="0" sz="800" spc="-1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gafwyd</a:t>
            </a:r>
            <a:r>
              <a:rPr dirty="0" sz="800" spc="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bellach</a:t>
            </a:r>
            <a:r>
              <a:rPr dirty="0" sz="800" spc="-2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yn</a:t>
            </a:r>
            <a:r>
              <a:rPr dirty="0" sz="800" spc="-1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cael</a:t>
            </a:r>
            <a:r>
              <a:rPr dirty="0" sz="800" spc="-1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eu</a:t>
            </a:r>
            <a:r>
              <a:rPr dirty="0" sz="800" spc="-1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hadolygu</a:t>
            </a:r>
            <a:r>
              <a:rPr dirty="0" sz="800" spc="15">
                <a:latin typeface="Arial"/>
                <a:cs typeface="Arial"/>
              </a:rPr>
              <a:t> </a:t>
            </a:r>
            <a:r>
              <a:rPr dirty="0" sz="800" spc="-50">
                <a:latin typeface="Arial"/>
                <a:cs typeface="Arial"/>
              </a:rPr>
              <a:t>i</a:t>
            </a:r>
            <a:r>
              <a:rPr dirty="0" sz="800">
                <a:latin typeface="Arial"/>
                <a:cs typeface="Arial"/>
              </a:rPr>
              <a:t> lywio</a:t>
            </a:r>
            <a:r>
              <a:rPr dirty="0" sz="800" spc="-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cam</a:t>
            </a:r>
            <a:r>
              <a:rPr dirty="0" sz="800" spc="-3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nesaf y</a:t>
            </a:r>
            <a:r>
              <a:rPr dirty="0" sz="800" spc="-2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darn</a:t>
            </a:r>
            <a:r>
              <a:rPr dirty="0" sz="800" spc="-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allweddol</a:t>
            </a:r>
            <a:r>
              <a:rPr dirty="0" sz="800" spc="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hwn</a:t>
            </a:r>
            <a:r>
              <a:rPr dirty="0" sz="800" spc="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o</a:t>
            </a:r>
            <a:r>
              <a:rPr dirty="0" sz="800" spc="-15">
                <a:latin typeface="Arial"/>
                <a:cs typeface="Arial"/>
              </a:rPr>
              <a:t> </a:t>
            </a:r>
            <a:r>
              <a:rPr dirty="0" sz="800" spc="-10">
                <a:latin typeface="Arial"/>
                <a:cs typeface="Arial"/>
              </a:rPr>
              <a:t>waith.</a:t>
            </a:r>
            <a:endParaRPr sz="800">
              <a:latin typeface="Arial"/>
              <a:cs typeface="Arial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347268" y="4504435"/>
            <a:ext cx="3642995" cy="3917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00" b="1">
                <a:latin typeface="Arial"/>
                <a:cs typeface="Arial"/>
              </a:rPr>
              <a:t>Presenoldeb</a:t>
            </a:r>
            <a:r>
              <a:rPr dirty="0" sz="800" spc="-10" b="1">
                <a:latin typeface="Arial"/>
                <a:cs typeface="Arial"/>
              </a:rPr>
              <a:t> </a:t>
            </a:r>
            <a:r>
              <a:rPr dirty="0" sz="800" b="1">
                <a:latin typeface="Arial"/>
                <a:cs typeface="Arial"/>
              </a:rPr>
              <a:t>/</a:t>
            </a:r>
            <a:r>
              <a:rPr dirty="0" sz="800" spc="-10" b="1">
                <a:latin typeface="Arial"/>
                <a:cs typeface="Arial"/>
              </a:rPr>
              <a:t> Cynrychiolwyr</a:t>
            </a:r>
            <a:endParaRPr sz="80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  <a:spcBef>
                <a:spcPts val="5"/>
              </a:spcBef>
            </a:pPr>
            <a:r>
              <a:rPr dirty="0" sz="800">
                <a:latin typeface="Arial"/>
                <a:cs typeface="Arial"/>
              </a:rPr>
              <a:t>Daeth</a:t>
            </a:r>
            <a:r>
              <a:rPr dirty="0" sz="800" spc="-1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nifer</a:t>
            </a:r>
            <a:r>
              <a:rPr dirty="0" sz="800" spc="-1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fawr</a:t>
            </a:r>
            <a:r>
              <a:rPr dirty="0" sz="800" spc="-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i’r</a:t>
            </a:r>
            <a:r>
              <a:rPr dirty="0" sz="800" spc="-4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digwyddiad</a:t>
            </a:r>
            <a:r>
              <a:rPr dirty="0" sz="800" spc="2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gyda</a:t>
            </a:r>
            <a:r>
              <a:rPr dirty="0" sz="800" spc="-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117</a:t>
            </a:r>
            <a:r>
              <a:rPr dirty="0" sz="800" spc="-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o</a:t>
            </a:r>
            <a:r>
              <a:rPr dirty="0" sz="800" spc="-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bobl yn</a:t>
            </a:r>
            <a:r>
              <a:rPr dirty="0" sz="800" spc="-2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ymuno</a:t>
            </a:r>
            <a:r>
              <a:rPr dirty="0" sz="800" spc="-1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ac</a:t>
            </a:r>
            <a:r>
              <a:rPr dirty="0" sz="800" spc="-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yn</a:t>
            </a:r>
            <a:r>
              <a:rPr dirty="0" sz="800" spc="-1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cyfrannu.</a:t>
            </a:r>
            <a:r>
              <a:rPr dirty="0" sz="800" spc="215">
                <a:latin typeface="Arial"/>
                <a:cs typeface="Arial"/>
              </a:rPr>
              <a:t> </a:t>
            </a:r>
            <a:r>
              <a:rPr dirty="0" sz="800" spc="-20">
                <a:latin typeface="Arial"/>
                <a:cs typeface="Arial"/>
              </a:rPr>
              <a:t>Gyda </a:t>
            </a:r>
            <a:r>
              <a:rPr dirty="0" sz="800">
                <a:latin typeface="Arial"/>
                <a:cs typeface="Arial"/>
              </a:rPr>
              <a:t>chynrychiolaeth</a:t>
            </a:r>
            <a:r>
              <a:rPr dirty="0" sz="800" spc="-3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eang</a:t>
            </a:r>
            <a:r>
              <a:rPr dirty="0" sz="800" spc="-15">
                <a:latin typeface="Arial"/>
                <a:cs typeface="Arial"/>
              </a:rPr>
              <a:t> </a:t>
            </a:r>
            <a:r>
              <a:rPr dirty="0" sz="800" spc="-20">
                <a:latin typeface="Arial"/>
                <a:cs typeface="Arial"/>
              </a:rPr>
              <a:t>o’r:</a:t>
            </a:r>
            <a:endParaRPr sz="800">
              <a:latin typeface="Arial"/>
              <a:cs typeface="Arial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347268" y="4992370"/>
            <a:ext cx="2958465" cy="100203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84785" indent="-172720">
              <a:lnSpc>
                <a:spcPct val="100000"/>
              </a:lnSpc>
              <a:spcBef>
                <a:spcPts val="100"/>
              </a:spcBef>
              <a:buChar char="•"/>
              <a:tabLst>
                <a:tab pos="184785" algn="l"/>
                <a:tab pos="185420" algn="l"/>
              </a:tabLst>
            </a:pPr>
            <a:r>
              <a:rPr dirty="0" sz="800">
                <a:latin typeface="Arial"/>
                <a:cs typeface="Arial"/>
              </a:rPr>
              <a:t>3ydd</a:t>
            </a:r>
            <a:r>
              <a:rPr dirty="0" sz="800" spc="-5">
                <a:latin typeface="Arial"/>
                <a:cs typeface="Arial"/>
              </a:rPr>
              <a:t> </a:t>
            </a:r>
            <a:r>
              <a:rPr dirty="0" sz="800" spc="-10">
                <a:latin typeface="Arial"/>
                <a:cs typeface="Arial"/>
              </a:rPr>
              <a:t>Sector</a:t>
            </a:r>
            <a:endParaRPr sz="800">
              <a:latin typeface="Arial"/>
              <a:cs typeface="Arial"/>
            </a:endParaRPr>
          </a:p>
          <a:p>
            <a:pPr marL="184785" indent="-172720">
              <a:lnSpc>
                <a:spcPct val="100000"/>
              </a:lnSpc>
              <a:spcBef>
                <a:spcPts val="5"/>
              </a:spcBef>
              <a:buChar char="•"/>
              <a:tabLst>
                <a:tab pos="184785" algn="l"/>
                <a:tab pos="185420" algn="l"/>
              </a:tabLst>
            </a:pPr>
            <a:r>
              <a:rPr dirty="0" sz="800">
                <a:latin typeface="Arial"/>
                <a:cs typeface="Arial"/>
              </a:rPr>
              <a:t>Awdurdodau</a:t>
            </a:r>
            <a:r>
              <a:rPr dirty="0" sz="800" spc="-10">
                <a:latin typeface="Arial"/>
                <a:cs typeface="Arial"/>
              </a:rPr>
              <a:t> Lleol</a:t>
            </a:r>
            <a:endParaRPr sz="800">
              <a:latin typeface="Arial"/>
              <a:cs typeface="Arial"/>
            </a:endParaRPr>
          </a:p>
          <a:p>
            <a:pPr marL="184785" indent="-172720">
              <a:lnSpc>
                <a:spcPct val="100000"/>
              </a:lnSpc>
              <a:buChar char="•"/>
              <a:tabLst>
                <a:tab pos="184785" algn="l"/>
                <a:tab pos="185420" algn="l"/>
              </a:tabLst>
            </a:pPr>
            <a:r>
              <a:rPr dirty="0" sz="800">
                <a:latin typeface="Arial"/>
                <a:cs typeface="Arial"/>
              </a:rPr>
              <a:t>Arweinwyr</a:t>
            </a:r>
            <a:r>
              <a:rPr dirty="0" sz="800" spc="-1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Iechyd</a:t>
            </a:r>
            <a:r>
              <a:rPr dirty="0" sz="800" spc="-1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a</a:t>
            </a:r>
            <a:r>
              <a:rPr dirty="0" sz="800" spc="-2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Gofal</a:t>
            </a:r>
            <a:r>
              <a:rPr dirty="0" sz="800" spc="-15">
                <a:latin typeface="Arial"/>
                <a:cs typeface="Arial"/>
              </a:rPr>
              <a:t> </a:t>
            </a:r>
            <a:r>
              <a:rPr dirty="0" sz="800" spc="-10">
                <a:latin typeface="Arial"/>
                <a:cs typeface="Arial"/>
              </a:rPr>
              <a:t>Cymdeithasol</a:t>
            </a:r>
            <a:endParaRPr sz="800">
              <a:latin typeface="Arial"/>
              <a:cs typeface="Arial"/>
            </a:endParaRPr>
          </a:p>
          <a:p>
            <a:pPr marL="184785" indent="-172720">
              <a:lnSpc>
                <a:spcPct val="100000"/>
              </a:lnSpc>
              <a:buChar char="•"/>
              <a:tabLst>
                <a:tab pos="184785" algn="l"/>
                <a:tab pos="185420" algn="l"/>
              </a:tabLst>
            </a:pPr>
            <a:r>
              <a:rPr dirty="0" sz="800">
                <a:latin typeface="Arial"/>
                <a:cs typeface="Arial"/>
              </a:rPr>
              <a:t>Rhaglenni</a:t>
            </a:r>
            <a:r>
              <a:rPr dirty="0" sz="800" spc="-15">
                <a:latin typeface="Arial"/>
                <a:cs typeface="Arial"/>
              </a:rPr>
              <a:t> </a:t>
            </a:r>
            <a:r>
              <a:rPr dirty="0" sz="800" spc="-10">
                <a:latin typeface="Arial"/>
                <a:cs typeface="Arial"/>
              </a:rPr>
              <a:t>Cenedlaethol</a:t>
            </a:r>
            <a:endParaRPr sz="800">
              <a:latin typeface="Arial"/>
              <a:cs typeface="Arial"/>
            </a:endParaRPr>
          </a:p>
          <a:p>
            <a:pPr marL="184785" indent="-172720">
              <a:lnSpc>
                <a:spcPct val="100000"/>
              </a:lnSpc>
              <a:buChar char="•"/>
              <a:tabLst>
                <a:tab pos="184785" algn="l"/>
                <a:tab pos="185420" algn="l"/>
              </a:tabLst>
            </a:pPr>
            <a:r>
              <a:rPr dirty="0" sz="800">
                <a:latin typeface="Arial"/>
                <a:cs typeface="Arial"/>
              </a:rPr>
              <a:t>Contractwyr</a:t>
            </a:r>
            <a:r>
              <a:rPr dirty="0" sz="800" spc="-2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Gofal</a:t>
            </a:r>
            <a:r>
              <a:rPr dirty="0" sz="800" spc="-25">
                <a:latin typeface="Arial"/>
                <a:cs typeface="Arial"/>
              </a:rPr>
              <a:t> </a:t>
            </a:r>
            <a:r>
              <a:rPr dirty="0" sz="800" spc="-10">
                <a:latin typeface="Arial"/>
                <a:cs typeface="Arial"/>
              </a:rPr>
              <a:t>Sylfaenol</a:t>
            </a:r>
            <a:endParaRPr sz="800">
              <a:latin typeface="Arial"/>
              <a:cs typeface="Arial"/>
            </a:endParaRPr>
          </a:p>
          <a:p>
            <a:pPr marL="184785" indent="-172720">
              <a:lnSpc>
                <a:spcPct val="100000"/>
              </a:lnSpc>
              <a:buChar char="•"/>
              <a:tabLst>
                <a:tab pos="184785" algn="l"/>
                <a:tab pos="185420" algn="l"/>
              </a:tabLst>
            </a:pPr>
            <a:r>
              <a:rPr dirty="0" sz="800">
                <a:latin typeface="Arial"/>
                <a:cs typeface="Arial"/>
              </a:rPr>
              <a:t>Ystod</a:t>
            </a:r>
            <a:r>
              <a:rPr dirty="0" sz="800" spc="-3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eang</a:t>
            </a:r>
            <a:r>
              <a:rPr dirty="0" sz="800" spc="-1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o</a:t>
            </a:r>
            <a:r>
              <a:rPr dirty="0" sz="800" spc="-1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weithwyr proffesiynol</a:t>
            </a:r>
            <a:r>
              <a:rPr dirty="0" sz="800" spc="-1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o</a:t>
            </a:r>
            <a:r>
              <a:rPr dirty="0" sz="800" spc="-2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bob</a:t>
            </a:r>
            <a:r>
              <a:rPr dirty="0" sz="800" spc="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rhanbarth</a:t>
            </a:r>
            <a:r>
              <a:rPr dirty="0" sz="800" spc="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a</a:t>
            </a:r>
            <a:r>
              <a:rPr dirty="0" sz="800" spc="-15">
                <a:latin typeface="Arial"/>
                <a:cs typeface="Arial"/>
              </a:rPr>
              <a:t> </a:t>
            </a:r>
            <a:r>
              <a:rPr dirty="0" sz="800" spc="-10">
                <a:latin typeface="Arial"/>
                <a:cs typeface="Arial"/>
              </a:rPr>
              <a:t>lleoliad</a:t>
            </a:r>
            <a:endParaRPr sz="800">
              <a:latin typeface="Arial"/>
              <a:cs typeface="Arial"/>
            </a:endParaRPr>
          </a:p>
          <a:p>
            <a:pPr marL="184785" indent="-172720">
              <a:lnSpc>
                <a:spcPct val="100000"/>
              </a:lnSpc>
              <a:buChar char="•"/>
              <a:tabLst>
                <a:tab pos="184785" algn="l"/>
                <a:tab pos="185420" algn="l"/>
              </a:tabLst>
            </a:pPr>
            <a:r>
              <a:rPr dirty="0" sz="800">
                <a:latin typeface="Arial"/>
                <a:cs typeface="Arial"/>
              </a:rPr>
              <a:t>Llywodraeth</a:t>
            </a:r>
            <a:r>
              <a:rPr dirty="0" sz="800" spc="-25">
                <a:latin typeface="Arial"/>
                <a:cs typeface="Arial"/>
              </a:rPr>
              <a:t> </a:t>
            </a:r>
            <a:r>
              <a:rPr dirty="0" sz="800" spc="-10">
                <a:latin typeface="Arial"/>
                <a:cs typeface="Arial"/>
              </a:rPr>
              <a:t>Cymru</a:t>
            </a:r>
            <a:endParaRPr sz="800">
              <a:latin typeface="Arial"/>
              <a:cs typeface="Arial"/>
            </a:endParaRPr>
          </a:p>
          <a:p>
            <a:pPr marL="184785" indent="-172720">
              <a:lnSpc>
                <a:spcPct val="100000"/>
              </a:lnSpc>
              <a:buChar char="•"/>
              <a:tabLst>
                <a:tab pos="184785" algn="l"/>
                <a:tab pos="185420" algn="l"/>
              </a:tabLst>
            </a:pPr>
            <a:r>
              <a:rPr dirty="0" sz="800">
                <a:latin typeface="Arial"/>
                <a:cs typeface="Arial"/>
              </a:rPr>
              <a:t>Cynrychiolydd</a:t>
            </a:r>
            <a:r>
              <a:rPr dirty="0" sz="800" spc="-1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o’r</a:t>
            </a:r>
            <a:r>
              <a:rPr dirty="0" sz="800" spc="-4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sector</a:t>
            </a:r>
            <a:r>
              <a:rPr dirty="0" sz="800" spc="-35">
                <a:latin typeface="Arial"/>
                <a:cs typeface="Arial"/>
              </a:rPr>
              <a:t> </a:t>
            </a:r>
            <a:r>
              <a:rPr dirty="0" sz="800" spc="-10">
                <a:latin typeface="Arial"/>
                <a:cs typeface="Arial"/>
              </a:rPr>
              <a:t>annibynnol</a:t>
            </a:r>
            <a:endParaRPr sz="800">
              <a:latin typeface="Arial"/>
              <a:cs typeface="Arial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4337050" y="4479416"/>
            <a:ext cx="3536315" cy="940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00" spc="-10" b="1">
                <a:latin typeface="Arial"/>
                <a:cs typeface="Arial"/>
              </a:rPr>
              <a:t>Safonau</a:t>
            </a:r>
            <a:endParaRPr sz="800">
              <a:latin typeface="Arial"/>
              <a:cs typeface="Arial"/>
            </a:endParaRPr>
          </a:p>
          <a:p>
            <a:pPr marL="12700" marR="73660">
              <a:lnSpc>
                <a:spcPct val="100000"/>
              </a:lnSpc>
              <a:spcBef>
                <a:spcPts val="5"/>
              </a:spcBef>
            </a:pPr>
            <a:r>
              <a:rPr dirty="0" sz="800">
                <a:latin typeface="Arial"/>
                <a:cs typeface="Arial"/>
              </a:rPr>
              <a:t>Dywedodd Kerrie</a:t>
            </a:r>
            <a:r>
              <a:rPr dirty="0" sz="800" spc="-1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wrth</a:t>
            </a:r>
            <a:r>
              <a:rPr dirty="0" sz="800" spc="-1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y</a:t>
            </a:r>
            <a:r>
              <a:rPr dirty="0" sz="800" spc="-2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grŵp</a:t>
            </a:r>
            <a:r>
              <a:rPr dirty="0" sz="800" spc="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fod</a:t>
            </a:r>
            <a:r>
              <a:rPr dirty="0" sz="800" spc="-1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92%</a:t>
            </a:r>
            <a:r>
              <a:rPr dirty="0" sz="800" spc="-1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o'r</a:t>
            </a:r>
            <a:r>
              <a:rPr dirty="0" sz="800" spc="-2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ymatebion</a:t>
            </a:r>
            <a:r>
              <a:rPr dirty="0" sz="800" spc="-1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yn</a:t>
            </a:r>
            <a:r>
              <a:rPr dirty="0" sz="800" spc="-1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yr</a:t>
            </a:r>
            <a:r>
              <a:rPr dirty="0" sz="800" spc="-2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holiadur</a:t>
            </a:r>
            <a:r>
              <a:rPr dirty="0" sz="800" spc="-5">
                <a:latin typeface="Arial"/>
                <a:cs typeface="Arial"/>
              </a:rPr>
              <a:t> </a:t>
            </a:r>
            <a:r>
              <a:rPr dirty="0" sz="800" spc="-50">
                <a:latin typeface="Arial"/>
                <a:cs typeface="Arial"/>
              </a:rPr>
              <a:t>a</a:t>
            </a:r>
            <a:r>
              <a:rPr dirty="0" sz="800">
                <a:latin typeface="Arial"/>
                <a:cs typeface="Arial"/>
              </a:rPr>
              <a:t> gylchredwyd cyn</a:t>
            </a:r>
            <a:r>
              <a:rPr dirty="0" sz="800" spc="-1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y</a:t>
            </a:r>
            <a:r>
              <a:rPr dirty="0" sz="800" spc="-2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gweithdy</a:t>
            </a:r>
            <a:r>
              <a:rPr dirty="0" sz="800" spc="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yn</a:t>
            </a:r>
            <a:r>
              <a:rPr dirty="0" sz="800" spc="-1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cytuno</a:t>
            </a:r>
            <a:r>
              <a:rPr dirty="0" sz="800" spc="-2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y</a:t>
            </a:r>
            <a:r>
              <a:rPr dirty="0" sz="800" spc="-2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dylai'r</a:t>
            </a:r>
            <a:r>
              <a:rPr dirty="0" sz="800" spc="-1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safonau</a:t>
            </a:r>
            <a:r>
              <a:rPr dirty="0" sz="800" spc="-1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fod</a:t>
            </a:r>
            <a:r>
              <a:rPr dirty="0" sz="800" spc="-1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yn</a:t>
            </a:r>
            <a:r>
              <a:rPr dirty="0" sz="800" spc="-1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cyd-fynd</a:t>
            </a:r>
            <a:r>
              <a:rPr dirty="0" sz="800" spc="-1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â'r</a:t>
            </a:r>
            <a:r>
              <a:rPr dirty="0" sz="800" spc="-15">
                <a:latin typeface="Arial"/>
                <a:cs typeface="Arial"/>
              </a:rPr>
              <a:t> </a:t>
            </a:r>
            <a:r>
              <a:rPr dirty="0" sz="800" spc="-50">
                <a:latin typeface="Arial"/>
                <a:cs typeface="Arial"/>
              </a:rPr>
              <a:t>6</a:t>
            </a:r>
            <a:r>
              <a:rPr dirty="0" sz="800">
                <a:latin typeface="Arial"/>
                <a:cs typeface="Arial"/>
              </a:rPr>
              <a:t> parth</a:t>
            </a:r>
            <a:r>
              <a:rPr dirty="0" sz="800" spc="-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ansawdd</a:t>
            </a:r>
            <a:r>
              <a:rPr dirty="0" sz="800" spc="1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ac</a:t>
            </a:r>
            <a:r>
              <a:rPr dirty="0" sz="800" spc="-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fe</a:t>
            </a:r>
            <a:r>
              <a:rPr dirty="0" sz="800" spc="-1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grynhodd</a:t>
            </a:r>
            <a:r>
              <a:rPr dirty="0" sz="800" spc="2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y</a:t>
            </a:r>
            <a:r>
              <a:rPr dirty="0" sz="800" spc="-2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themâu</a:t>
            </a:r>
            <a:r>
              <a:rPr dirty="0" sz="800" spc="-1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cyffredin</a:t>
            </a:r>
            <a:r>
              <a:rPr dirty="0" sz="800" spc="-1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o'r</a:t>
            </a:r>
            <a:r>
              <a:rPr dirty="0" sz="800" spc="-2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adborth.</a:t>
            </a:r>
            <a:r>
              <a:rPr dirty="0" sz="800" spc="4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Y</a:t>
            </a:r>
            <a:r>
              <a:rPr dirty="0" sz="800" spc="-2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6 </a:t>
            </a:r>
            <a:r>
              <a:rPr dirty="0" sz="800" spc="-10">
                <a:latin typeface="Arial"/>
                <a:cs typeface="Arial"/>
              </a:rPr>
              <a:t>pharth</a:t>
            </a:r>
            <a:endParaRPr sz="800">
              <a:latin typeface="Arial"/>
              <a:cs typeface="Arial"/>
            </a:endParaRPr>
          </a:p>
          <a:p>
            <a:pPr marL="12700" marR="5080">
              <a:lnSpc>
                <a:spcPts val="940"/>
              </a:lnSpc>
              <a:spcBef>
                <a:spcPts val="45"/>
              </a:spcBef>
            </a:pPr>
            <a:r>
              <a:rPr dirty="0" sz="800">
                <a:latin typeface="Arial"/>
                <a:cs typeface="Arial"/>
              </a:rPr>
              <a:t>yw:</a:t>
            </a:r>
            <a:r>
              <a:rPr dirty="0" sz="800" spc="-5">
                <a:latin typeface="Arial"/>
                <a:cs typeface="Arial"/>
              </a:rPr>
              <a:t> </a:t>
            </a:r>
            <a:r>
              <a:rPr dirty="0" sz="800" b="1">
                <a:latin typeface="Arial"/>
                <a:cs typeface="Arial"/>
              </a:rPr>
              <a:t>Diogel;</a:t>
            </a:r>
            <a:r>
              <a:rPr dirty="0" sz="800" spc="-35" b="1">
                <a:latin typeface="Arial"/>
                <a:cs typeface="Arial"/>
              </a:rPr>
              <a:t> </a:t>
            </a:r>
            <a:r>
              <a:rPr dirty="0" sz="800" b="1">
                <a:latin typeface="Arial"/>
                <a:cs typeface="Arial"/>
              </a:rPr>
              <a:t>Effeithiol;</a:t>
            </a:r>
            <a:r>
              <a:rPr dirty="0" sz="800" spc="-45" b="1">
                <a:latin typeface="Arial"/>
                <a:cs typeface="Arial"/>
              </a:rPr>
              <a:t> </a:t>
            </a:r>
            <a:r>
              <a:rPr dirty="0" sz="800" b="1">
                <a:latin typeface="Arial"/>
                <a:cs typeface="Arial"/>
              </a:rPr>
              <a:t>Canolbwyntio</a:t>
            </a:r>
            <a:r>
              <a:rPr dirty="0" sz="800" spc="-15" b="1">
                <a:latin typeface="Arial"/>
                <a:cs typeface="Arial"/>
              </a:rPr>
              <a:t> </a:t>
            </a:r>
            <a:r>
              <a:rPr dirty="0" sz="800" b="1">
                <a:latin typeface="Arial"/>
                <a:cs typeface="Arial"/>
              </a:rPr>
              <a:t>ar</a:t>
            </a:r>
            <a:r>
              <a:rPr dirty="0" sz="800" spc="-25" b="1">
                <a:latin typeface="Arial"/>
                <a:cs typeface="Arial"/>
              </a:rPr>
              <a:t> </a:t>
            </a:r>
            <a:r>
              <a:rPr dirty="0" sz="800" b="1">
                <a:latin typeface="Arial"/>
                <a:cs typeface="Arial"/>
              </a:rPr>
              <a:t>y</a:t>
            </a:r>
            <a:r>
              <a:rPr dirty="0" sz="800" spc="-20" b="1">
                <a:latin typeface="Arial"/>
                <a:cs typeface="Arial"/>
              </a:rPr>
              <a:t> </a:t>
            </a:r>
            <a:r>
              <a:rPr dirty="0" sz="800" b="1">
                <a:latin typeface="Arial"/>
                <a:cs typeface="Arial"/>
              </a:rPr>
              <a:t>Unigolyn;</a:t>
            </a:r>
            <a:r>
              <a:rPr dirty="0" sz="800" spc="-15" b="1">
                <a:latin typeface="Arial"/>
                <a:cs typeface="Arial"/>
              </a:rPr>
              <a:t> </a:t>
            </a:r>
            <a:r>
              <a:rPr dirty="0" sz="800" b="1">
                <a:latin typeface="Arial"/>
                <a:cs typeface="Arial"/>
              </a:rPr>
              <a:t>Amserol;</a:t>
            </a:r>
            <a:r>
              <a:rPr dirty="0" sz="800" spc="10" b="1">
                <a:latin typeface="Arial"/>
                <a:cs typeface="Arial"/>
              </a:rPr>
              <a:t> </a:t>
            </a:r>
            <a:r>
              <a:rPr dirty="0" sz="800" b="1">
                <a:latin typeface="Arial"/>
                <a:cs typeface="Arial"/>
              </a:rPr>
              <a:t>Effeithlon;</a:t>
            </a:r>
            <a:r>
              <a:rPr dirty="0" sz="800" spc="-45" b="1">
                <a:latin typeface="Arial"/>
                <a:cs typeface="Arial"/>
              </a:rPr>
              <a:t> </a:t>
            </a:r>
            <a:r>
              <a:rPr dirty="0" sz="800" spc="-50" b="1">
                <a:latin typeface="Arial"/>
                <a:cs typeface="Arial"/>
              </a:rPr>
              <a:t>a</a:t>
            </a:r>
            <a:r>
              <a:rPr dirty="0" sz="800" spc="-10" b="1">
                <a:latin typeface="Arial"/>
                <a:cs typeface="Arial"/>
              </a:rPr>
              <a:t> Chyfartal</a:t>
            </a:r>
            <a:r>
              <a:rPr dirty="0" sz="800" spc="-10">
                <a:latin typeface="Arial"/>
                <a:cs typeface="Arial"/>
              </a:rPr>
              <a:t>.</a:t>
            </a:r>
            <a:endParaRPr sz="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75"/>
              </a:spcBef>
            </a:pPr>
            <a:r>
              <a:rPr dirty="0" sz="800">
                <a:latin typeface="Arial"/>
                <a:cs typeface="Arial"/>
              </a:rPr>
              <a:t>Dechreuodd</a:t>
            </a:r>
            <a:r>
              <a:rPr dirty="0" sz="800" spc="-1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Kerri</a:t>
            </a:r>
            <a:r>
              <a:rPr dirty="0" sz="800" spc="-2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a</a:t>
            </a:r>
            <a:r>
              <a:rPr dirty="0" sz="800" spc="-2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Victoria</a:t>
            </a:r>
            <a:r>
              <a:rPr dirty="0" sz="800" spc="-3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y</a:t>
            </a:r>
            <a:r>
              <a:rPr dirty="0" sz="800" spc="-3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sesiwn</a:t>
            </a:r>
            <a:r>
              <a:rPr dirty="0" sz="800" spc="-2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ryngweithiol</a:t>
            </a:r>
            <a:r>
              <a:rPr dirty="0" sz="800" spc="-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nesaf</a:t>
            </a:r>
            <a:r>
              <a:rPr dirty="0" sz="800" spc="-2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gan</a:t>
            </a:r>
            <a:r>
              <a:rPr dirty="0" sz="800" spc="-1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ganolbwyntio</a:t>
            </a:r>
            <a:r>
              <a:rPr dirty="0" sz="800" spc="20">
                <a:latin typeface="Arial"/>
                <a:cs typeface="Arial"/>
              </a:rPr>
              <a:t> </a:t>
            </a:r>
            <a:r>
              <a:rPr dirty="0" sz="800" spc="-25">
                <a:latin typeface="Arial"/>
                <a:cs typeface="Arial"/>
              </a:rPr>
              <a:t>ar:</a:t>
            </a:r>
            <a:endParaRPr sz="800">
              <a:latin typeface="Arial"/>
              <a:cs typeface="Arial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4337050" y="5393816"/>
            <a:ext cx="2627630" cy="27051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84785" indent="-172720">
              <a:lnSpc>
                <a:spcPct val="100000"/>
              </a:lnSpc>
              <a:spcBef>
                <a:spcPts val="100"/>
              </a:spcBef>
              <a:buChar char="•"/>
              <a:tabLst>
                <a:tab pos="184785" algn="l"/>
                <a:tab pos="185420" algn="l"/>
              </a:tabLst>
            </a:pPr>
            <a:r>
              <a:rPr dirty="0" sz="800">
                <a:latin typeface="Arial"/>
                <a:cs typeface="Arial"/>
              </a:rPr>
              <a:t>Y</a:t>
            </a:r>
            <a:r>
              <a:rPr dirty="0" sz="800" spc="-1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datganiadau</a:t>
            </a:r>
            <a:r>
              <a:rPr dirty="0" sz="800" spc="1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ansawdd</a:t>
            </a:r>
            <a:r>
              <a:rPr dirty="0" sz="800" spc="1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o</a:t>
            </a:r>
            <a:r>
              <a:rPr dirty="0" sz="800" spc="-1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fewn</a:t>
            </a:r>
            <a:r>
              <a:rPr dirty="0" sz="800" spc="-1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pob</a:t>
            </a:r>
            <a:r>
              <a:rPr dirty="0" sz="800" spc="10">
                <a:latin typeface="Arial"/>
                <a:cs typeface="Arial"/>
              </a:rPr>
              <a:t> </a:t>
            </a:r>
            <a:r>
              <a:rPr dirty="0" sz="800" spc="-20">
                <a:latin typeface="Arial"/>
                <a:cs typeface="Arial"/>
              </a:rPr>
              <a:t>parth</a:t>
            </a:r>
            <a:endParaRPr sz="800">
              <a:latin typeface="Arial"/>
              <a:cs typeface="Arial"/>
            </a:endParaRPr>
          </a:p>
          <a:p>
            <a:pPr marL="184785" indent="-172720">
              <a:lnSpc>
                <a:spcPct val="100000"/>
              </a:lnSpc>
              <a:spcBef>
                <a:spcPts val="5"/>
              </a:spcBef>
              <a:buChar char="•"/>
              <a:tabLst>
                <a:tab pos="184785" algn="l"/>
                <a:tab pos="185420" algn="l"/>
              </a:tabLst>
            </a:pPr>
            <a:r>
              <a:rPr dirty="0" sz="800">
                <a:latin typeface="Arial"/>
                <a:cs typeface="Arial"/>
              </a:rPr>
              <a:t>Y</a:t>
            </a:r>
            <a:r>
              <a:rPr dirty="0" sz="800" spc="-1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metrigau</a:t>
            </a:r>
            <a:r>
              <a:rPr dirty="0" sz="800" spc="-2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a'r</a:t>
            </a:r>
            <a:r>
              <a:rPr dirty="0" sz="800" spc="-2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mesurau</a:t>
            </a:r>
            <a:r>
              <a:rPr dirty="0" sz="800" spc="-2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a</a:t>
            </a:r>
            <a:r>
              <a:rPr dirty="0" sz="800" spc="-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allai</a:t>
            </a:r>
            <a:r>
              <a:rPr dirty="0" sz="800" spc="-2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roi</a:t>
            </a:r>
            <a:r>
              <a:rPr dirty="0" sz="800" spc="-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sicrwydd</a:t>
            </a:r>
            <a:r>
              <a:rPr dirty="0" sz="800" spc="-1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i</a:t>
            </a:r>
            <a:r>
              <a:rPr dirty="0" sz="800" spc="-2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bob</a:t>
            </a:r>
            <a:r>
              <a:rPr dirty="0" sz="800" spc="15">
                <a:latin typeface="Arial"/>
                <a:cs typeface="Arial"/>
              </a:rPr>
              <a:t> </a:t>
            </a:r>
            <a:r>
              <a:rPr dirty="0" sz="800" spc="-20">
                <a:latin typeface="Arial"/>
                <a:cs typeface="Arial"/>
              </a:rPr>
              <a:t>parth</a:t>
            </a:r>
            <a:endParaRPr sz="800">
              <a:latin typeface="Arial"/>
              <a:cs typeface="Arial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4337050" y="5714187"/>
            <a:ext cx="3422015" cy="2698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800">
                <a:latin typeface="Arial"/>
                <a:cs typeface="Arial"/>
              </a:rPr>
              <a:t>Bydd</a:t>
            </a:r>
            <a:r>
              <a:rPr dirty="0" sz="800" spc="-2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yr</a:t>
            </a:r>
            <a:r>
              <a:rPr dirty="0" sz="800" spc="-1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adborth</a:t>
            </a:r>
            <a:r>
              <a:rPr dirty="0" sz="800" spc="1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a</a:t>
            </a:r>
            <a:r>
              <a:rPr dirty="0" sz="800" spc="-1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gafwyd</a:t>
            </a:r>
            <a:r>
              <a:rPr dirty="0" sz="800" spc="1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yn</a:t>
            </a:r>
            <a:r>
              <a:rPr dirty="0" sz="800" spc="-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ystod</a:t>
            </a:r>
            <a:r>
              <a:rPr dirty="0" sz="800" spc="-1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y</a:t>
            </a:r>
            <a:r>
              <a:rPr dirty="0" sz="800" spc="-2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gweithdy</a:t>
            </a:r>
            <a:r>
              <a:rPr dirty="0" sz="800" spc="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yn</a:t>
            </a:r>
            <a:r>
              <a:rPr dirty="0" sz="800" spc="-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cael</a:t>
            </a:r>
            <a:r>
              <a:rPr dirty="0" sz="800" spc="-1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ei</a:t>
            </a:r>
            <a:r>
              <a:rPr dirty="0" sz="800" spc="-2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adolygu</a:t>
            </a:r>
            <a:r>
              <a:rPr dirty="0" sz="800" spc="1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i</a:t>
            </a:r>
            <a:r>
              <a:rPr dirty="0" sz="800" spc="-15">
                <a:latin typeface="Arial"/>
                <a:cs typeface="Arial"/>
              </a:rPr>
              <a:t> </a:t>
            </a:r>
            <a:r>
              <a:rPr dirty="0" sz="800" spc="-10">
                <a:latin typeface="Arial"/>
                <a:cs typeface="Arial"/>
              </a:rPr>
              <a:t>gefnogi’r </a:t>
            </a:r>
            <a:r>
              <a:rPr dirty="0" sz="800">
                <a:latin typeface="Arial"/>
                <a:cs typeface="Arial"/>
              </a:rPr>
              <a:t>gwaith</a:t>
            </a:r>
            <a:r>
              <a:rPr dirty="0" sz="800" spc="-2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o</a:t>
            </a:r>
            <a:r>
              <a:rPr dirty="0" sz="800" spc="-1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ddatblygu datganiadau</a:t>
            </a:r>
            <a:r>
              <a:rPr dirty="0" sz="800" spc="2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Ansawdd a'u</a:t>
            </a:r>
            <a:r>
              <a:rPr dirty="0" sz="800" spc="-2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mesurau</a:t>
            </a:r>
            <a:r>
              <a:rPr dirty="0" sz="800" spc="-30">
                <a:latin typeface="Arial"/>
                <a:cs typeface="Arial"/>
              </a:rPr>
              <a:t> </a:t>
            </a:r>
            <a:r>
              <a:rPr dirty="0" sz="800" spc="-10">
                <a:latin typeface="Arial"/>
                <a:cs typeface="Arial"/>
              </a:rPr>
              <a:t>cysylltiedig.</a:t>
            </a:r>
            <a:endParaRPr sz="800">
              <a:latin typeface="Arial"/>
              <a:cs typeface="Arial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8309229" y="4463922"/>
            <a:ext cx="3329304" cy="6356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00" b="1">
                <a:latin typeface="Arial"/>
                <a:cs typeface="Arial"/>
              </a:rPr>
              <a:t>Y</a:t>
            </a:r>
            <a:r>
              <a:rPr dirty="0" sz="800" spc="5" b="1">
                <a:latin typeface="Arial"/>
                <a:cs typeface="Arial"/>
              </a:rPr>
              <a:t> </a:t>
            </a:r>
            <a:r>
              <a:rPr dirty="0" sz="800" spc="-20" b="1">
                <a:latin typeface="Arial"/>
                <a:cs typeface="Arial"/>
              </a:rPr>
              <a:t>Data</a:t>
            </a:r>
            <a:endParaRPr sz="80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  <a:spcBef>
                <a:spcPts val="5"/>
              </a:spcBef>
            </a:pPr>
            <a:r>
              <a:rPr dirty="0" sz="800">
                <a:latin typeface="Arial"/>
                <a:cs typeface="Arial"/>
              </a:rPr>
              <a:t>Crynhodd</a:t>
            </a:r>
            <a:r>
              <a:rPr dirty="0" sz="800" spc="-1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Kerri,</a:t>
            </a:r>
            <a:r>
              <a:rPr dirty="0" sz="800" spc="-2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y</a:t>
            </a:r>
            <a:r>
              <a:rPr dirty="0" sz="800" spc="-1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rheolwr</a:t>
            </a:r>
            <a:r>
              <a:rPr dirty="0" sz="800" spc="-1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gwella capasiti</a:t>
            </a:r>
            <a:r>
              <a:rPr dirty="0" sz="800" spc="-2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a</a:t>
            </a:r>
            <a:r>
              <a:rPr dirty="0" sz="800" spc="-1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galw, yr</a:t>
            </a:r>
            <a:r>
              <a:rPr dirty="0" sz="800" spc="-3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adborth o'r</a:t>
            </a:r>
            <a:r>
              <a:rPr dirty="0" sz="800" spc="-2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holiadur</a:t>
            </a:r>
            <a:r>
              <a:rPr dirty="0" sz="800" spc="-10">
                <a:latin typeface="Arial"/>
                <a:cs typeface="Arial"/>
              </a:rPr>
              <a:t> </a:t>
            </a:r>
            <a:r>
              <a:rPr dirty="0" sz="800" spc="-50">
                <a:latin typeface="Arial"/>
                <a:cs typeface="Arial"/>
              </a:rPr>
              <a:t>a</a:t>
            </a:r>
            <a:r>
              <a:rPr dirty="0" sz="800">
                <a:latin typeface="Arial"/>
                <a:cs typeface="Arial"/>
              </a:rPr>
              <a:t> gylchredwyd</a:t>
            </a:r>
            <a:r>
              <a:rPr dirty="0" sz="800" spc="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cyn</a:t>
            </a:r>
            <a:r>
              <a:rPr dirty="0" sz="800" spc="-2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y</a:t>
            </a:r>
            <a:r>
              <a:rPr dirty="0" sz="800" spc="-25">
                <a:latin typeface="Arial"/>
                <a:cs typeface="Arial"/>
              </a:rPr>
              <a:t> </a:t>
            </a:r>
            <a:r>
              <a:rPr dirty="0" sz="800" spc="-10">
                <a:latin typeface="Arial"/>
                <a:cs typeface="Arial"/>
              </a:rPr>
              <a:t>gweithdy.</a:t>
            </a:r>
            <a:endParaRPr sz="800">
              <a:latin typeface="Arial"/>
              <a:cs typeface="Arial"/>
            </a:endParaRPr>
          </a:p>
          <a:p>
            <a:pPr marL="12700" marR="66675">
              <a:lnSpc>
                <a:spcPct val="100000"/>
              </a:lnSpc>
            </a:pPr>
            <a:r>
              <a:rPr dirty="0" sz="800">
                <a:latin typeface="Arial"/>
                <a:cs typeface="Arial"/>
              </a:rPr>
              <a:t>Gan</a:t>
            </a:r>
            <a:r>
              <a:rPr dirty="0" sz="800" spc="-1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edrych yn</a:t>
            </a:r>
            <a:r>
              <a:rPr dirty="0" sz="800" spc="-1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benodol</a:t>
            </a:r>
            <a:r>
              <a:rPr dirty="0" sz="800" spc="2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ar</a:t>
            </a:r>
            <a:r>
              <a:rPr dirty="0" sz="800" spc="-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sut</a:t>
            </a:r>
            <a:r>
              <a:rPr dirty="0" sz="800" spc="-1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mae</a:t>
            </a:r>
            <a:r>
              <a:rPr dirty="0" sz="800" spc="-2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data'n cael</a:t>
            </a:r>
            <a:r>
              <a:rPr dirty="0" sz="800" spc="-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ei</a:t>
            </a:r>
            <a:r>
              <a:rPr dirty="0" sz="800" spc="-1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gofnodi</a:t>
            </a:r>
            <a:r>
              <a:rPr dirty="0" sz="800" spc="1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(neu ddim!),</a:t>
            </a:r>
            <a:r>
              <a:rPr dirty="0" sz="800" spc="-45">
                <a:latin typeface="Arial"/>
                <a:cs typeface="Arial"/>
              </a:rPr>
              <a:t> </a:t>
            </a:r>
            <a:r>
              <a:rPr dirty="0" sz="800" spc="-25">
                <a:latin typeface="Arial"/>
                <a:cs typeface="Arial"/>
              </a:rPr>
              <a:t>ei</a:t>
            </a:r>
            <a:r>
              <a:rPr dirty="0" sz="800">
                <a:latin typeface="Arial"/>
                <a:cs typeface="Arial"/>
              </a:rPr>
              <a:t> adolygu</a:t>
            </a:r>
            <a:r>
              <a:rPr dirty="0" sz="800" spc="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a'i</a:t>
            </a:r>
            <a:r>
              <a:rPr dirty="0" sz="800" spc="-20">
                <a:latin typeface="Arial"/>
                <a:cs typeface="Arial"/>
              </a:rPr>
              <a:t> </a:t>
            </a:r>
            <a:r>
              <a:rPr dirty="0" sz="800" spc="-10">
                <a:latin typeface="Arial"/>
                <a:cs typeface="Arial"/>
              </a:rPr>
              <a:t>ddefnyddio.</a:t>
            </a:r>
            <a:endParaRPr sz="800">
              <a:latin typeface="Arial"/>
              <a:cs typeface="Arial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8309229" y="5195442"/>
            <a:ext cx="3491229" cy="389255"/>
          </a:xfrm>
          <a:prstGeom prst="rect">
            <a:avLst/>
          </a:prstGeom>
        </p:spPr>
        <p:txBody>
          <a:bodyPr wrap="square" lIns="0" tIns="14605" rIns="0" bIns="0" rtlCol="0" vert="horz">
            <a:spAutoFit/>
          </a:bodyPr>
          <a:lstStyle/>
          <a:p>
            <a:pPr marL="12700" marR="5080">
              <a:lnSpc>
                <a:spcPct val="98900"/>
              </a:lnSpc>
              <a:spcBef>
                <a:spcPts val="115"/>
              </a:spcBef>
            </a:pPr>
            <a:r>
              <a:rPr dirty="0" sz="800">
                <a:latin typeface="Arial"/>
                <a:cs typeface="Arial"/>
              </a:rPr>
              <a:t>Roedd safbwyntiau</a:t>
            </a:r>
            <a:r>
              <a:rPr dirty="0" sz="800" spc="-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cryf</a:t>
            </a:r>
            <a:r>
              <a:rPr dirty="0" sz="800" spc="-2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yn</a:t>
            </a:r>
            <a:r>
              <a:rPr dirty="0" sz="800" spc="-2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yr</a:t>
            </a:r>
            <a:r>
              <a:rPr dirty="0" sz="800" spc="-2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holiadur</a:t>
            </a:r>
            <a:r>
              <a:rPr dirty="0" sz="800" spc="-1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o</a:t>
            </a:r>
            <a:r>
              <a:rPr dirty="0" sz="800" spc="-1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ran</a:t>
            </a:r>
            <a:r>
              <a:rPr dirty="0" sz="800" spc="-2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rhwystrau</a:t>
            </a:r>
            <a:r>
              <a:rPr dirty="0" sz="800" spc="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rhag</a:t>
            </a:r>
            <a:r>
              <a:rPr dirty="0" sz="800" spc="-10">
                <a:latin typeface="Arial"/>
                <a:cs typeface="Arial"/>
              </a:rPr>
              <a:t> cyrchu </a:t>
            </a:r>
            <a:r>
              <a:rPr dirty="0" sz="800">
                <a:latin typeface="Arial"/>
                <a:cs typeface="Arial"/>
              </a:rPr>
              <a:t>gwybodaeth,</a:t>
            </a:r>
            <a:r>
              <a:rPr dirty="0" sz="800" spc="1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yn</a:t>
            </a:r>
            <a:r>
              <a:rPr dirty="0" sz="800" spc="-1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bennaf</a:t>
            </a:r>
            <a:r>
              <a:rPr dirty="0" sz="800" spc="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oherwydd</a:t>
            </a:r>
            <a:r>
              <a:rPr dirty="0" sz="800" spc="1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y</a:t>
            </a:r>
            <a:r>
              <a:rPr dirty="0" sz="800" spc="-2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systemau</a:t>
            </a:r>
            <a:r>
              <a:rPr dirty="0" sz="800" spc="-4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lluosog</a:t>
            </a:r>
            <a:r>
              <a:rPr dirty="0" sz="800" spc="-1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sy’n</a:t>
            </a:r>
            <a:r>
              <a:rPr dirty="0" sz="800" spc="-3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cael</a:t>
            </a:r>
            <a:r>
              <a:rPr dirty="0" sz="800" spc="-1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eu</a:t>
            </a:r>
            <a:r>
              <a:rPr dirty="0" sz="800" spc="-20">
                <a:latin typeface="Arial"/>
                <a:cs typeface="Arial"/>
              </a:rPr>
              <a:t> </a:t>
            </a:r>
            <a:r>
              <a:rPr dirty="0" sz="800" spc="-10">
                <a:latin typeface="Arial"/>
                <a:cs typeface="Arial"/>
              </a:rPr>
              <a:t>defnyddio </a:t>
            </a:r>
            <a:r>
              <a:rPr dirty="0" sz="800">
                <a:latin typeface="Arial"/>
                <a:cs typeface="Arial"/>
              </a:rPr>
              <a:t>a</a:t>
            </a:r>
            <a:r>
              <a:rPr dirty="0" sz="800" spc="-3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llywodraethiant</a:t>
            </a:r>
            <a:r>
              <a:rPr dirty="0" sz="800" spc="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gwybodaeth</a:t>
            </a:r>
            <a:r>
              <a:rPr dirty="0" sz="800" spc="1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sy'n</a:t>
            </a:r>
            <a:r>
              <a:rPr dirty="0" sz="800" spc="-2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atal</a:t>
            </a:r>
            <a:r>
              <a:rPr dirty="0" sz="800" spc="-2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rhannu</a:t>
            </a:r>
            <a:r>
              <a:rPr dirty="0" sz="800" spc="-5">
                <a:latin typeface="Arial"/>
                <a:cs typeface="Arial"/>
              </a:rPr>
              <a:t> </a:t>
            </a:r>
            <a:r>
              <a:rPr dirty="0" sz="800" spc="-20">
                <a:latin typeface="Arial"/>
                <a:cs typeface="Arial"/>
              </a:rPr>
              <a:t>data.</a:t>
            </a:r>
            <a:endParaRPr sz="800">
              <a:latin typeface="Arial"/>
              <a:cs typeface="Arial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8309229" y="5683402"/>
            <a:ext cx="3356610" cy="3917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800">
                <a:latin typeface="Arial"/>
                <a:cs typeface="Arial"/>
              </a:rPr>
              <a:t>Amlinellodd</a:t>
            </a:r>
            <a:r>
              <a:rPr dirty="0" sz="800" spc="-3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Kerri</a:t>
            </a:r>
            <a:r>
              <a:rPr dirty="0" sz="800" spc="-2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y</a:t>
            </a:r>
            <a:r>
              <a:rPr dirty="0" sz="800" spc="-2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dadansoddiadau</a:t>
            </a:r>
            <a:r>
              <a:rPr dirty="0" sz="800" spc="4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manwl</a:t>
            </a:r>
            <a:r>
              <a:rPr dirty="0" sz="800" spc="-2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sydd</a:t>
            </a:r>
            <a:r>
              <a:rPr dirty="0" sz="800" spc="-1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ar</a:t>
            </a:r>
            <a:r>
              <a:rPr dirty="0" sz="800" spc="-1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y</a:t>
            </a:r>
            <a:r>
              <a:rPr dirty="0" sz="800" spc="-2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gweill</a:t>
            </a:r>
            <a:r>
              <a:rPr dirty="0" sz="800" spc="-1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ar</a:t>
            </a:r>
            <a:r>
              <a:rPr dirty="0" sz="800" spc="-1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hyn</a:t>
            </a:r>
            <a:r>
              <a:rPr dirty="0" sz="800" spc="-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o</a:t>
            </a:r>
            <a:r>
              <a:rPr dirty="0" sz="800" spc="-5">
                <a:latin typeface="Arial"/>
                <a:cs typeface="Arial"/>
              </a:rPr>
              <a:t> </a:t>
            </a:r>
            <a:r>
              <a:rPr dirty="0" sz="800" spc="-20">
                <a:latin typeface="Arial"/>
                <a:cs typeface="Arial"/>
              </a:rPr>
              <a:t>bryd </a:t>
            </a:r>
            <a:r>
              <a:rPr dirty="0" sz="800">
                <a:latin typeface="Arial"/>
                <a:cs typeface="Arial"/>
              </a:rPr>
              <a:t>gyda phob</a:t>
            </a:r>
            <a:r>
              <a:rPr dirty="0" sz="800" spc="-1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rhanbarth</a:t>
            </a:r>
            <a:r>
              <a:rPr dirty="0" sz="800" spc="1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Bwrdd</a:t>
            </a:r>
            <a:r>
              <a:rPr dirty="0" sz="800" spc="-1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Iechyd</a:t>
            </a:r>
            <a:r>
              <a:rPr dirty="0" sz="800" spc="-1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i'w</a:t>
            </a:r>
            <a:r>
              <a:rPr dirty="0" sz="800" spc="-4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cwblhau erbyn</a:t>
            </a:r>
            <a:r>
              <a:rPr dirty="0" sz="800" spc="-1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31</a:t>
            </a:r>
            <a:r>
              <a:rPr dirty="0" sz="800" spc="-1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Mawrth 2023, </a:t>
            </a:r>
            <a:r>
              <a:rPr dirty="0" sz="800" spc="-25">
                <a:latin typeface="Arial"/>
                <a:cs typeface="Arial"/>
              </a:rPr>
              <a:t>er</a:t>
            </a:r>
            <a:r>
              <a:rPr dirty="0" sz="800">
                <a:latin typeface="Arial"/>
                <a:cs typeface="Arial"/>
              </a:rPr>
              <a:t> mwyn</a:t>
            </a:r>
            <a:r>
              <a:rPr dirty="0" sz="800" spc="-1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deall</a:t>
            </a:r>
            <a:r>
              <a:rPr dirty="0" sz="800" spc="-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lle</a:t>
            </a:r>
            <a:r>
              <a:rPr dirty="0" sz="800" spc="-1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mae</a:t>
            </a:r>
            <a:r>
              <a:rPr dirty="0" sz="800" spc="-35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meysydd</a:t>
            </a:r>
            <a:r>
              <a:rPr dirty="0" sz="800" spc="-1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o</a:t>
            </a:r>
            <a:r>
              <a:rPr dirty="0" sz="800" spc="-1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arfer</a:t>
            </a:r>
            <a:r>
              <a:rPr dirty="0" sz="800" spc="-10">
                <a:latin typeface="Arial"/>
                <a:cs typeface="Arial"/>
              </a:rPr>
              <a:t> </a:t>
            </a:r>
            <a:r>
              <a:rPr dirty="0" sz="800" spc="-25">
                <a:latin typeface="Arial"/>
                <a:cs typeface="Arial"/>
              </a:rPr>
              <a:t>da.</a:t>
            </a:r>
            <a:endParaRPr sz="800">
              <a:latin typeface="Arial"/>
              <a:cs typeface="Arial"/>
            </a:endParaRPr>
          </a:p>
        </p:txBody>
      </p:sp>
      <p:sp>
        <p:nvSpPr>
          <p:cNvPr id="22" name="object 22" descr=""/>
          <p:cNvSpPr txBox="1"/>
          <p:nvPr/>
        </p:nvSpPr>
        <p:spPr>
          <a:xfrm>
            <a:off x="4580890" y="6590182"/>
            <a:ext cx="2800350" cy="1479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u="sng" sz="800" spc="-10">
                <a:solidFill>
                  <a:srgbClr val="0562C1"/>
                </a:solidFill>
                <a:uFill>
                  <a:solidFill>
                    <a:srgbClr val="FFFFFF"/>
                  </a:solidFill>
                </a:uFill>
                <a:latin typeface="Arial"/>
                <a:cs typeface="Arial"/>
                <a:hlinkClick r:id="rId3"/>
              </a:rPr>
              <a:t>https://gofalsylfaenolun.gig.cymru/pynciau1/rhaglen-strategol/</a:t>
            </a:r>
            <a:endParaRPr sz="800">
              <a:latin typeface="Arial"/>
              <a:cs typeface="Arial"/>
            </a:endParaRPr>
          </a:p>
        </p:txBody>
      </p:sp>
      <p:sp>
        <p:nvSpPr>
          <p:cNvPr id="23" name="object 23" descr=""/>
          <p:cNvSpPr txBox="1"/>
          <p:nvPr/>
        </p:nvSpPr>
        <p:spPr>
          <a:xfrm>
            <a:off x="8361426" y="6590182"/>
            <a:ext cx="3543300" cy="1479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833119" algn="l"/>
              </a:tabLst>
            </a:pPr>
            <a:r>
              <a:rPr dirty="0" u="sng" sz="800" spc="-1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Arial"/>
                <a:cs typeface="Arial"/>
                <a:hlinkClick r:id="rId4"/>
              </a:rPr>
              <a:t>@SPCCWales</a:t>
            </a:r>
            <a:r>
              <a:rPr dirty="0" sz="800">
                <a:solidFill>
                  <a:srgbClr val="0562C1"/>
                </a:solidFill>
                <a:latin typeface="Arial"/>
                <a:cs typeface="Arial"/>
              </a:rPr>
              <a:t>	</a:t>
            </a:r>
            <a:r>
              <a:rPr dirty="0" sz="800">
                <a:solidFill>
                  <a:srgbClr val="213658"/>
                </a:solidFill>
                <a:latin typeface="Arial"/>
                <a:cs typeface="Arial"/>
              </a:rPr>
              <a:t>I</a:t>
            </a:r>
            <a:r>
              <a:rPr dirty="0" sz="800" spc="-20">
                <a:solidFill>
                  <a:srgbClr val="213658"/>
                </a:solidFill>
                <a:latin typeface="Arial"/>
                <a:cs typeface="Arial"/>
              </a:rPr>
              <a:t> </a:t>
            </a:r>
            <a:r>
              <a:rPr dirty="0" sz="800">
                <a:solidFill>
                  <a:srgbClr val="213658"/>
                </a:solidFill>
                <a:latin typeface="Arial"/>
                <a:cs typeface="Arial"/>
              </a:rPr>
              <a:t>gael</a:t>
            </a:r>
            <a:r>
              <a:rPr dirty="0" sz="800" spc="10">
                <a:solidFill>
                  <a:srgbClr val="213658"/>
                </a:solidFill>
                <a:latin typeface="Arial"/>
                <a:cs typeface="Arial"/>
              </a:rPr>
              <a:t> </a:t>
            </a:r>
            <a:r>
              <a:rPr dirty="0" sz="800">
                <a:solidFill>
                  <a:srgbClr val="213658"/>
                </a:solidFill>
                <a:latin typeface="Arial"/>
                <a:cs typeface="Arial"/>
              </a:rPr>
              <a:t>mwy</a:t>
            </a:r>
            <a:r>
              <a:rPr dirty="0" sz="800" spc="-10">
                <a:solidFill>
                  <a:srgbClr val="213658"/>
                </a:solidFill>
                <a:latin typeface="Arial"/>
                <a:cs typeface="Arial"/>
              </a:rPr>
              <a:t> </a:t>
            </a:r>
            <a:r>
              <a:rPr dirty="0" sz="800">
                <a:solidFill>
                  <a:srgbClr val="213658"/>
                </a:solidFill>
                <a:latin typeface="Arial"/>
                <a:cs typeface="Arial"/>
              </a:rPr>
              <a:t>o</a:t>
            </a:r>
            <a:r>
              <a:rPr dirty="0" sz="800" spc="-5">
                <a:solidFill>
                  <a:srgbClr val="213658"/>
                </a:solidFill>
                <a:latin typeface="Arial"/>
                <a:cs typeface="Arial"/>
              </a:rPr>
              <a:t> </a:t>
            </a:r>
            <a:r>
              <a:rPr dirty="0" sz="800">
                <a:solidFill>
                  <a:srgbClr val="213658"/>
                </a:solidFill>
                <a:latin typeface="Arial"/>
                <a:cs typeface="Arial"/>
              </a:rPr>
              <a:t>wybodaeth</a:t>
            </a:r>
            <a:r>
              <a:rPr dirty="0" sz="800" spc="40">
                <a:solidFill>
                  <a:srgbClr val="213658"/>
                </a:solidFill>
                <a:latin typeface="Arial"/>
                <a:cs typeface="Arial"/>
              </a:rPr>
              <a:t> </a:t>
            </a:r>
            <a:r>
              <a:rPr dirty="0" sz="800" spc="-10">
                <a:solidFill>
                  <a:srgbClr val="213658"/>
                </a:solidFill>
                <a:latin typeface="Arial"/>
                <a:cs typeface="Arial"/>
              </a:rPr>
              <a:t>cysylltwch</a:t>
            </a:r>
            <a:r>
              <a:rPr dirty="0" sz="800" spc="-30">
                <a:solidFill>
                  <a:srgbClr val="213658"/>
                </a:solidFill>
                <a:latin typeface="Arial"/>
                <a:cs typeface="Arial"/>
              </a:rPr>
              <a:t> </a:t>
            </a:r>
            <a:r>
              <a:rPr dirty="0" sz="800">
                <a:solidFill>
                  <a:srgbClr val="213658"/>
                </a:solidFill>
                <a:latin typeface="Arial"/>
                <a:cs typeface="Arial"/>
              </a:rPr>
              <a:t>â:</a:t>
            </a:r>
            <a:r>
              <a:rPr dirty="0" sz="800" spc="20">
                <a:solidFill>
                  <a:srgbClr val="213658"/>
                </a:solidFill>
                <a:latin typeface="Arial"/>
                <a:cs typeface="Arial"/>
              </a:rPr>
              <a:t> </a:t>
            </a:r>
            <a:r>
              <a:rPr dirty="0" u="sng" sz="800" spc="-1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Arial"/>
                <a:cs typeface="Arial"/>
                <a:hlinkClick r:id="rId5"/>
              </a:rPr>
              <a:t>SPPC@wales.nhs.uk</a:t>
            </a:r>
            <a:endParaRPr sz="800">
              <a:latin typeface="Arial"/>
              <a:cs typeface="Arial"/>
            </a:endParaRPr>
          </a:p>
        </p:txBody>
      </p:sp>
      <p:grpSp>
        <p:nvGrpSpPr>
          <p:cNvPr id="24" name="object 24" descr=""/>
          <p:cNvGrpSpPr/>
          <p:nvPr/>
        </p:nvGrpSpPr>
        <p:grpSpPr>
          <a:xfrm>
            <a:off x="152400" y="6109715"/>
            <a:ext cx="8185150" cy="748665"/>
            <a:chOff x="152400" y="6109715"/>
            <a:chExt cx="8185150" cy="748665"/>
          </a:xfrm>
        </p:grpSpPr>
        <p:pic>
          <p:nvPicPr>
            <p:cNvPr id="25" name="object 25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8127492" y="6586727"/>
              <a:ext cx="209629" cy="170340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52400" y="6109715"/>
              <a:ext cx="766572" cy="748284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562C1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Martin</dc:creator>
  <dc:title>PowerPoint Presentation</dc:title>
  <dcterms:created xsi:type="dcterms:W3CDTF">2023-04-04T12:38:39Z</dcterms:created>
  <dcterms:modified xsi:type="dcterms:W3CDTF">2023-04-04T12:38:39Z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2023-04-03T00:00:00Z</vt:filetime>
  </property>
  <property fmtid="{D5CDD505-2E9C-101B-9397-08002B2CF9AE}" pid="3" name="Creator">
    <vt:lpwstr>Microsoft® PowerPoint® for Microsoft 365</vt:lpwstr>
  </property>
  <property fmtid="{D5CDD505-2E9C-101B-9397-08002B2CF9AE}" pid="4" name="LastSaved">
    <vt:filetime>2023-04-04T00:00:00Z</vt:filetime>
  </property>
  <property fmtid="{D5CDD505-2E9C-101B-9397-08002B2CF9AE}" pid="5" name="Producer">
    <vt:lpwstr>Microsoft® PowerPoint® for Microsoft 365</vt:lpwstr>
  </property>
</Properties>
</file>