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327"/>
  </p:normalViewPr>
  <p:slideViewPr>
    <p:cSldViewPr snapToGrid="0" snapToObjects="1">
      <p:cViewPr varScale="1">
        <p:scale>
          <a:sx n="122" d="100"/>
          <a:sy n="122" d="100"/>
        </p:scale>
        <p:origin x="96" y="2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tags" Target="tags/tag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imarycareone.nhs.wales/topics1/strategic-programme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6D8564BD-262F-0C45-8F11-2E18CB954C5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8" name="Rectangle 17">
            <a:hlinkClick r:id="rId3"/>
            <a:extLst>
              <a:ext uri="{FF2B5EF4-FFF2-40B4-BE49-F238E27FC236}">
                <a16:creationId xmlns:a16="http://schemas.microsoft.com/office/drawing/2014/main" id="{C12C9961-C627-BB43-AB6F-F635ECEE5D70}"/>
              </a:ext>
            </a:extLst>
          </p:cNvPr>
          <p:cNvSpPr/>
          <p:nvPr userDrawn="1"/>
        </p:nvSpPr>
        <p:spPr>
          <a:xfrm>
            <a:off x="4660898" y="6551271"/>
            <a:ext cx="2874221" cy="26043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27929204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ectangle&#10;&#10;Description automatically generated with medium confidence">
            <a:extLst>
              <a:ext uri="{FF2B5EF4-FFF2-40B4-BE49-F238E27FC236}">
                <a16:creationId xmlns:a16="http://schemas.microsoft.com/office/drawing/2014/main" id="{42B64CFB-69DB-5C45-9F38-AED84DDEAB9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18486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hape, background pattern, rectangle&#10;&#10;Description automatically generated">
            <a:extLst>
              <a:ext uri="{FF2B5EF4-FFF2-40B4-BE49-F238E27FC236}">
                <a16:creationId xmlns:a16="http://schemas.microsoft.com/office/drawing/2014/main" id="{9C93B1A8-BCCC-4447-BA71-B7D76D6559A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BD2D5D-40BD-9C42-8F2A-CDA7EC4C72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542001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5C2ACD3-C39A-3F4A-B2B6-2395A2CF8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798" y="132895"/>
            <a:ext cx="8966200" cy="462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17909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000" b="0" i="0" kern="1200">
          <a:solidFill>
            <a:srgbClr val="223659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://www.primarycareone.nhs.wales/topics1/strategic-programme" TargetMode="External"/><Relationship Id="rId7" Type="http://schemas.openxmlformats.org/officeDocument/2006/relationships/image" Target="../media/image5.png"/><Relationship Id="rId2" Type="http://schemas.openxmlformats.org/officeDocument/2006/relationships/hyperlink" Target="https://gofalsylfaenolun.gig.cymru/pynciau1/rhaglen-strategol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emf"/><Relationship Id="rId5" Type="http://schemas.openxmlformats.org/officeDocument/2006/relationships/hyperlink" Target="https://twitter.com/sppcwales" TargetMode="External"/><Relationship Id="rId4" Type="http://schemas.openxmlformats.org/officeDocument/2006/relationships/hyperlink" Target="SPPC@wales.nhs.uk" TargetMode="Externa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6435AF96-DB8E-9D42-9A29-6440960AB5DD}"/>
              </a:ext>
            </a:extLst>
          </p:cNvPr>
          <p:cNvSpPr txBox="1"/>
          <p:nvPr/>
        </p:nvSpPr>
        <p:spPr>
          <a:xfrm>
            <a:off x="268514" y="137811"/>
            <a:ext cx="7770104" cy="430666"/>
          </a:xfrm>
          <a:prstGeom prst="rect">
            <a:avLst/>
          </a:prstGeom>
        </p:spPr>
        <p:txBody>
          <a:bodyPr anchor="b">
            <a:normAutofit fontScale="800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cy-GB" sz="20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Digwyddiad Dangos a Dweud Diwrnodau Iach yn y Cartref Cymru - Medi 27 2023</a:t>
            </a:r>
            <a:endParaRPr lang="en-US" sz="200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B8085673-292D-074D-9183-2778E4CF67A5}"/>
              </a:ext>
            </a:extLst>
          </p:cNvPr>
          <p:cNvSpPr txBox="1"/>
          <p:nvPr/>
        </p:nvSpPr>
        <p:spPr>
          <a:xfrm>
            <a:off x="9022466" y="171678"/>
            <a:ext cx="2961838" cy="4306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0" i="0" kern="1200">
                <a:solidFill>
                  <a:srgbClr val="223659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/>
            <a:r>
              <a:rPr lang="cy-GB" sz="800" b="0" i="0" strike="noStrike" cap="none" spc="0" baseline="0">
                <a:solidFill>
                  <a:srgbClr val="2FB7CC"/>
                </a:solidFill>
                <a:effectLst/>
                <a:latin typeface="Arial"/>
                <a:ea typeface="Arial"/>
                <a:cs typeface="Arial"/>
              </a:rPr>
              <a:t>27 Medi 2023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8852CF4-D3A9-A84D-A98A-EE05204D237F}"/>
              </a:ext>
            </a:extLst>
          </p:cNvPr>
          <p:cNvSpPr txBox="1"/>
          <p:nvPr/>
        </p:nvSpPr>
        <p:spPr>
          <a:xfrm>
            <a:off x="2533475" y="6558528"/>
            <a:ext cx="5505143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  <a:hlinkClick r:id="rId2" history="0"/>
              </a:rPr>
              <a:t>Rhaglen Strategol - Gofal Sylfaenol Un (gig.cymru)</a:t>
            </a:r>
            <a:r>
              <a:rPr lang="cy-GB" sz="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  / </a:t>
            </a:r>
            <a:r>
              <a:rPr lang="cy-GB" sz="800" b="0" i="0" u="sng" strike="noStrike" cap="none" spc="0" baseline="0">
                <a:solidFill>
                  <a:srgbClr val="FFFFFF"/>
                </a:solidFill>
                <a:effectLst/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hlinkClick r:id="rId3" history="0"/>
              </a:rPr>
              <a:t>www.primarycareone.nhs.wales/topics1/strategic-programme</a:t>
            </a:r>
            <a:endParaRPr lang="en-US" sz="800" u="sng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8856D20-2012-1D40-B91F-99DFBAA50D7C}"/>
              </a:ext>
            </a:extLst>
          </p:cNvPr>
          <p:cNvSpPr txBox="1"/>
          <p:nvPr/>
        </p:nvSpPr>
        <p:spPr>
          <a:xfrm>
            <a:off x="9801526" y="6558528"/>
            <a:ext cx="2109905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y-GB" sz="800" b="0" i="0" strike="noStrike" cap="none" spc="0" baseline="0">
                <a:solidFill>
                  <a:srgbClr val="223659"/>
                </a:solidFill>
                <a:effectLst/>
                <a:latin typeface="Arial"/>
                <a:ea typeface="Arial"/>
                <a:cs typeface="Arial"/>
              </a:rPr>
              <a:t>E-Bost/Email:   </a:t>
            </a:r>
            <a:r>
              <a:rPr lang="cy-GB" sz="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  <a:hlinkClick r:id="rId4" history="0"/>
              </a:rPr>
              <a:t>SPPC@wales.nhs.uk</a:t>
            </a:r>
            <a:endParaRPr lang="en-US" sz="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3695681-F2DA-364F-A816-33A96A843949}"/>
              </a:ext>
            </a:extLst>
          </p:cNvPr>
          <p:cNvSpPr txBox="1"/>
          <p:nvPr/>
        </p:nvSpPr>
        <p:spPr>
          <a:xfrm>
            <a:off x="9111031" y="6558528"/>
            <a:ext cx="851264" cy="213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0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  <a:hlinkClick r:id="rId5" history="0"/>
              </a:rPr>
              <a:t>@SPCCWales  </a:t>
            </a:r>
            <a:endParaRPr lang="en-US" sz="8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9F5B215-B125-9741-8095-0D69C3A1ADF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938000" y="6586344"/>
            <a:ext cx="210828" cy="17129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0807DFFF-072C-E5BB-79C8-B9BA565A47C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01634" y="1048152"/>
            <a:ext cx="3274423" cy="31910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FB0E0A0-7AF6-D2F3-C867-747D375CA3F9}"/>
              </a:ext>
            </a:extLst>
          </p:cNvPr>
          <p:cNvSpPr txBox="1"/>
          <p:nvPr/>
        </p:nvSpPr>
        <p:spPr>
          <a:xfrm>
            <a:off x="4363841" y="921830"/>
            <a:ext cx="4023800" cy="1056259"/>
          </a:xfrm>
          <a:prstGeom prst="rect">
            <a:avLst/>
          </a:prstGeom>
          <a:noFill/>
        </p:spPr>
        <p:txBody>
          <a:bodyPr wrap="none" rtlCol="0">
            <a:prstTxWarp prst="textCircle">
              <a:avLst/>
            </a:prstTxWarp>
            <a:spAutoFit/>
          </a:bodyPr>
          <a:lstStyle/>
          <a:p>
            <a:r>
              <a:rPr lang="cy-GB" sz="2000" b="1" i="0" strike="noStrike" cap="none" spc="0" baseline="0">
                <a:solidFill>
                  <a:srgbClr val="FFFFFF"/>
                </a:solidFill>
                <a:effectLst/>
                <a:latin typeface="Arial"/>
                <a:ea typeface="Arial"/>
                <a:cs typeface="Arial"/>
              </a:rPr>
              <a:t>Brîff 7 Munud </a:t>
            </a:r>
            <a:r>
              <a:rPr lang="cy-GB" sz="2000" b="1" i="0" strike="noStrike" cap="none" spc="0" baseline="0">
                <a:solidFill>
                  <a:srgbClr val="FFFFFF"/>
                </a:solidFill>
                <a:effectLst/>
                <a:latin typeface="Calibri"/>
                <a:ea typeface="Calibri"/>
                <a:cs typeface="Calibri"/>
              </a:rPr>
              <a:t>. 7 Minute Briefing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F9BA3C5-21A1-465F-95D3-51AD3C2A92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5731" y="6100762"/>
            <a:ext cx="776288" cy="77628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EE2A7E-57A4-4225-9690-98012B1E8C4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30640" y="6100762"/>
            <a:ext cx="776288" cy="77628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1E4B644-3CC0-C9BB-7422-7BEBC71F4781}"/>
              </a:ext>
            </a:extLst>
          </p:cNvPr>
          <p:cNvSpPr txBox="1"/>
          <p:nvPr/>
        </p:nvSpPr>
        <p:spPr>
          <a:xfrm>
            <a:off x="268514" y="867136"/>
            <a:ext cx="366421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Trosolwg o’r Digwyddiad</a:t>
            </a:r>
          </a:p>
          <a:p>
            <a:endParaRPr lang="en-GB" sz="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Cadeiriwyd y digwyddiad gan Dr Alastair Roeves yn rhinwedd ei swydd fel Arweinydd Prosiect ac Arweinydd Clinigol Cenedlaethol ar gyfer Gwasanaethau Sylfaenol a Chymunedol yng Nghymru. </a:t>
            </a:r>
          </a:p>
          <a:p>
            <a:endParaRPr lang="en-GB" sz="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Cafodd pob Bwrdd Iechyd, a'r tîm dangosfwrdd Cenedlaethol, gyfle i gyflwyno ar y gwaith yr oeddent wedi'i gyflawni, ac unrhyw ddatblygiadau pellach a gynlluniwyd.  </a:t>
            </a:r>
          </a:p>
          <a:p>
            <a:endParaRPr lang="en-GB" sz="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Derbyniwyd y digwyddiad yn frwd gan fynychwyr a nodwyd rhai meysydd diddorol ar gyfer cynnydd. </a:t>
            </a: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A5E8CF6-8DB9-DDD6-FF01-AC922A13FCC1}"/>
              </a:ext>
            </a:extLst>
          </p:cNvPr>
          <p:cNvSpPr txBox="1"/>
          <p:nvPr/>
        </p:nvSpPr>
        <p:spPr>
          <a:xfrm>
            <a:off x="8247215" y="901704"/>
            <a:ext cx="366421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Pam? </a:t>
            </a:r>
          </a:p>
          <a:p>
            <a:endParaRPr 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Yn dilyn lansiad ffurfiol dangosfwrdd Diwrnodau Iach yn y Cartref Cymru ym mis Gorffennaf 2023, gofynnwyd i bob Bwrdd Iechyd ddatblygu/mireinio eu dangosfwrdd eu hunain. </a:t>
            </a:r>
          </a:p>
          <a:p>
            <a:endParaRPr lang="en-GB" sz="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Rhoddodd y dangosfwrdd lleol hwn gyfle i dreialu setiau data a phwysau newydd mewn rhan leol o'r 'blwch tywod' o'r llwyfan. Pe bai'r fformiwlâu newydd yn ddefnyddiol wrth ateb cwestiynau lleol megis nodi tystiolaeth i gefnogi comisiynu gwasanaethau newydd, neu gefnogi gwerthusiad o newidiadau i ddarpariaethau gwasanaethau, yna gellid cyflwyno'r rhain i'w hystyried i'w cyflwyno’n genedlaethol.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8FFF85-C0ED-C0EF-18DF-150FC565E557}"/>
              </a:ext>
            </a:extLst>
          </p:cNvPr>
          <p:cNvSpPr txBox="1"/>
          <p:nvPr/>
        </p:nvSpPr>
        <p:spPr>
          <a:xfrm>
            <a:off x="8209736" y="2692112"/>
            <a:ext cx="3799441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Beth?</a:t>
            </a:r>
          </a:p>
          <a:p>
            <a:endParaRPr 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Roedd y Digwyddiad Dangos a Dweud wedi galluogi datblygwyr dangosfwrdd y Bwrdd Iechyd a rhai Cenedlaethol i arddangos eu dehongliadau o'r brîff i adeiladu dangosfyrddau Diwrnodau Iach yn y Cartref Cymru a sut maent wedi'u cymhwyso hyd yn hyn.</a:t>
            </a:r>
          </a:p>
          <a:p>
            <a:r>
              <a:rPr lang="en-GB" sz="80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Roedd y digwyddiad yn canolbwyntio ar bedwar prif faes i'w cyflwyno a'u trafod;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Datblygu ac addasu lleol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Ceisiadau ymarferol ac ymgysylltu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Mynd i'r afael â rhwystrau a heriau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Penderfyniadau allweddol ar setiau data i'w datblygu’n genedlaethol</a:t>
            </a:r>
          </a:p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AA35C9-43D6-73C7-B060-0F191DCD994C}"/>
              </a:ext>
            </a:extLst>
          </p:cNvPr>
          <p:cNvSpPr txBox="1"/>
          <p:nvPr/>
        </p:nvSpPr>
        <p:spPr>
          <a:xfrm>
            <a:off x="8247215" y="4482277"/>
            <a:ext cx="3799442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Beth?</a:t>
            </a:r>
          </a:p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Ymhlith yr Heriau a'r Rhwystrau Allweddol a nodwyd ar gyfer mynd i'r afael â hwy oedd;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Cymdeithasu – Sut i hyrwyddo Diwrnodau Iach yn y Cartref Cymru yn effeithiol ar draws holl wasanaethau Iechyd a Gofal Cymdeithasol (System gyfan) yng Nghymru.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Busnes Fel Arfer – sut i ymgorffori o fewn rhaglenni’r Byrddau Iechyd, LlC a Chenedlaethol fel mesur system gyfan neu fesur ar gyfer agweddau penodol ar wasanaethau a ddarperir.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Mynediad Data – Cael caniatâd i gael mynediad at setiau data cyson. 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Cyrchu Data – Caniatadau a chyrchu setiau data gofynnol. 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Capasiti – Gallu tîm digidol i ddatblygu a chynnal y dangosfyrddau. </a:t>
            </a:r>
          </a:p>
          <a:p>
            <a:pPr marL="90488" indent="-80963">
              <a:buFont typeface="Wingdings" panose="05000000000000000000" pitchFamily="2" charset="2"/>
              <a:buChar char="§"/>
            </a:pPr>
            <a:r>
              <a:rPr lang="cy-GB" sz="7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Gwyro data – Apwyntiadau iechyd arferol (e.e. gwasanaethau mamolaeth) sy'n effeithio'n negyddol ar sgoriau Diwrnodau Iach yn y Cartref Cymru</a:t>
            </a: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.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0AE5FC8-FE95-0130-7CC7-F1D3F9020334}"/>
              </a:ext>
            </a:extLst>
          </p:cNvPr>
          <p:cNvSpPr txBox="1"/>
          <p:nvPr/>
        </p:nvSpPr>
        <p:spPr>
          <a:xfrm>
            <a:off x="268514" y="4473380"/>
            <a:ext cx="3664215" cy="1554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Presenoldeb / Cynrychiolwyr </a:t>
            </a:r>
          </a:p>
          <a:p>
            <a:endParaRPr 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Daeth nifer dda o bobl i'r digwyddiad gyda 39 o bobl yn ymuno neu'n cyfrannu drwy gydol y bore.  Roedd y mynychwyr yn cynnwys cynrychiolwyr o’r canlynol:</a:t>
            </a:r>
          </a:p>
          <a:p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Timau Digidol a Gwybodaeth y Bwrdd Iechyd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Arweinwyr Gwasanaeth y Bwrdd Iechyd ac Arweinwyr Clinigol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Cyfarwyddwyr Gofal Sylfaenol a Chymunedol   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Bwrdd Partneriaeth Rhanbarthol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Rhaglenni Cenedlaethol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Llywodraeth Cymru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E54C3C-2854-09B0-5952-800A7C3718EF}"/>
              </a:ext>
            </a:extLst>
          </p:cNvPr>
          <p:cNvSpPr txBox="1"/>
          <p:nvPr/>
        </p:nvSpPr>
        <p:spPr>
          <a:xfrm>
            <a:off x="219076" y="2643690"/>
            <a:ext cx="3762374" cy="1798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Beth nesaf?</a:t>
            </a:r>
          </a:p>
          <a:p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Byddwn yn: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Creu adroddiad ar ôl y gweithdy yn manylu ar y penderfyniadau a wnaed ynghylch cydrannau a phwysoliadau lleol a chenedlaethol Diwrnodau Iach yn y Cartref Cymru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Dylech gynnwys cynllun gweithredu ar gyfer mynd i'r afael â'r heriau a'r rhwystrau a nodwyd yn ystod y trafodaethau, gan gynnwys unrhyw geisiadau Bwrdd Safonau Gwybodaeth Cymru/System Ansawdd Data.</a:t>
            </a:r>
          </a:p>
          <a:p>
            <a:pPr marL="171450" indent="-171450">
              <a:buFont typeface="Wingdings" panose="05000000000000000000" pitchFamily="2" charset="2"/>
              <a:buChar char="§"/>
            </a:pPr>
            <a:endParaRPr lang="en-US" sz="60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§"/>
            </a:pPr>
            <a:r>
              <a:rPr lang="cy-GB" sz="800" b="0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Creu tudalen lanio genedlaethol i ddefnyddwyr newydd ofyn am fynediad i'r Dangosfyrddau a'r Gyfres o Fesurau Diwrnodau Iach yn y Cartref Cymru sydd ar gael.</a:t>
            </a:r>
            <a:r>
              <a:rPr lang="cy-GB" sz="800" b="1" i="0" strike="noStrike" cap="none" spc="0" baseline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</a:rPr>
              <a:t> </a:t>
            </a:r>
            <a:endParaRPr lang="en-US" sz="8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8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764BCA98-034A-1445-4D2D-6CEEC08762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764475"/>
              </p:ext>
            </p:extLst>
          </p:nvPr>
        </p:nvGraphicFramePr>
        <p:xfrm>
          <a:off x="4223415" y="4565338"/>
          <a:ext cx="3737087" cy="1446550"/>
        </p:xfrm>
        <a:graphic>
          <a:graphicData uri="http://schemas.openxmlformats.org/drawingml/2006/table">
            <a:tbl>
              <a:tblPr firstRow="1" firstCol="1" bandRow="1"/>
              <a:tblGrid>
                <a:gridCol w="1887825">
                  <a:extLst>
                    <a:ext uri="{9D8B030D-6E8A-4147-A177-3AD203B41FA5}">
                      <a16:colId xmlns:a16="http://schemas.microsoft.com/office/drawing/2014/main" val="3817508956"/>
                    </a:ext>
                  </a:extLst>
                </a:gridCol>
                <a:gridCol w="1849262">
                  <a:extLst>
                    <a:ext uri="{9D8B030D-6E8A-4147-A177-3AD203B41FA5}">
                      <a16:colId xmlns:a16="http://schemas.microsoft.com/office/drawing/2014/main" val="2176188485"/>
                    </a:ext>
                  </a:extLst>
                </a:gridCol>
              </a:tblGrid>
              <a:tr h="144655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cy-GB" sz="800" b="1" i="0" strike="noStrike" cap="none" spc="0" baseline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Penderfyniadau a Wnaed</a:t>
                      </a:r>
                      <a:r>
                        <a:rPr lang="cy-GB" sz="800" b="0" i="0" strike="noStrike" cap="none" spc="0" baseline="0">
                          <a:solidFill>
                            <a:srgbClr val="00000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sz="800">
                        <a:solidFill>
                          <a:srgbClr val="323130"/>
                        </a:solidFill>
                        <a:effectLst/>
                        <a:latin typeface="Arial" panose="020B0604020202020204" pitchFamily="34" charset="0"/>
                        <a:ea typeface="Segoe UI" panose="020B0502040204020203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cy-GB" sz="800" b="1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Setiau data/carfannau; </a:t>
                      </a: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</a:p>
                    <a:p>
                      <a:pPr marL="17145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data cleifion cofrestr gofal lliniarol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preswylwyr cartrefi gofal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pobl sydd â chyflyrau hirdymor penodol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y rhai ar restrau aros ar gyfer gofal wedi'i gynllunio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plant mewn gofal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  <a:tabLst>
                          <a:tab pos="457200" algn="l"/>
                        </a:tabLst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pobl sy’n gadael gofal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GB" sz="800">
                        <a:solidFill>
                          <a:srgbClr val="323130"/>
                        </a:solidFill>
                        <a:effectLst/>
                        <a:latin typeface="Arial" panose="020B0604020202020204" pitchFamily="34" charset="0"/>
                        <a:ea typeface="Segoe UI" panose="020B0502040204020203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GB" sz="800">
                        <a:solidFill>
                          <a:srgbClr val="323130"/>
                        </a:solidFill>
                        <a:effectLst/>
                        <a:latin typeface="Arial" panose="020B0604020202020204" pitchFamily="34" charset="0"/>
                        <a:ea typeface="Segoe UI" panose="020B0502040204020203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r>
                        <a:rPr lang="cy-GB" sz="800" b="1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Arddangosfeydd/Dadansoddiadau;</a:t>
                      </a: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 </a:t>
                      </a: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data tai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mapiau awdurdodau lleol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mapiau ffiniau meddygon teulu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rhannu gofal heb ei drefnu a gofal wedi'i gynllunio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Ôl troed y Grŵp Cynllunio Gofal Sylfaenol 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71450" lvl="0" indent="-171450">
                        <a:lnSpc>
                          <a:spcPct val="100000"/>
                        </a:lnSpc>
                        <a:buFont typeface="Wingdings" panose="05000000000000000000" pitchFamily="2" charset="2"/>
                        <a:buChar char="Ø"/>
                      </a:pPr>
                      <a:r>
                        <a:rPr lang="cy-GB" sz="800" b="0" i="0" strike="noStrike" cap="none" spc="0" baseline="0">
                          <a:solidFill>
                            <a:srgbClr val="323130"/>
                          </a:solidFill>
                          <a:effectLst/>
                          <a:latin typeface="Arial"/>
                          <a:ea typeface="Arial"/>
                          <a:cs typeface="Arial"/>
                        </a:rPr>
                        <a:t>lefelau cyflogaeth </a:t>
                      </a:r>
                      <a:endParaRPr lang="en-GB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5561961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98271588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10.0"/>
  <p:tag name="AS_RELEASE_DATE" val="2023.06.30"/>
  <p:tag name="AS_TITLE" val="Aspose.Slides for Java"/>
  <p:tag name="AS_VERSION" val="23.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Calibri Light" panose="020F0302020204030204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Calibri" panose="020F0502020204030204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F936CDCDE8F8418920914B3BFFF19C" ma:contentTypeVersion="14" ma:contentTypeDescription="Create a new document." ma:contentTypeScope="" ma:versionID="38a20dcafb21a7e013c17de00bac47b7">
  <xsd:schema xmlns:xsd="http://www.w3.org/2001/XMLSchema" xmlns:xs="http://www.w3.org/2001/XMLSchema" xmlns:p="http://schemas.microsoft.com/office/2006/metadata/properties" xmlns:ns3="f30bebb2-c01f-48d0-81da-dc8b123879c2" xmlns:ns4="b7e247b7-cca8-429f-8688-16f83c8fba5f" targetNamespace="http://schemas.microsoft.com/office/2006/metadata/properties" ma:root="true" ma:fieldsID="1626bb170a9f3ea8875793f920a42e26" ns3:_="" ns4:_="">
    <xsd:import namespace="f30bebb2-c01f-48d0-81da-dc8b123879c2"/>
    <xsd:import namespace="b7e247b7-cca8-429f-8688-16f83c8fba5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LengthInSecond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30bebb2-c01f-48d0-81da-dc8b123879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7e247b7-cca8-429f-8688-16f83c8fba5f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2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C07D3D-6AA7-4C10-85C1-3FD1EF148128}">
  <ds:schemaRefs>
    <ds:schemaRef ds:uri="http://purl.org/dc/elements/1.1/"/>
    <ds:schemaRef ds:uri="http://schemas.microsoft.com/office/2006/metadata/properties"/>
    <ds:schemaRef ds:uri="f30bebb2-c01f-48d0-81da-dc8b123879c2"/>
    <ds:schemaRef ds:uri="b7e247b7-cca8-429f-8688-16f83c8fba5f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9DE7FF2E-84F3-4F39-80B0-DA72D06B1C6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B82BDAB-E4E2-468D-956C-317E6468045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30bebb2-c01f-48d0-81da-dc8b123879c2"/>
    <ds:schemaRef ds:uri="b7e247b7-cca8-429f-8688-16f83c8fba5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1425</TotalTime>
  <Words>665</Words>
  <Application>Microsoft Office PowerPoint</Application>
  <PresentationFormat>Widescreen</PresentationFormat>
  <Paragraphs>70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Times New Roman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Martin</dc:creator>
  <cp:lastModifiedBy>Claire Miles (Public Health Wales - Matrix House)</cp:lastModifiedBy>
  <cp:revision>45</cp:revision>
  <dcterms:created xsi:type="dcterms:W3CDTF">2022-04-12T09:33:23Z</dcterms:created>
  <dcterms:modified xsi:type="dcterms:W3CDTF">2023-11-06T07:40:15Z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0x01010072F936CDCDE8F8418920914B3BFFF19C</vt:lpwstr>
  </property>
</Properties>
</file>