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mp4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53"/>
  </p:notesMasterIdLst>
  <p:sldIdLst>
    <p:sldId id="256" r:id="rId6"/>
    <p:sldId id="648" r:id="rId7"/>
    <p:sldId id="277" r:id="rId8"/>
    <p:sldId id="278" r:id="rId9"/>
    <p:sldId id="281" r:id="rId10"/>
    <p:sldId id="282" r:id="rId11"/>
    <p:sldId id="636" r:id="rId12"/>
    <p:sldId id="637" r:id="rId13"/>
    <p:sldId id="627" r:id="rId14"/>
    <p:sldId id="387" r:id="rId15"/>
    <p:sldId id="300" r:id="rId16"/>
    <p:sldId id="283" r:id="rId17"/>
    <p:sldId id="265" r:id="rId18"/>
    <p:sldId id="273" r:id="rId19"/>
    <p:sldId id="264" r:id="rId20"/>
    <p:sldId id="271" r:id="rId21"/>
    <p:sldId id="267" r:id="rId22"/>
    <p:sldId id="266" r:id="rId23"/>
    <p:sldId id="270" r:id="rId24"/>
    <p:sldId id="268" r:id="rId25"/>
    <p:sldId id="269" r:id="rId26"/>
    <p:sldId id="258" r:id="rId27"/>
    <p:sldId id="275" r:id="rId28"/>
    <p:sldId id="276" r:id="rId29"/>
    <p:sldId id="274" r:id="rId30"/>
    <p:sldId id="284" r:id="rId31"/>
    <p:sldId id="286" r:id="rId32"/>
    <p:sldId id="285" r:id="rId33"/>
    <p:sldId id="287" r:id="rId34"/>
    <p:sldId id="279" r:id="rId35"/>
    <p:sldId id="280" r:id="rId36"/>
    <p:sldId id="288" r:id="rId37"/>
    <p:sldId id="263" r:id="rId38"/>
    <p:sldId id="640" r:id="rId39"/>
    <p:sldId id="641" r:id="rId40"/>
    <p:sldId id="642" r:id="rId41"/>
    <p:sldId id="643" r:id="rId42"/>
    <p:sldId id="644" r:id="rId43"/>
    <p:sldId id="645" r:id="rId44"/>
    <p:sldId id="646" r:id="rId45"/>
    <p:sldId id="272" r:id="rId46"/>
    <p:sldId id="647" r:id="rId47"/>
    <p:sldId id="293" r:id="rId48"/>
    <p:sldId id="638" r:id="rId49"/>
    <p:sldId id="289" r:id="rId50"/>
    <p:sldId id="290" r:id="rId51"/>
    <p:sldId id="291" r:id="rId52"/>
  </p:sldIdLst>
  <p:sldSz cx="12192000" cy="6858000"/>
  <p:notesSz cx="6858000" cy="9144000"/>
  <p:custDataLst>
    <p:tags r:id="rId5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85" autoAdjust="0"/>
    <p:restoredTop sz="94660"/>
  </p:normalViewPr>
  <p:slideViewPr>
    <p:cSldViewPr snapToGrid="0">
      <p:cViewPr varScale="1">
        <p:scale>
          <a:sx n="90" d="100"/>
          <a:sy n="90" d="100"/>
        </p:scale>
        <p:origin x="427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-3378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54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viewProps" Target="viewProp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84F360-1D4C-466C-A98F-C3C10DC2C3F1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4AF9D34-DD47-46DE-BE56-77FD1B8C7AC2}" type="parTrans" cxnId="{357C23FF-CDD3-4079-8D86-ACE8267E19FF}">
      <dgm:prSet/>
      <dgm:spPr/>
      <dgm:t>
        <a:bodyPr/>
        <a:lstStyle/>
        <a:p>
          <a:endParaRPr lang="en-GB"/>
        </a:p>
      </dgm:t>
    </dgm:pt>
    <dgm:pt modelId="{05A83D01-C80C-4871-B371-AF03D583CC98}">
      <dgm:prSet phldrT="[Text]" custT="1"/>
      <dgm:spPr>
        <a:noFill/>
        <a:ln>
          <a:noFill/>
        </a:ln>
      </dgm:spPr>
      <dgm:t>
        <a:bodyPr/>
        <a:lstStyle/>
        <a:p>
          <a:r>
            <a:rPr lang="cy-GB" sz="1200" b="0" i="0" strike="noStrike" cap="none" spc="0" baseline="0" dirty="0">
              <a:solidFill>
                <a:sysClr val="windowText" lastClr="000000"/>
              </a:solidFill>
              <a:effectLst/>
              <a:latin typeface="Arial"/>
              <a:ea typeface="Arial"/>
              <a:cs typeface="Arial"/>
            </a:rPr>
            <a:t>Llwythi gwaith cynyddol</a:t>
          </a:r>
        </a:p>
      </dgm:t>
    </dgm:pt>
    <dgm:pt modelId="{20833AA9-9C97-41F3-9FD2-2E06DDE7EC2C}" type="sibTrans" cxnId="{357C23FF-CDD3-4079-8D86-ACE8267E19FF}">
      <dgm:prSet/>
      <dgm:spPr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endParaRPr lang="en-GB">
            <a:solidFill>
              <a:sysClr val="windowText" lastClr="000000"/>
            </a:solidFill>
          </a:endParaRPr>
        </a:p>
      </dgm:t>
    </dgm:pt>
    <dgm:pt modelId="{0D76FDD1-BA10-410C-85A1-30E807E19A0D}" type="parTrans" cxnId="{EC24C976-6FE4-4946-ADED-DEB2672BBFD4}">
      <dgm:prSet/>
      <dgm:spPr/>
      <dgm:t>
        <a:bodyPr/>
        <a:lstStyle/>
        <a:p>
          <a:endParaRPr lang="en-GB"/>
        </a:p>
      </dgm:t>
    </dgm:pt>
    <dgm:pt modelId="{A5588D38-135B-4260-BA57-5228AC2DAAB0}">
      <dgm:prSet phldrT="[Text]" custT="1"/>
      <dgm:spPr>
        <a:noFill/>
        <a:ln>
          <a:noFill/>
        </a:ln>
      </dgm:spPr>
      <dgm:t>
        <a:bodyPr/>
        <a:lstStyle/>
        <a:p>
          <a:r>
            <a:rPr lang="cy-GB" sz="1200" b="0" i="0" strike="noStrike" cap="none" spc="0" baseline="0">
              <a:solidFill>
                <a:sysClr val="windowText" lastClr="000000"/>
              </a:solidFill>
              <a:effectLst/>
              <a:latin typeface="Arial"/>
              <a:ea typeface="Arial"/>
              <a:cs typeface="Arial"/>
            </a:rPr>
            <a:t>Angen mwy o bobl yn y gweithlu</a:t>
          </a:r>
        </a:p>
      </dgm:t>
    </dgm:pt>
    <dgm:pt modelId="{E4FAB7AE-E20E-433B-AB37-51A26DE8A4A2}" type="sibTrans" cxnId="{EC24C976-6FE4-4946-ADED-DEB2672BBFD4}">
      <dgm:prSet/>
      <dgm:spPr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endParaRPr lang="en-GB">
            <a:solidFill>
              <a:sysClr val="windowText" lastClr="000000"/>
            </a:solidFill>
          </a:endParaRPr>
        </a:p>
      </dgm:t>
    </dgm:pt>
    <dgm:pt modelId="{592DBDE2-B31E-4977-8096-C21A6D6E842A}" type="parTrans" cxnId="{DDA10FA2-0CC2-4DEB-AC82-AB05A52EFF74}">
      <dgm:prSet/>
      <dgm:spPr/>
      <dgm:t>
        <a:bodyPr/>
        <a:lstStyle/>
        <a:p>
          <a:endParaRPr lang="en-GB"/>
        </a:p>
      </dgm:t>
    </dgm:pt>
    <dgm:pt modelId="{8B12CCA0-98A9-4663-8C91-78AAE91B4668}">
      <dgm:prSet phldrT="[Text]" custT="1"/>
      <dgm:spPr>
        <a:noFill/>
        <a:ln>
          <a:noFill/>
        </a:ln>
      </dgm:spPr>
      <dgm:t>
        <a:bodyPr/>
        <a:lstStyle/>
        <a:p>
          <a:r>
            <a:rPr lang="cy-GB" sz="1200" b="0" i="0" strike="noStrike" cap="none" spc="0" baseline="0" dirty="0">
              <a:solidFill>
                <a:sysClr val="windowText" lastClr="000000"/>
              </a:solidFill>
              <a:effectLst/>
              <a:latin typeface="Arial"/>
              <a:ea typeface="Arial"/>
              <a:cs typeface="Arial"/>
            </a:rPr>
            <a:t>Capasiti ar gyfer hyfforddiant cyfyngedig</a:t>
          </a:r>
        </a:p>
      </dgm:t>
    </dgm:pt>
    <dgm:pt modelId="{A8B843B0-2682-4D0A-BEE0-D48F9A9DE80E}" type="sibTrans" cxnId="{DDA10FA2-0CC2-4DEB-AC82-AB05A52EFF74}">
      <dgm:prSet/>
      <dgm:spPr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endParaRPr lang="en-GB">
            <a:solidFill>
              <a:sysClr val="windowText" lastClr="000000"/>
            </a:solidFill>
          </a:endParaRPr>
        </a:p>
      </dgm:t>
    </dgm:pt>
    <dgm:pt modelId="{77D7A3CE-4C28-4175-8FDF-93B2CE6237D0}" type="parTrans" cxnId="{5144D70D-CBCD-499E-A49C-F4F48DB05F4A}">
      <dgm:prSet/>
      <dgm:spPr/>
      <dgm:t>
        <a:bodyPr/>
        <a:lstStyle/>
        <a:p>
          <a:endParaRPr lang="en-GB"/>
        </a:p>
      </dgm:t>
    </dgm:pt>
    <dgm:pt modelId="{ED93BDB5-4AAD-4EEA-9515-D3F29837593D}">
      <dgm:prSet phldrT="[Text]" custT="1"/>
      <dgm:spPr>
        <a:noFill/>
        <a:ln>
          <a:noFill/>
        </a:ln>
      </dgm:spPr>
      <dgm:t>
        <a:bodyPr/>
        <a:lstStyle/>
        <a:p>
          <a:r>
            <a:rPr lang="cy-GB" sz="1200" b="0" i="0" strike="noStrike" cap="none" spc="0" baseline="0">
              <a:solidFill>
                <a:sysClr val="windowText" lastClr="000000"/>
              </a:solidFill>
              <a:effectLst/>
              <a:latin typeface="Arial"/>
              <a:ea typeface="Arial"/>
              <a:cs typeface="Arial"/>
            </a:rPr>
            <a:t>Pwysau ar y gweithlu presennol</a:t>
          </a:r>
        </a:p>
      </dgm:t>
    </dgm:pt>
    <dgm:pt modelId="{6C4FC63A-3BC8-4A08-AFAE-691667E9EE86}" type="sibTrans" cxnId="{5144D70D-CBCD-499E-A49C-F4F48DB05F4A}">
      <dgm:prSet/>
      <dgm:spPr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endParaRPr lang="en-GB">
            <a:solidFill>
              <a:sysClr val="windowText" lastClr="000000"/>
            </a:solidFill>
          </a:endParaRPr>
        </a:p>
      </dgm:t>
    </dgm:pt>
    <dgm:pt modelId="{3C765F0D-D099-4040-9428-E32462764B95}" type="parTrans" cxnId="{334F45C7-5B62-43DA-9E73-5BBF5DFC06E7}">
      <dgm:prSet/>
      <dgm:spPr/>
      <dgm:t>
        <a:bodyPr/>
        <a:lstStyle/>
        <a:p>
          <a:endParaRPr lang="en-GB"/>
        </a:p>
      </dgm:t>
    </dgm:pt>
    <dgm:pt modelId="{B94BEBA3-FEEC-4173-B815-FBFC9AD3470E}">
      <dgm:prSet phldrT="[Text]" custT="1"/>
      <dgm:spPr>
        <a:noFill/>
        <a:ln>
          <a:noFill/>
        </a:ln>
      </dgm:spPr>
      <dgm:t>
        <a:bodyPr/>
        <a:lstStyle/>
        <a:p>
          <a:r>
            <a:rPr lang="cy-GB" sz="1200" b="0" i="0" strike="noStrike" cap="none" spc="0" baseline="0">
              <a:solidFill>
                <a:sysClr val="windowText" lastClr="000000"/>
              </a:solidFill>
              <a:effectLst/>
              <a:latin typeface="Arial"/>
              <a:ea typeface="Arial"/>
              <a:cs typeface="Arial"/>
            </a:rPr>
            <a:t>Effeithiau ar gadw staff</a:t>
          </a:r>
        </a:p>
      </dgm:t>
    </dgm:pt>
    <dgm:pt modelId="{13C23BDB-7450-4A06-AC32-AABC1A5C8D53}" type="sibTrans" cxnId="{334F45C7-5B62-43DA-9E73-5BBF5DFC06E7}">
      <dgm:prSet/>
      <dgm:spPr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endParaRPr lang="en-GB">
            <a:solidFill>
              <a:sysClr val="windowText" lastClr="000000"/>
            </a:solidFill>
          </a:endParaRPr>
        </a:p>
      </dgm:t>
    </dgm:pt>
    <dgm:pt modelId="{F726558C-5E9A-4002-81B2-2DA128768381}" type="pres">
      <dgm:prSet presAssocID="{B284F360-1D4C-466C-A98F-C3C10DC2C3F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CAEC30E-3F06-45F1-AFE8-EBA543C1E579}" type="pres">
      <dgm:prSet presAssocID="{05A83D01-C80C-4871-B371-AF03D583CC98}" presName="dummy" presStyleCnt="0"/>
      <dgm:spPr/>
    </dgm:pt>
    <dgm:pt modelId="{A7BB3BF7-D5BB-43E7-B717-5CF189475B35}" type="pres">
      <dgm:prSet presAssocID="{05A83D01-C80C-4871-B371-AF03D583CC98}" presName="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BD24CA-5FF5-4E4E-857B-592CE1840729}" type="pres">
      <dgm:prSet presAssocID="{20833AA9-9C97-41F3-9FD2-2E06DDE7EC2C}" presName="sibTrans" presStyleLbl="node1" presStyleIdx="0" presStyleCnt="5"/>
      <dgm:spPr/>
      <dgm:t>
        <a:bodyPr/>
        <a:lstStyle/>
        <a:p>
          <a:endParaRPr lang="en-US"/>
        </a:p>
      </dgm:t>
    </dgm:pt>
    <dgm:pt modelId="{8AF00688-9499-4329-BBDD-200F55AE502F}" type="pres">
      <dgm:prSet presAssocID="{A5588D38-135B-4260-BA57-5228AC2DAAB0}" presName="dummy" presStyleCnt="0"/>
      <dgm:spPr/>
    </dgm:pt>
    <dgm:pt modelId="{DB44C111-2AD2-4505-804F-1847ADA9E349}" type="pres">
      <dgm:prSet presAssocID="{A5588D38-135B-4260-BA57-5228AC2DAAB0}" presName="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33C03-34FA-493F-BC47-798DEACCE6D3}" type="pres">
      <dgm:prSet presAssocID="{E4FAB7AE-E20E-433B-AB37-51A26DE8A4A2}" presName="sibTrans" presStyleLbl="node1" presStyleIdx="1" presStyleCnt="5"/>
      <dgm:spPr/>
      <dgm:t>
        <a:bodyPr/>
        <a:lstStyle/>
        <a:p>
          <a:endParaRPr lang="en-US"/>
        </a:p>
      </dgm:t>
    </dgm:pt>
    <dgm:pt modelId="{1B35B676-91BD-44F5-BE8E-546062868D6D}" type="pres">
      <dgm:prSet presAssocID="{8B12CCA0-98A9-4663-8C91-78AAE91B4668}" presName="dummy" presStyleCnt="0"/>
      <dgm:spPr/>
    </dgm:pt>
    <dgm:pt modelId="{0A8124E5-B3F6-4D93-AA67-AD15C08DC371}" type="pres">
      <dgm:prSet presAssocID="{8B12CCA0-98A9-4663-8C91-78AAE91B4668}" presName="node" presStyleLbl="revTx" presStyleIdx="2" presStyleCnt="5" custScaleX="1415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26D3C6-9A1D-4F7E-9013-60F9AE113DA2}" type="pres">
      <dgm:prSet presAssocID="{A8B843B0-2682-4D0A-BEE0-D48F9A9DE80E}" presName="sibTrans" presStyleLbl="node1" presStyleIdx="2" presStyleCnt="5"/>
      <dgm:spPr/>
      <dgm:t>
        <a:bodyPr/>
        <a:lstStyle/>
        <a:p>
          <a:endParaRPr lang="en-US"/>
        </a:p>
      </dgm:t>
    </dgm:pt>
    <dgm:pt modelId="{F03178A4-497E-4266-9F54-C5FCA9A149B5}" type="pres">
      <dgm:prSet presAssocID="{ED93BDB5-4AAD-4EEA-9515-D3F29837593D}" presName="dummy" presStyleCnt="0"/>
      <dgm:spPr/>
    </dgm:pt>
    <dgm:pt modelId="{F9C28185-B4CA-4266-9DFB-EB0179C68C4F}" type="pres">
      <dgm:prSet presAssocID="{ED93BDB5-4AAD-4EEA-9515-D3F29837593D}" presName="node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FFB106-E0EE-4068-8552-EAD25DEEAC99}" type="pres">
      <dgm:prSet presAssocID="{6C4FC63A-3BC8-4A08-AFAE-691667E9EE86}" presName="sibTrans" presStyleLbl="node1" presStyleIdx="3" presStyleCnt="5"/>
      <dgm:spPr/>
      <dgm:t>
        <a:bodyPr/>
        <a:lstStyle/>
        <a:p>
          <a:endParaRPr lang="en-US"/>
        </a:p>
      </dgm:t>
    </dgm:pt>
    <dgm:pt modelId="{13251CEB-3F9E-4D40-9C54-59DD9097F2F6}" type="pres">
      <dgm:prSet presAssocID="{B94BEBA3-FEEC-4173-B815-FBFC9AD3470E}" presName="dummy" presStyleCnt="0"/>
      <dgm:spPr/>
    </dgm:pt>
    <dgm:pt modelId="{50F483CE-A3CE-40CE-8D69-3E254DD975E1}" type="pres">
      <dgm:prSet presAssocID="{B94BEBA3-FEEC-4173-B815-FBFC9AD3470E}" presName="nod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89A183-B13F-421E-8024-2BDB34A198C8}" type="pres">
      <dgm:prSet presAssocID="{13C23BDB-7450-4A06-AC32-AABC1A5C8D53}" presName="sibTrans" presStyleLbl="node1" presStyleIdx="4" presStyleCnt="5"/>
      <dgm:spPr/>
      <dgm:t>
        <a:bodyPr/>
        <a:lstStyle/>
        <a:p>
          <a:endParaRPr lang="en-US"/>
        </a:p>
      </dgm:t>
    </dgm:pt>
  </dgm:ptLst>
  <dgm:cxnLst>
    <dgm:cxn modelId="{7597B60A-CD59-41F9-90A0-5B3CA83F5B49}" type="presOf" srcId="{13C23BDB-7450-4A06-AC32-AABC1A5C8D53}" destId="{F689A183-B13F-421E-8024-2BDB34A198C8}" srcOrd="0" destOrd="0" presId="urn:microsoft.com/office/officeart/2005/8/layout/cycle1"/>
    <dgm:cxn modelId="{A69B8520-3676-41D7-933C-1354C3E149F4}" type="presOf" srcId="{B284F360-1D4C-466C-A98F-C3C10DC2C3F1}" destId="{F726558C-5E9A-4002-81B2-2DA128768381}" srcOrd="0" destOrd="0" presId="urn:microsoft.com/office/officeart/2005/8/layout/cycle1"/>
    <dgm:cxn modelId="{9E74C881-4174-455E-979C-D8BFAF981F7A}" type="presOf" srcId="{8B12CCA0-98A9-4663-8C91-78AAE91B4668}" destId="{0A8124E5-B3F6-4D93-AA67-AD15C08DC371}" srcOrd="0" destOrd="0" presId="urn:microsoft.com/office/officeart/2005/8/layout/cycle1"/>
    <dgm:cxn modelId="{5C8F9CB6-537C-4E7F-9207-D967E2875C75}" type="presOf" srcId="{ED93BDB5-4AAD-4EEA-9515-D3F29837593D}" destId="{F9C28185-B4CA-4266-9DFB-EB0179C68C4F}" srcOrd="0" destOrd="0" presId="urn:microsoft.com/office/officeart/2005/8/layout/cycle1"/>
    <dgm:cxn modelId="{0206E2EE-515E-4F1D-9284-C2C6254A3F92}" type="presOf" srcId="{05A83D01-C80C-4871-B371-AF03D583CC98}" destId="{A7BB3BF7-D5BB-43E7-B717-5CF189475B35}" srcOrd="0" destOrd="0" presId="urn:microsoft.com/office/officeart/2005/8/layout/cycle1"/>
    <dgm:cxn modelId="{334F45C7-5B62-43DA-9E73-5BBF5DFC06E7}" srcId="{B284F360-1D4C-466C-A98F-C3C10DC2C3F1}" destId="{B94BEBA3-FEEC-4173-B815-FBFC9AD3470E}" srcOrd="4" destOrd="0" parTransId="{3C765F0D-D099-4040-9428-E32462764B95}" sibTransId="{13C23BDB-7450-4A06-AC32-AABC1A5C8D53}"/>
    <dgm:cxn modelId="{6E781068-B7FA-4AD6-A6B5-1224EECB49FF}" type="presOf" srcId="{20833AA9-9C97-41F3-9FD2-2E06DDE7EC2C}" destId="{ABBD24CA-5FF5-4E4E-857B-592CE1840729}" srcOrd="0" destOrd="0" presId="urn:microsoft.com/office/officeart/2005/8/layout/cycle1"/>
    <dgm:cxn modelId="{7592E93C-D43C-4C4A-A379-DC23F08171E2}" type="presOf" srcId="{A8B843B0-2682-4D0A-BEE0-D48F9A9DE80E}" destId="{4426D3C6-9A1D-4F7E-9013-60F9AE113DA2}" srcOrd="0" destOrd="0" presId="urn:microsoft.com/office/officeart/2005/8/layout/cycle1"/>
    <dgm:cxn modelId="{C999581E-B9C5-431B-A54B-5883E43315FF}" type="presOf" srcId="{B94BEBA3-FEEC-4173-B815-FBFC9AD3470E}" destId="{50F483CE-A3CE-40CE-8D69-3E254DD975E1}" srcOrd="0" destOrd="0" presId="urn:microsoft.com/office/officeart/2005/8/layout/cycle1"/>
    <dgm:cxn modelId="{5144D70D-CBCD-499E-A49C-F4F48DB05F4A}" srcId="{B284F360-1D4C-466C-A98F-C3C10DC2C3F1}" destId="{ED93BDB5-4AAD-4EEA-9515-D3F29837593D}" srcOrd="3" destOrd="0" parTransId="{77D7A3CE-4C28-4175-8FDF-93B2CE6237D0}" sibTransId="{6C4FC63A-3BC8-4A08-AFAE-691667E9EE86}"/>
    <dgm:cxn modelId="{A3BB123F-69F8-4C1A-B5A3-AF616DA5F16B}" type="presOf" srcId="{E4FAB7AE-E20E-433B-AB37-51A26DE8A4A2}" destId="{DFB33C03-34FA-493F-BC47-798DEACCE6D3}" srcOrd="0" destOrd="0" presId="urn:microsoft.com/office/officeart/2005/8/layout/cycle1"/>
    <dgm:cxn modelId="{EC24C976-6FE4-4946-ADED-DEB2672BBFD4}" srcId="{B284F360-1D4C-466C-A98F-C3C10DC2C3F1}" destId="{A5588D38-135B-4260-BA57-5228AC2DAAB0}" srcOrd="1" destOrd="0" parTransId="{0D76FDD1-BA10-410C-85A1-30E807E19A0D}" sibTransId="{E4FAB7AE-E20E-433B-AB37-51A26DE8A4A2}"/>
    <dgm:cxn modelId="{DDA10FA2-0CC2-4DEB-AC82-AB05A52EFF74}" srcId="{B284F360-1D4C-466C-A98F-C3C10DC2C3F1}" destId="{8B12CCA0-98A9-4663-8C91-78AAE91B4668}" srcOrd="2" destOrd="0" parTransId="{592DBDE2-B31E-4977-8096-C21A6D6E842A}" sibTransId="{A8B843B0-2682-4D0A-BEE0-D48F9A9DE80E}"/>
    <dgm:cxn modelId="{0082F93D-1551-43F4-9EBF-9852C084A88C}" type="presOf" srcId="{A5588D38-135B-4260-BA57-5228AC2DAAB0}" destId="{DB44C111-2AD2-4505-804F-1847ADA9E349}" srcOrd="0" destOrd="0" presId="urn:microsoft.com/office/officeart/2005/8/layout/cycle1"/>
    <dgm:cxn modelId="{357C23FF-CDD3-4079-8D86-ACE8267E19FF}" srcId="{B284F360-1D4C-466C-A98F-C3C10DC2C3F1}" destId="{05A83D01-C80C-4871-B371-AF03D583CC98}" srcOrd="0" destOrd="0" parTransId="{E4AF9D34-DD47-46DE-BE56-77FD1B8C7AC2}" sibTransId="{20833AA9-9C97-41F3-9FD2-2E06DDE7EC2C}"/>
    <dgm:cxn modelId="{2474C481-CDB4-4CA5-BDC7-2F42DD5364A8}" type="presOf" srcId="{6C4FC63A-3BC8-4A08-AFAE-691667E9EE86}" destId="{28FFB106-E0EE-4068-8552-EAD25DEEAC99}" srcOrd="0" destOrd="0" presId="urn:microsoft.com/office/officeart/2005/8/layout/cycle1"/>
    <dgm:cxn modelId="{23F6955C-EEC6-42BF-BAC6-C993EEFF07B3}" type="presParOf" srcId="{F726558C-5E9A-4002-81B2-2DA128768381}" destId="{1CAEC30E-3F06-45F1-AFE8-EBA543C1E579}" srcOrd="0" destOrd="0" presId="urn:microsoft.com/office/officeart/2005/8/layout/cycle1"/>
    <dgm:cxn modelId="{5AEB061C-2864-4994-B76C-E85035170463}" type="presParOf" srcId="{F726558C-5E9A-4002-81B2-2DA128768381}" destId="{A7BB3BF7-D5BB-43E7-B717-5CF189475B35}" srcOrd="1" destOrd="0" presId="urn:microsoft.com/office/officeart/2005/8/layout/cycle1"/>
    <dgm:cxn modelId="{0B0E7663-DCC8-46F6-A139-0D812A219952}" type="presParOf" srcId="{F726558C-5E9A-4002-81B2-2DA128768381}" destId="{ABBD24CA-5FF5-4E4E-857B-592CE1840729}" srcOrd="2" destOrd="0" presId="urn:microsoft.com/office/officeart/2005/8/layout/cycle1"/>
    <dgm:cxn modelId="{64B97A94-23BF-4504-9C94-39988D17482C}" type="presParOf" srcId="{F726558C-5E9A-4002-81B2-2DA128768381}" destId="{8AF00688-9499-4329-BBDD-200F55AE502F}" srcOrd="3" destOrd="0" presId="urn:microsoft.com/office/officeart/2005/8/layout/cycle1"/>
    <dgm:cxn modelId="{539AF4B8-C956-41E3-8E7D-064B560802D9}" type="presParOf" srcId="{F726558C-5E9A-4002-81B2-2DA128768381}" destId="{DB44C111-2AD2-4505-804F-1847ADA9E349}" srcOrd="4" destOrd="0" presId="urn:microsoft.com/office/officeart/2005/8/layout/cycle1"/>
    <dgm:cxn modelId="{B6C7AA8D-9E7D-4161-B94D-92946844FE67}" type="presParOf" srcId="{F726558C-5E9A-4002-81B2-2DA128768381}" destId="{DFB33C03-34FA-493F-BC47-798DEACCE6D3}" srcOrd="5" destOrd="0" presId="urn:microsoft.com/office/officeart/2005/8/layout/cycle1"/>
    <dgm:cxn modelId="{0E5A22E8-A98F-40C2-B960-B40C68744EE6}" type="presParOf" srcId="{F726558C-5E9A-4002-81B2-2DA128768381}" destId="{1B35B676-91BD-44F5-BE8E-546062868D6D}" srcOrd="6" destOrd="0" presId="urn:microsoft.com/office/officeart/2005/8/layout/cycle1"/>
    <dgm:cxn modelId="{FBE46A3E-F7C9-4ACB-8F84-D133CA89E3A3}" type="presParOf" srcId="{F726558C-5E9A-4002-81B2-2DA128768381}" destId="{0A8124E5-B3F6-4D93-AA67-AD15C08DC371}" srcOrd="7" destOrd="0" presId="urn:microsoft.com/office/officeart/2005/8/layout/cycle1"/>
    <dgm:cxn modelId="{D575B283-71FF-46EB-9CA5-C14F364AD975}" type="presParOf" srcId="{F726558C-5E9A-4002-81B2-2DA128768381}" destId="{4426D3C6-9A1D-4F7E-9013-60F9AE113DA2}" srcOrd="8" destOrd="0" presId="urn:microsoft.com/office/officeart/2005/8/layout/cycle1"/>
    <dgm:cxn modelId="{1C12B0AC-AB4F-45A0-98A3-5AFF8D1FE076}" type="presParOf" srcId="{F726558C-5E9A-4002-81B2-2DA128768381}" destId="{F03178A4-497E-4266-9F54-C5FCA9A149B5}" srcOrd="9" destOrd="0" presId="urn:microsoft.com/office/officeart/2005/8/layout/cycle1"/>
    <dgm:cxn modelId="{D47BFEB0-0D5F-46B3-BC68-17DED4A7862C}" type="presParOf" srcId="{F726558C-5E9A-4002-81B2-2DA128768381}" destId="{F9C28185-B4CA-4266-9DFB-EB0179C68C4F}" srcOrd="10" destOrd="0" presId="urn:microsoft.com/office/officeart/2005/8/layout/cycle1"/>
    <dgm:cxn modelId="{F3A0589D-8CAD-4997-9D08-792A1D19D818}" type="presParOf" srcId="{F726558C-5E9A-4002-81B2-2DA128768381}" destId="{28FFB106-E0EE-4068-8552-EAD25DEEAC99}" srcOrd="11" destOrd="0" presId="urn:microsoft.com/office/officeart/2005/8/layout/cycle1"/>
    <dgm:cxn modelId="{EC75B271-5423-4046-8127-BA9E4B4C57AE}" type="presParOf" srcId="{F726558C-5E9A-4002-81B2-2DA128768381}" destId="{13251CEB-3F9E-4D40-9C54-59DD9097F2F6}" srcOrd="12" destOrd="0" presId="urn:microsoft.com/office/officeart/2005/8/layout/cycle1"/>
    <dgm:cxn modelId="{CD905AAE-BD5B-4410-9199-672F4D4C3237}" type="presParOf" srcId="{F726558C-5E9A-4002-81B2-2DA128768381}" destId="{50F483CE-A3CE-40CE-8D69-3E254DD975E1}" srcOrd="13" destOrd="0" presId="urn:microsoft.com/office/officeart/2005/8/layout/cycle1"/>
    <dgm:cxn modelId="{D1E96FC6-71B7-46B3-AD99-F47D0AF541F3}" type="presParOf" srcId="{F726558C-5E9A-4002-81B2-2DA128768381}" destId="{F689A183-B13F-421E-8024-2BDB34A198C8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main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0D186A2-BE58-4041-A72C-256F4FF2DD44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C8239BA-4276-4A28-AB80-C199E81247EA}">
      <dgm:prSet phldrT="[Text]"/>
      <dgm:spPr/>
      <dgm:t>
        <a:bodyPr/>
        <a:lstStyle/>
        <a:p>
          <a:r>
            <a:rPr lang="en-GB" dirty="0"/>
            <a:t>Fframwaith Proffesiynol Iechyd Perthynol i Gymru: y Nod Pedwarplyg</a:t>
          </a:r>
        </a:p>
      </dgm:t>
    </dgm:pt>
    <dgm:pt modelId="{46FF2387-F914-4024-9729-6F1F55BE057B}" type="parTrans" cxnId="{DD5625E1-69CF-445A-8314-48A44D6E477B}">
      <dgm:prSet/>
      <dgm:spPr/>
      <dgm:t>
        <a:bodyPr/>
        <a:lstStyle/>
        <a:p>
          <a:endParaRPr lang="en-GB"/>
        </a:p>
      </dgm:t>
    </dgm:pt>
    <dgm:pt modelId="{0D109D4F-8DA0-43EE-B86E-2686C37E15DD}" type="sibTrans" cxnId="{DD5625E1-69CF-445A-8314-48A44D6E477B}">
      <dgm:prSet/>
      <dgm:spPr/>
      <dgm:t>
        <a:bodyPr/>
        <a:lstStyle/>
        <a:p>
          <a:endParaRPr lang="en-GB"/>
        </a:p>
      </dgm:t>
    </dgm:pt>
    <dgm:pt modelId="{7EAA16DB-568F-4BF9-93CE-BF8CBDAEE550}">
      <dgm:prSet phldrT="[Text]" custT="1"/>
      <dgm:spPr/>
      <dgm:t>
        <a:bodyPr/>
        <a:lstStyle/>
        <a:p>
          <a:endParaRPr lang="en-GB" sz="1600" dirty="0">
            <a:solidFill>
              <a:srgbClr val="FFFF00"/>
            </a:solidFill>
          </a:endParaRPr>
        </a:p>
        <a:p>
          <a:r>
            <a:rPr lang="en-GB" sz="1400" b="1" dirty="0">
              <a:solidFill>
                <a:srgbClr val="FFFF00"/>
              </a:solidFill>
            </a:rPr>
            <a:t>Gwella iechyd y boblogaeth</a:t>
          </a:r>
        </a:p>
        <a:p>
          <a:r>
            <a:rPr lang="en-GB" sz="1400" b="0" dirty="0">
              <a:solidFill>
                <a:schemeClr val="tx1"/>
              </a:solidFill>
            </a:rPr>
            <a:t>Dull Iechyd Cadarnhaol</a:t>
          </a:r>
        </a:p>
        <a:p>
          <a:r>
            <a:rPr lang="en-GB" sz="1400" b="0" dirty="0">
              <a:solidFill>
                <a:schemeClr val="tx1"/>
              </a:solidFill>
            </a:rPr>
            <a:t>Effaith ystyr ac amgylchedd ar iechyd</a:t>
          </a:r>
        </a:p>
        <a:p>
          <a:r>
            <a:rPr lang="en-GB" sz="1400" b="0" dirty="0">
              <a:solidFill>
                <a:schemeClr val="tx1"/>
              </a:solidFill>
            </a:rPr>
            <a:t>Rheoli iechyd y boblogaeth</a:t>
          </a:r>
        </a:p>
        <a:p>
          <a:r>
            <a:rPr lang="en-GB" sz="1400" b="0" dirty="0">
              <a:solidFill>
                <a:schemeClr val="tx1"/>
              </a:solidFill>
            </a:rPr>
            <a:t>Rheoli ffordd o fyw</a:t>
          </a:r>
        </a:p>
        <a:p>
          <a:r>
            <a:rPr lang="en-GB" sz="1400" b="0" dirty="0">
              <a:solidFill>
                <a:schemeClr val="tx1"/>
              </a:solidFill>
            </a:rPr>
            <a:t>Ôl troed carbon ein gofal clinigol </a:t>
          </a:r>
        </a:p>
      </dgm:t>
    </dgm:pt>
    <dgm:pt modelId="{BB31F979-E0B8-4A16-91C7-FCAB7F12716A}" type="parTrans" cxnId="{34D70BFA-3A51-4582-AFBE-A7AF51F5C705}">
      <dgm:prSet/>
      <dgm:spPr/>
      <dgm:t>
        <a:bodyPr/>
        <a:lstStyle/>
        <a:p>
          <a:endParaRPr lang="en-GB"/>
        </a:p>
      </dgm:t>
    </dgm:pt>
    <dgm:pt modelId="{86A97CBB-A369-47F4-86C4-E6D6B4930F52}" type="sibTrans" cxnId="{34D70BFA-3A51-4582-AFBE-A7AF51F5C705}">
      <dgm:prSet/>
      <dgm:spPr/>
      <dgm:t>
        <a:bodyPr/>
        <a:lstStyle/>
        <a:p>
          <a:endParaRPr lang="en-GB"/>
        </a:p>
      </dgm:t>
    </dgm:pt>
    <dgm:pt modelId="{292179BF-50A0-44F9-984C-5A1895D5F67E}">
      <dgm:prSet phldrT="[Text]" custT="1"/>
      <dgm:spPr/>
      <dgm:t>
        <a:bodyPr/>
        <a:lstStyle/>
        <a:p>
          <a:endParaRPr lang="en-GB" sz="1100" b="1" dirty="0"/>
        </a:p>
        <a:p>
          <a:endParaRPr lang="en-GB" sz="1400" b="1" dirty="0">
            <a:solidFill>
              <a:srgbClr val="FFFF00"/>
            </a:solidFill>
          </a:endParaRPr>
        </a:p>
        <a:p>
          <a:endParaRPr lang="en-GB" sz="1400" b="1" dirty="0">
            <a:solidFill>
              <a:srgbClr val="FFFF00"/>
            </a:solidFill>
          </a:endParaRPr>
        </a:p>
        <a:p>
          <a:r>
            <a:rPr lang="en-GB" sz="1400" b="1" dirty="0">
              <a:solidFill>
                <a:srgbClr val="FFFF00"/>
              </a:solidFill>
            </a:rPr>
            <a:t>Gwella ansawdd </a:t>
          </a:r>
          <a:r>
            <a:rPr lang="en-GB" sz="1400" b="1" dirty="0" err="1">
              <a:solidFill>
                <a:srgbClr val="FFFF00"/>
              </a:solidFill>
            </a:rPr>
            <a:t>mynediad</a:t>
          </a:r>
          <a:r>
            <a:rPr lang="en-GB" sz="1400" b="1" dirty="0">
              <a:solidFill>
                <a:srgbClr val="FFFF00"/>
              </a:solidFill>
            </a:rPr>
            <a:t> i Weithwyr Proffesiynol Iechyd Perthynol</a:t>
          </a:r>
        </a:p>
        <a:p>
          <a:endParaRPr lang="en-GB" sz="1400" b="1" dirty="0">
            <a:solidFill>
              <a:srgbClr val="FFFF00"/>
            </a:solidFill>
          </a:endParaRPr>
        </a:p>
        <a:p>
          <a:r>
            <a:rPr lang="en-GB" sz="1400" dirty="0">
              <a:solidFill>
                <a:sysClr val="windowText" lastClr="000000"/>
              </a:solidFill>
            </a:rPr>
            <a:t>Deallusrwydd artiffisial – atebion digidol / gofal personol </a:t>
          </a:r>
        </a:p>
        <a:p>
          <a:r>
            <a:rPr lang="en-GB" sz="1400" dirty="0">
              <a:solidFill>
                <a:sysClr val="windowText" lastClr="000000"/>
              </a:solidFill>
            </a:rPr>
            <a:t>Offer (Domus Medica), Apiau Gofal brys,</a:t>
          </a:r>
        </a:p>
        <a:p>
          <a:r>
            <a:rPr lang="en-GB" sz="1400" dirty="0">
              <a:solidFill>
                <a:sysClr val="windowText" lastClr="000000"/>
              </a:solidFill>
            </a:rPr>
            <a:t>Ymlaen Llaw – gofal lliniarol cynnar ar gyfer clefyd cronig.</a:t>
          </a:r>
        </a:p>
        <a:p>
          <a:r>
            <a:rPr lang="en-GB" sz="1400" dirty="0">
              <a:solidFill>
                <a:sysClr val="windowText" lastClr="000000"/>
              </a:solidFill>
            </a:rPr>
            <a:t>Iechyd ffoaduriaid</a:t>
          </a:r>
        </a:p>
        <a:p>
          <a:endParaRPr lang="en-GB" sz="1100" dirty="0"/>
        </a:p>
      </dgm:t>
    </dgm:pt>
    <dgm:pt modelId="{BD302E4E-99FB-48B0-9874-328AE81C3275}" type="parTrans" cxnId="{160D1E42-1F7B-4189-AB78-1318ACEE8314}">
      <dgm:prSet/>
      <dgm:spPr/>
      <dgm:t>
        <a:bodyPr/>
        <a:lstStyle/>
        <a:p>
          <a:endParaRPr lang="en-GB"/>
        </a:p>
      </dgm:t>
    </dgm:pt>
    <dgm:pt modelId="{2672E97A-663A-4D8C-A0F9-4D4C3A9E86F4}" type="sibTrans" cxnId="{160D1E42-1F7B-4189-AB78-1318ACEE8314}">
      <dgm:prSet/>
      <dgm:spPr/>
      <dgm:t>
        <a:bodyPr/>
        <a:lstStyle/>
        <a:p>
          <a:endParaRPr lang="en-GB"/>
        </a:p>
      </dgm:t>
    </dgm:pt>
    <dgm:pt modelId="{16150B35-665A-4D48-A192-3C364FDF9F4B}">
      <dgm:prSet phldrT="[Text]" custT="1"/>
      <dgm:spPr/>
      <dgm:t>
        <a:bodyPr/>
        <a:lstStyle/>
        <a:p>
          <a:r>
            <a:rPr lang="en-GB" sz="1400" b="1" dirty="0">
              <a:solidFill>
                <a:srgbClr val="FFFF00"/>
              </a:solidFill>
            </a:rPr>
            <a:t>Sicrhau gwerth uwch gan weithwyr proffesiynol perthynol i iechyd drwy drawsnewid </a:t>
          </a:r>
        </a:p>
        <a:p>
          <a:r>
            <a:rPr lang="en-GB" sz="1400" dirty="0">
              <a:solidFill>
                <a:sysClr val="windowText" lastClr="000000"/>
              </a:solidFill>
            </a:rPr>
            <a:t>Ymgynghoriadau grŵp mewn gofal sylfaenol (Gwlad Belg)</a:t>
          </a:r>
        </a:p>
        <a:p>
          <a:r>
            <a:rPr lang="en-GB" sz="1400" dirty="0">
              <a:solidFill>
                <a:sysClr val="windowText" lastClr="000000"/>
              </a:solidFill>
            </a:rPr>
            <a:t>Prosiect PaRIS (arolwg dangosyddion a adroddir gan gleifion)</a:t>
          </a:r>
        </a:p>
        <a:p>
          <a:r>
            <a:rPr lang="en-GB" sz="1400" dirty="0">
              <a:solidFill>
                <a:sysClr val="windowText" lastClr="000000"/>
              </a:solidFill>
            </a:rPr>
            <a:t>Monitor Polisi Systemau Iechyd (MPSI)</a:t>
          </a:r>
        </a:p>
      </dgm:t>
    </dgm:pt>
    <dgm:pt modelId="{85AF4A8B-A0A1-4B94-B744-0A401BCF66BD}" type="parTrans" cxnId="{A2E6B2AF-4F61-4091-8A1A-CF731960278A}">
      <dgm:prSet/>
      <dgm:spPr/>
      <dgm:t>
        <a:bodyPr/>
        <a:lstStyle/>
        <a:p>
          <a:endParaRPr lang="en-GB"/>
        </a:p>
      </dgm:t>
    </dgm:pt>
    <dgm:pt modelId="{52084868-F0BD-481B-AD39-26C0230D75D4}" type="sibTrans" cxnId="{A2E6B2AF-4F61-4091-8A1A-CF731960278A}">
      <dgm:prSet/>
      <dgm:spPr/>
      <dgm:t>
        <a:bodyPr/>
        <a:lstStyle/>
        <a:p>
          <a:endParaRPr lang="en-GB"/>
        </a:p>
      </dgm:t>
    </dgm:pt>
    <dgm:pt modelId="{562473B8-D0B9-447A-A2D6-C1C0D96761B3}">
      <dgm:prSet phldrT="[Text]" custT="1"/>
      <dgm:spPr/>
      <dgm:t>
        <a:bodyPr/>
        <a:lstStyle/>
        <a:p>
          <a:r>
            <a:rPr lang="en-GB" sz="1400" b="1" dirty="0">
              <a:solidFill>
                <a:srgbClr val="FFFF00"/>
              </a:solidFill>
            </a:rPr>
            <a:t>Ysbrydoli gweithlu Proffesiynol Perthynol i Iechyd Cysylltiedig bywiog </a:t>
          </a:r>
        </a:p>
        <a:p>
          <a:r>
            <a:rPr lang="en-GB" sz="1400" b="0" dirty="0">
              <a:solidFill>
                <a:sysClr val="windowText" lastClr="000000"/>
              </a:solidFill>
            </a:rPr>
            <a:t>Lles clinigwyr burnoutand sy'n effeithio ar ansawdd a diogelwch.</a:t>
          </a:r>
        </a:p>
        <a:p>
          <a:r>
            <a:rPr lang="en-GB" sz="1400" b="0" dirty="0">
              <a:solidFill>
                <a:sysClr val="windowText" lastClr="000000"/>
              </a:solidFill>
            </a:rPr>
            <a:t>Defnyddio profiad cleifion i yrru ansawdd</a:t>
          </a:r>
        </a:p>
      </dgm:t>
    </dgm:pt>
    <dgm:pt modelId="{331477F7-9A85-4032-B8FB-AEBAA86CC620}" type="parTrans" cxnId="{1EA82D6A-B536-46DD-A45B-CB8B8516235B}">
      <dgm:prSet/>
      <dgm:spPr/>
      <dgm:t>
        <a:bodyPr/>
        <a:lstStyle/>
        <a:p>
          <a:endParaRPr lang="en-GB"/>
        </a:p>
      </dgm:t>
    </dgm:pt>
    <dgm:pt modelId="{2CE37CA6-69B2-4AE1-81AE-B575BCFDC3B7}" type="sibTrans" cxnId="{1EA82D6A-B536-46DD-A45B-CB8B8516235B}">
      <dgm:prSet/>
      <dgm:spPr/>
      <dgm:t>
        <a:bodyPr/>
        <a:lstStyle/>
        <a:p>
          <a:endParaRPr lang="en-GB"/>
        </a:p>
      </dgm:t>
    </dgm:pt>
    <dgm:pt modelId="{B6321460-8067-49F9-B367-F6051A74AF01}" type="pres">
      <dgm:prSet presAssocID="{B0D186A2-BE58-4041-A72C-256F4FF2DD44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DCC5865-03DB-43FF-9B98-AECDEEEB8910}" type="pres">
      <dgm:prSet presAssocID="{B0D186A2-BE58-4041-A72C-256F4FF2DD44}" presName="matrix" presStyleCnt="0"/>
      <dgm:spPr/>
    </dgm:pt>
    <dgm:pt modelId="{E85F6F54-D494-4134-97D4-4D5283D5DC7A}" type="pres">
      <dgm:prSet presAssocID="{B0D186A2-BE58-4041-A72C-256F4FF2DD44}" presName="tile1" presStyleLbl="node1" presStyleIdx="0" presStyleCnt="4"/>
      <dgm:spPr/>
      <dgm:t>
        <a:bodyPr/>
        <a:lstStyle/>
        <a:p>
          <a:endParaRPr lang="en-US"/>
        </a:p>
      </dgm:t>
    </dgm:pt>
    <dgm:pt modelId="{82BA449F-21C1-4FC0-9F54-26FCA265A86F}" type="pres">
      <dgm:prSet presAssocID="{B0D186A2-BE58-4041-A72C-256F4FF2DD44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1C6072-E582-4C91-8DBE-4CD65D842D98}" type="pres">
      <dgm:prSet presAssocID="{B0D186A2-BE58-4041-A72C-256F4FF2DD44}" presName="tile2" presStyleLbl="node1" presStyleIdx="1" presStyleCnt="4"/>
      <dgm:spPr/>
      <dgm:t>
        <a:bodyPr/>
        <a:lstStyle/>
        <a:p>
          <a:endParaRPr lang="en-US"/>
        </a:p>
      </dgm:t>
    </dgm:pt>
    <dgm:pt modelId="{8CCA7777-18C6-4521-8EAB-6B00178C2D9B}" type="pres">
      <dgm:prSet presAssocID="{B0D186A2-BE58-4041-A72C-256F4FF2DD44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42E0D7-AF3E-4D6A-BF9F-6BD13FCCF88B}" type="pres">
      <dgm:prSet presAssocID="{B0D186A2-BE58-4041-A72C-256F4FF2DD44}" presName="tile3" presStyleLbl="node1" presStyleIdx="2" presStyleCnt="4"/>
      <dgm:spPr/>
      <dgm:t>
        <a:bodyPr/>
        <a:lstStyle/>
        <a:p>
          <a:endParaRPr lang="en-US"/>
        </a:p>
      </dgm:t>
    </dgm:pt>
    <dgm:pt modelId="{E714BE01-DCA8-49D7-BC9B-4E56F270786D}" type="pres">
      <dgm:prSet presAssocID="{B0D186A2-BE58-4041-A72C-256F4FF2DD44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FA576F-B6B7-4C90-A066-135C036E3DA2}" type="pres">
      <dgm:prSet presAssocID="{B0D186A2-BE58-4041-A72C-256F4FF2DD44}" presName="tile4" presStyleLbl="node1" presStyleIdx="3" presStyleCnt="4"/>
      <dgm:spPr/>
      <dgm:t>
        <a:bodyPr/>
        <a:lstStyle/>
        <a:p>
          <a:endParaRPr lang="en-US"/>
        </a:p>
      </dgm:t>
    </dgm:pt>
    <dgm:pt modelId="{FD319134-941B-4511-B01F-92316C343956}" type="pres">
      <dgm:prSet presAssocID="{B0D186A2-BE58-4041-A72C-256F4FF2DD44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EF929D-7F8A-4D23-B163-3C99599E6AF4}" type="pres">
      <dgm:prSet presAssocID="{B0D186A2-BE58-4041-A72C-256F4FF2DD44}" presName="centerTile" presStyleLbl="fgShp" presStyleIdx="0" presStyleCnt="1" custLinFactNeighborX="-73" custLinFactNeighborY="518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A2E6B2AF-4F61-4091-8A1A-CF731960278A}" srcId="{3C8239BA-4276-4A28-AB80-C199E81247EA}" destId="{16150B35-665A-4D48-A192-3C364FDF9F4B}" srcOrd="2" destOrd="0" parTransId="{85AF4A8B-A0A1-4B94-B744-0A401BCF66BD}" sibTransId="{52084868-F0BD-481B-AD39-26C0230D75D4}"/>
    <dgm:cxn modelId="{AA32C106-BDE6-4AF7-8975-B230E2898242}" type="presOf" srcId="{B0D186A2-BE58-4041-A72C-256F4FF2DD44}" destId="{B6321460-8067-49F9-B367-F6051A74AF01}" srcOrd="0" destOrd="0" presId="urn:microsoft.com/office/officeart/2005/8/layout/matrix1"/>
    <dgm:cxn modelId="{34905EA5-8C22-4194-A047-7FA52CB4D124}" type="presOf" srcId="{7EAA16DB-568F-4BF9-93CE-BF8CBDAEE550}" destId="{E85F6F54-D494-4134-97D4-4D5283D5DC7A}" srcOrd="0" destOrd="0" presId="urn:microsoft.com/office/officeart/2005/8/layout/matrix1"/>
    <dgm:cxn modelId="{160D1E42-1F7B-4189-AB78-1318ACEE8314}" srcId="{3C8239BA-4276-4A28-AB80-C199E81247EA}" destId="{292179BF-50A0-44F9-984C-5A1895D5F67E}" srcOrd="1" destOrd="0" parTransId="{BD302E4E-99FB-48B0-9874-328AE81C3275}" sibTransId="{2672E97A-663A-4D8C-A0F9-4D4C3A9E86F4}"/>
    <dgm:cxn modelId="{6CB00FF5-FB74-427D-8154-F983CDB3FDD4}" type="presOf" srcId="{7EAA16DB-568F-4BF9-93CE-BF8CBDAEE550}" destId="{82BA449F-21C1-4FC0-9F54-26FCA265A86F}" srcOrd="1" destOrd="0" presId="urn:microsoft.com/office/officeart/2005/8/layout/matrix1"/>
    <dgm:cxn modelId="{F2C086CB-2CBC-4541-AF00-F5EED7B4212E}" type="presOf" srcId="{292179BF-50A0-44F9-984C-5A1895D5F67E}" destId="{861C6072-E582-4C91-8DBE-4CD65D842D98}" srcOrd="0" destOrd="0" presId="urn:microsoft.com/office/officeart/2005/8/layout/matrix1"/>
    <dgm:cxn modelId="{DD5625E1-69CF-445A-8314-48A44D6E477B}" srcId="{B0D186A2-BE58-4041-A72C-256F4FF2DD44}" destId="{3C8239BA-4276-4A28-AB80-C199E81247EA}" srcOrd="0" destOrd="0" parTransId="{46FF2387-F914-4024-9729-6F1F55BE057B}" sibTransId="{0D109D4F-8DA0-43EE-B86E-2686C37E15DD}"/>
    <dgm:cxn modelId="{1EA82D6A-B536-46DD-A45B-CB8B8516235B}" srcId="{3C8239BA-4276-4A28-AB80-C199E81247EA}" destId="{562473B8-D0B9-447A-A2D6-C1C0D96761B3}" srcOrd="3" destOrd="0" parTransId="{331477F7-9A85-4032-B8FB-AEBAA86CC620}" sibTransId="{2CE37CA6-69B2-4AE1-81AE-B575BCFDC3B7}"/>
    <dgm:cxn modelId="{3505964F-D71E-411A-88A3-5017F4CBE5D5}" type="presOf" srcId="{3C8239BA-4276-4A28-AB80-C199E81247EA}" destId="{60EF929D-7F8A-4D23-B163-3C99599E6AF4}" srcOrd="0" destOrd="0" presId="urn:microsoft.com/office/officeart/2005/8/layout/matrix1"/>
    <dgm:cxn modelId="{211E43DA-EBD1-450A-B91B-FB23B76454AB}" type="presOf" srcId="{292179BF-50A0-44F9-984C-5A1895D5F67E}" destId="{8CCA7777-18C6-4521-8EAB-6B00178C2D9B}" srcOrd="1" destOrd="0" presId="urn:microsoft.com/office/officeart/2005/8/layout/matrix1"/>
    <dgm:cxn modelId="{6B1C376B-29F7-4DA0-B249-24AD047DA0CE}" type="presOf" srcId="{562473B8-D0B9-447A-A2D6-C1C0D96761B3}" destId="{FD319134-941B-4511-B01F-92316C343956}" srcOrd="1" destOrd="0" presId="urn:microsoft.com/office/officeart/2005/8/layout/matrix1"/>
    <dgm:cxn modelId="{34D70BFA-3A51-4582-AFBE-A7AF51F5C705}" srcId="{3C8239BA-4276-4A28-AB80-C199E81247EA}" destId="{7EAA16DB-568F-4BF9-93CE-BF8CBDAEE550}" srcOrd="0" destOrd="0" parTransId="{BB31F979-E0B8-4A16-91C7-FCAB7F12716A}" sibTransId="{86A97CBB-A369-47F4-86C4-E6D6B4930F52}"/>
    <dgm:cxn modelId="{AD502EED-1FF7-42E9-BECF-2BA528D1B74F}" type="presOf" srcId="{562473B8-D0B9-447A-A2D6-C1C0D96761B3}" destId="{B5FA576F-B6B7-4C90-A066-135C036E3DA2}" srcOrd="0" destOrd="0" presId="urn:microsoft.com/office/officeart/2005/8/layout/matrix1"/>
    <dgm:cxn modelId="{55B408DC-E3F0-40FA-8F91-B94A93B117AE}" type="presOf" srcId="{16150B35-665A-4D48-A192-3C364FDF9F4B}" destId="{F142E0D7-AF3E-4D6A-BF9F-6BD13FCCF88B}" srcOrd="0" destOrd="0" presId="urn:microsoft.com/office/officeart/2005/8/layout/matrix1"/>
    <dgm:cxn modelId="{B9C3C55F-5801-43CA-A153-CC274BD114AC}" type="presOf" srcId="{16150B35-665A-4D48-A192-3C364FDF9F4B}" destId="{E714BE01-DCA8-49D7-BC9B-4E56F270786D}" srcOrd="1" destOrd="0" presId="urn:microsoft.com/office/officeart/2005/8/layout/matrix1"/>
    <dgm:cxn modelId="{7EDD51BA-FC5C-477E-90A1-73E240AF17AE}" type="presParOf" srcId="{B6321460-8067-49F9-B367-F6051A74AF01}" destId="{7DCC5865-03DB-43FF-9B98-AECDEEEB8910}" srcOrd="0" destOrd="0" presId="urn:microsoft.com/office/officeart/2005/8/layout/matrix1"/>
    <dgm:cxn modelId="{DDE7F204-4927-4F53-AEAE-D8523473349B}" type="presParOf" srcId="{7DCC5865-03DB-43FF-9B98-AECDEEEB8910}" destId="{E85F6F54-D494-4134-97D4-4D5283D5DC7A}" srcOrd="0" destOrd="0" presId="urn:microsoft.com/office/officeart/2005/8/layout/matrix1"/>
    <dgm:cxn modelId="{8F4741A1-7A2F-4774-AEBB-8ABEDFF9655A}" type="presParOf" srcId="{7DCC5865-03DB-43FF-9B98-AECDEEEB8910}" destId="{82BA449F-21C1-4FC0-9F54-26FCA265A86F}" srcOrd="1" destOrd="0" presId="urn:microsoft.com/office/officeart/2005/8/layout/matrix1"/>
    <dgm:cxn modelId="{D422EC30-EF77-4043-A905-C95E31F7E1EB}" type="presParOf" srcId="{7DCC5865-03DB-43FF-9B98-AECDEEEB8910}" destId="{861C6072-E582-4C91-8DBE-4CD65D842D98}" srcOrd="2" destOrd="0" presId="urn:microsoft.com/office/officeart/2005/8/layout/matrix1"/>
    <dgm:cxn modelId="{D3F37A34-6134-41CD-AF1E-138E3B370C4D}" type="presParOf" srcId="{7DCC5865-03DB-43FF-9B98-AECDEEEB8910}" destId="{8CCA7777-18C6-4521-8EAB-6B00178C2D9B}" srcOrd="3" destOrd="0" presId="urn:microsoft.com/office/officeart/2005/8/layout/matrix1"/>
    <dgm:cxn modelId="{5EDFBBD6-1702-47CB-A2AF-F5BDBCD50190}" type="presParOf" srcId="{7DCC5865-03DB-43FF-9B98-AECDEEEB8910}" destId="{F142E0D7-AF3E-4D6A-BF9F-6BD13FCCF88B}" srcOrd="4" destOrd="0" presId="urn:microsoft.com/office/officeart/2005/8/layout/matrix1"/>
    <dgm:cxn modelId="{A0D8A777-5CE9-44C0-ACA3-86022A01FAA3}" type="presParOf" srcId="{7DCC5865-03DB-43FF-9B98-AECDEEEB8910}" destId="{E714BE01-DCA8-49D7-BC9B-4E56F270786D}" srcOrd="5" destOrd="0" presId="urn:microsoft.com/office/officeart/2005/8/layout/matrix1"/>
    <dgm:cxn modelId="{97BD371F-515A-4326-AAEB-A759C60FA239}" type="presParOf" srcId="{7DCC5865-03DB-43FF-9B98-AECDEEEB8910}" destId="{B5FA576F-B6B7-4C90-A066-135C036E3DA2}" srcOrd="6" destOrd="0" presId="urn:microsoft.com/office/officeart/2005/8/layout/matrix1"/>
    <dgm:cxn modelId="{0FCCACD0-1143-4D8E-9FF7-23F5D4A75388}" type="presParOf" srcId="{7DCC5865-03DB-43FF-9B98-AECDEEEB8910}" destId="{FD319134-941B-4511-B01F-92316C343956}" srcOrd="7" destOrd="0" presId="urn:microsoft.com/office/officeart/2005/8/layout/matrix1"/>
    <dgm:cxn modelId="{6C974C4D-C336-4939-960C-216C282D842C}" type="presParOf" srcId="{B6321460-8067-49F9-B367-F6051A74AF01}" destId="{60EF929D-7F8A-4D23-B163-3C99599E6AF4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F983E67-A626-4867-8D4A-B11E244BA1E1}" type="doc">
      <dgm:prSet loTypeId="urn:microsoft.com/office/officeart/2005/8/layout/rings+Icon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/>
        </a:p>
      </dgm:t>
    </dgm:pt>
    <dgm:pt modelId="{635B02FC-2B45-40A7-BA7F-A61E9D93B6B5}" type="parTrans" cxnId="{C99C3762-57C5-4D6F-B52A-2A244360E63B}">
      <dgm:prSet/>
      <dgm:spPr/>
      <dgm:t>
        <a:bodyPr/>
        <a:lstStyle/>
        <a:p>
          <a:endParaRPr lang="en-US"/>
        </a:p>
      </dgm:t>
    </dgm:pt>
    <dgm:pt modelId="{B652C0A2-DC94-4672-9CA4-AD0EED705E18}">
      <dgm:prSet phldrT="[Text]" custT="1"/>
      <dgm:spPr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r>
            <a:rPr lang="cy-GB" sz="3000" b="0" i="0" strike="noStrike" cap="none" spc="0" baseline="0">
              <a:solidFill>
                <a:srgbClr val="000000"/>
              </a:solidFill>
              <a:effectLst/>
              <a:latin typeface="Calibri" panose="020F0502020204030204"/>
              <a:ea typeface="Calibri" panose="020F0502020204030204"/>
              <a:cs typeface="Calibri"/>
            </a:rPr>
            <a:t>Ymchwil a Gwerthuso </a:t>
          </a:r>
        </a:p>
      </dgm:t>
    </dgm:pt>
    <dgm:pt modelId="{2E64991C-232A-49F7-BDED-82738ECF4658}" type="sibTrans" cxnId="{C99C3762-57C5-4D6F-B52A-2A244360E63B}">
      <dgm:prSet/>
      <dgm:spPr/>
      <dgm:t>
        <a:bodyPr/>
        <a:lstStyle/>
        <a:p>
          <a:endParaRPr lang="en-US"/>
        </a:p>
      </dgm:t>
    </dgm:pt>
    <dgm:pt modelId="{1849D40D-E5ED-46BF-BA88-2B386B4B5762}" type="parTrans" cxnId="{906E217F-52BC-4B2A-B2CA-F5C3B9747688}">
      <dgm:prSet/>
      <dgm:spPr/>
      <dgm:t>
        <a:bodyPr/>
        <a:lstStyle/>
        <a:p>
          <a:endParaRPr lang="en-US"/>
        </a:p>
      </dgm:t>
    </dgm:pt>
    <dgm:pt modelId="{7AD53D9F-FC35-4CE4-9451-2859729AC5BE}">
      <dgm:prSet phldrT="[Text]" custT="1"/>
      <dgm:spPr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r>
            <a:rPr lang="cy-GB" sz="3000" b="0" i="0" strike="noStrike" cap="none" spc="0" baseline="0">
              <a:solidFill>
                <a:srgbClr val="000000"/>
              </a:solidFill>
              <a:effectLst/>
              <a:latin typeface="Calibri" panose="020F0502020204030204"/>
              <a:ea typeface="Calibri" panose="020F0502020204030204"/>
              <a:cs typeface="Calibri"/>
            </a:rPr>
            <a:t>Recriwtio a Chadw </a:t>
          </a:r>
        </a:p>
      </dgm:t>
    </dgm:pt>
    <dgm:pt modelId="{229DBCD9-DE54-404B-AC35-DE587EBF75AD}" type="sibTrans" cxnId="{906E217F-52BC-4B2A-B2CA-F5C3B9747688}">
      <dgm:prSet/>
      <dgm:spPr/>
      <dgm:t>
        <a:bodyPr/>
        <a:lstStyle/>
        <a:p>
          <a:endParaRPr lang="en-US"/>
        </a:p>
      </dgm:t>
    </dgm:pt>
    <dgm:pt modelId="{4DABF0B2-9FFE-4F8D-AB2F-BE409EBD8A26}" type="parTrans" cxnId="{01BB370F-D55B-4175-9240-4EB77F85D9AB}">
      <dgm:prSet/>
      <dgm:spPr/>
      <dgm:t>
        <a:bodyPr/>
        <a:lstStyle/>
        <a:p>
          <a:endParaRPr lang="en-US"/>
        </a:p>
      </dgm:t>
    </dgm:pt>
    <dgm:pt modelId="{29E7BDAA-2983-440A-AF47-ED7946F55EE3}">
      <dgm:prSet phldrT="[Text]" custT="1"/>
      <dgm:spPr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r>
            <a:rPr lang="cy-GB" sz="3000" b="0" i="0" strike="noStrike" cap="none" spc="0" baseline="0" dirty="0">
              <a:solidFill>
                <a:srgbClr val="000000"/>
              </a:solidFill>
              <a:effectLst/>
              <a:latin typeface="Calibri" panose="020F0502020204030204"/>
              <a:ea typeface="Calibri" panose="020F0502020204030204"/>
              <a:cs typeface="Calibri"/>
            </a:rPr>
            <a:t>Addysg a Hyfforddiant </a:t>
          </a:r>
        </a:p>
      </dgm:t>
    </dgm:pt>
    <dgm:pt modelId="{2DED99B5-1F30-45A4-94C4-AD22756CEA60}" type="sibTrans" cxnId="{01BB370F-D55B-4175-9240-4EB77F85D9AB}">
      <dgm:prSet/>
      <dgm:spPr/>
      <dgm:t>
        <a:bodyPr/>
        <a:lstStyle/>
        <a:p>
          <a:endParaRPr lang="en-US"/>
        </a:p>
      </dgm:t>
    </dgm:pt>
    <dgm:pt modelId="{19CF08B6-8E3C-49B1-B7A1-8F6E75EF33DA}" type="pres">
      <dgm:prSet presAssocID="{1F983E67-A626-4867-8D4A-B11E244BA1E1}" presName="Name0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5A5CD25-E196-473C-AD0B-DE45CF39C9A0}" type="pres">
      <dgm:prSet presAssocID="{1F983E67-A626-4867-8D4A-B11E244BA1E1}" presName="ellipse1" presStyleLbl="venn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691F72-C9E8-4BBA-A6DB-05C5129ECE8F}" type="pres">
      <dgm:prSet presAssocID="{1F983E67-A626-4867-8D4A-B11E244BA1E1}" presName="ellipse2" presStyleLbl="venn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841020-C04F-4052-AA28-F90A52699C52}" type="pres">
      <dgm:prSet presAssocID="{1F983E67-A626-4867-8D4A-B11E244BA1E1}" presName="ellipse3" presStyleLbl="vennNode1" presStyleIdx="2" presStyleCnt="3" custScaleX="10385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06E217F-52BC-4B2A-B2CA-F5C3B9747688}" srcId="{1F983E67-A626-4867-8D4A-B11E244BA1E1}" destId="{7AD53D9F-FC35-4CE4-9451-2859729AC5BE}" srcOrd="1" destOrd="0" parTransId="{1849D40D-E5ED-46BF-BA88-2B386B4B5762}" sibTransId="{229DBCD9-DE54-404B-AC35-DE587EBF75AD}"/>
    <dgm:cxn modelId="{01BB370F-D55B-4175-9240-4EB77F85D9AB}" srcId="{1F983E67-A626-4867-8D4A-B11E244BA1E1}" destId="{29E7BDAA-2983-440A-AF47-ED7946F55EE3}" srcOrd="2" destOrd="0" parTransId="{4DABF0B2-9FFE-4F8D-AB2F-BE409EBD8A26}" sibTransId="{2DED99B5-1F30-45A4-94C4-AD22756CEA60}"/>
    <dgm:cxn modelId="{D7055073-F6F0-4972-AFDD-0C2CCB504B13}" type="presOf" srcId="{1F983E67-A626-4867-8D4A-B11E244BA1E1}" destId="{19CF08B6-8E3C-49B1-B7A1-8F6E75EF33DA}" srcOrd="0" destOrd="0" presId="urn:microsoft.com/office/officeart/2005/8/layout/rings+Icon"/>
    <dgm:cxn modelId="{9C1D0ABE-9965-4479-939A-334826F03FB4}" type="presOf" srcId="{29E7BDAA-2983-440A-AF47-ED7946F55EE3}" destId="{C2841020-C04F-4052-AA28-F90A52699C52}" srcOrd="0" destOrd="0" presId="urn:microsoft.com/office/officeart/2005/8/layout/rings+Icon"/>
    <dgm:cxn modelId="{EFBA5E97-A8CA-4D9A-98F9-60AA38707E62}" type="presOf" srcId="{7AD53D9F-FC35-4CE4-9451-2859729AC5BE}" destId="{E6691F72-C9E8-4BBA-A6DB-05C5129ECE8F}" srcOrd="0" destOrd="0" presId="urn:microsoft.com/office/officeart/2005/8/layout/rings+Icon"/>
    <dgm:cxn modelId="{016A4EF9-A606-4446-B282-D1C20B939315}" type="presOf" srcId="{B652C0A2-DC94-4672-9CA4-AD0EED705E18}" destId="{45A5CD25-E196-473C-AD0B-DE45CF39C9A0}" srcOrd="0" destOrd="0" presId="urn:microsoft.com/office/officeart/2005/8/layout/rings+Icon"/>
    <dgm:cxn modelId="{C99C3762-57C5-4D6F-B52A-2A244360E63B}" srcId="{1F983E67-A626-4867-8D4A-B11E244BA1E1}" destId="{B652C0A2-DC94-4672-9CA4-AD0EED705E18}" srcOrd="0" destOrd="0" parTransId="{635B02FC-2B45-40A7-BA7F-A61E9D93B6B5}" sibTransId="{2E64991C-232A-49F7-BDED-82738ECF4658}"/>
    <dgm:cxn modelId="{E420BCBB-5813-4800-B86D-15111CA58384}" type="presParOf" srcId="{19CF08B6-8E3C-49B1-B7A1-8F6E75EF33DA}" destId="{45A5CD25-E196-473C-AD0B-DE45CF39C9A0}" srcOrd="0" destOrd="0" presId="urn:microsoft.com/office/officeart/2005/8/layout/rings+Icon"/>
    <dgm:cxn modelId="{AADFE2E4-2C67-43BF-AAE9-71832E6148C2}" type="presParOf" srcId="{19CF08B6-8E3C-49B1-B7A1-8F6E75EF33DA}" destId="{E6691F72-C9E8-4BBA-A6DB-05C5129ECE8F}" srcOrd="1" destOrd="0" presId="urn:microsoft.com/office/officeart/2005/8/layout/rings+Icon"/>
    <dgm:cxn modelId="{970C4E7A-3A37-4245-9D44-E96B46A973DA}" type="presParOf" srcId="{19CF08B6-8E3C-49B1-B7A1-8F6E75EF33DA}" destId="{C2841020-C04F-4052-AA28-F90A52699C52}" srcOrd="2" destOrd="0" presId="urn:microsoft.com/office/officeart/2005/8/layout/rings+Icon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main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BB3BF7-D5BB-43E7-B717-5CF189475B35}">
      <dsp:nvSpPr>
        <dsp:cNvPr id="0" name=""/>
        <dsp:cNvSpPr/>
      </dsp:nvSpPr>
      <dsp:spPr>
        <a:xfrm>
          <a:off x="2496291" y="21969"/>
          <a:ext cx="714522" cy="7145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y-GB" sz="1200" b="0" i="0" strike="noStrike" kern="1200" cap="none" spc="0" baseline="0" dirty="0">
              <a:solidFill>
                <a:sysClr val="windowText" lastClr="000000"/>
              </a:solidFill>
              <a:effectLst/>
              <a:latin typeface="Arial"/>
              <a:ea typeface="Arial"/>
              <a:cs typeface="Arial"/>
            </a:rPr>
            <a:t>Llwythi gwaith cynyddol</a:t>
          </a:r>
        </a:p>
      </dsp:txBody>
      <dsp:txXfrm>
        <a:off x="2496291" y="21969"/>
        <a:ext cx="714522" cy="714522"/>
      </dsp:txXfrm>
    </dsp:sp>
    <dsp:sp modelId="{ABBD24CA-5FF5-4E4E-857B-592CE1840729}">
      <dsp:nvSpPr>
        <dsp:cNvPr id="0" name=""/>
        <dsp:cNvSpPr/>
      </dsp:nvSpPr>
      <dsp:spPr>
        <a:xfrm>
          <a:off x="815997" y="1361"/>
          <a:ext cx="2678293" cy="2678293"/>
        </a:xfrm>
        <a:prstGeom prst="circularArrow">
          <a:avLst>
            <a:gd name="adj1" fmla="val 5202"/>
            <a:gd name="adj2" fmla="val 336067"/>
            <a:gd name="adj3" fmla="val 21292616"/>
            <a:gd name="adj4" fmla="val 19766787"/>
            <a:gd name="adj5" fmla="val 606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44C111-2AD2-4505-804F-1847ADA9E349}">
      <dsp:nvSpPr>
        <dsp:cNvPr id="0" name=""/>
        <dsp:cNvSpPr/>
      </dsp:nvSpPr>
      <dsp:spPr>
        <a:xfrm>
          <a:off x="2927931" y="1350421"/>
          <a:ext cx="714522" cy="7145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y-GB" sz="1200" b="0" i="0" strike="noStrike" kern="1200" cap="none" spc="0" baseline="0">
              <a:solidFill>
                <a:sysClr val="windowText" lastClr="000000"/>
              </a:solidFill>
              <a:effectLst/>
              <a:latin typeface="Arial"/>
              <a:ea typeface="Arial"/>
              <a:cs typeface="Arial"/>
            </a:rPr>
            <a:t>Angen mwy o bobl yn y gweithlu</a:t>
          </a:r>
        </a:p>
      </dsp:txBody>
      <dsp:txXfrm>
        <a:off x="2927931" y="1350421"/>
        <a:ext cx="714522" cy="714522"/>
      </dsp:txXfrm>
    </dsp:sp>
    <dsp:sp modelId="{DFB33C03-34FA-493F-BC47-798DEACCE6D3}">
      <dsp:nvSpPr>
        <dsp:cNvPr id="0" name=""/>
        <dsp:cNvSpPr/>
      </dsp:nvSpPr>
      <dsp:spPr>
        <a:xfrm>
          <a:off x="815997" y="1361"/>
          <a:ext cx="2678293" cy="2678293"/>
        </a:xfrm>
        <a:prstGeom prst="circularArrow">
          <a:avLst>
            <a:gd name="adj1" fmla="val 5202"/>
            <a:gd name="adj2" fmla="val 336067"/>
            <a:gd name="adj3" fmla="val 3552076"/>
            <a:gd name="adj4" fmla="val 2254028"/>
            <a:gd name="adj5" fmla="val 606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8124E5-B3F6-4D93-AA67-AD15C08DC371}">
      <dsp:nvSpPr>
        <dsp:cNvPr id="0" name=""/>
        <dsp:cNvSpPr/>
      </dsp:nvSpPr>
      <dsp:spPr>
        <a:xfrm>
          <a:off x="1649276" y="2171449"/>
          <a:ext cx="1011735" cy="7145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y-GB" sz="1200" b="0" i="0" strike="noStrike" kern="1200" cap="none" spc="0" baseline="0" dirty="0">
              <a:solidFill>
                <a:sysClr val="windowText" lastClr="000000"/>
              </a:solidFill>
              <a:effectLst/>
              <a:latin typeface="Arial"/>
              <a:ea typeface="Arial"/>
              <a:cs typeface="Arial"/>
            </a:rPr>
            <a:t>Capasiti ar gyfer hyfforddiant cyfyngedig</a:t>
          </a:r>
        </a:p>
      </dsp:txBody>
      <dsp:txXfrm>
        <a:off x="1649276" y="2171449"/>
        <a:ext cx="1011735" cy="714522"/>
      </dsp:txXfrm>
    </dsp:sp>
    <dsp:sp modelId="{4426D3C6-9A1D-4F7E-9013-60F9AE113DA2}">
      <dsp:nvSpPr>
        <dsp:cNvPr id="0" name=""/>
        <dsp:cNvSpPr/>
      </dsp:nvSpPr>
      <dsp:spPr>
        <a:xfrm>
          <a:off x="815997" y="1361"/>
          <a:ext cx="2678293" cy="2678293"/>
        </a:xfrm>
        <a:prstGeom prst="circularArrow">
          <a:avLst>
            <a:gd name="adj1" fmla="val 5202"/>
            <a:gd name="adj2" fmla="val 336067"/>
            <a:gd name="adj3" fmla="val 8209906"/>
            <a:gd name="adj4" fmla="val 6911857"/>
            <a:gd name="adj5" fmla="val 606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C28185-B4CA-4266-9DFB-EB0179C68C4F}">
      <dsp:nvSpPr>
        <dsp:cNvPr id="0" name=""/>
        <dsp:cNvSpPr/>
      </dsp:nvSpPr>
      <dsp:spPr>
        <a:xfrm>
          <a:off x="667833" y="1350421"/>
          <a:ext cx="714522" cy="7145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y-GB" sz="1200" b="0" i="0" strike="noStrike" kern="1200" cap="none" spc="0" baseline="0">
              <a:solidFill>
                <a:sysClr val="windowText" lastClr="000000"/>
              </a:solidFill>
              <a:effectLst/>
              <a:latin typeface="Arial"/>
              <a:ea typeface="Arial"/>
              <a:cs typeface="Arial"/>
            </a:rPr>
            <a:t>Pwysau ar y gweithlu presennol</a:t>
          </a:r>
        </a:p>
      </dsp:txBody>
      <dsp:txXfrm>
        <a:off x="667833" y="1350421"/>
        <a:ext cx="714522" cy="714522"/>
      </dsp:txXfrm>
    </dsp:sp>
    <dsp:sp modelId="{28FFB106-E0EE-4068-8552-EAD25DEEAC99}">
      <dsp:nvSpPr>
        <dsp:cNvPr id="0" name=""/>
        <dsp:cNvSpPr/>
      </dsp:nvSpPr>
      <dsp:spPr>
        <a:xfrm>
          <a:off x="815997" y="1361"/>
          <a:ext cx="2678293" cy="2678293"/>
        </a:xfrm>
        <a:prstGeom prst="circularArrow">
          <a:avLst>
            <a:gd name="adj1" fmla="val 5202"/>
            <a:gd name="adj2" fmla="val 336067"/>
            <a:gd name="adj3" fmla="val 12297146"/>
            <a:gd name="adj4" fmla="val 10771317"/>
            <a:gd name="adj5" fmla="val 606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F483CE-A3CE-40CE-8D69-3E254DD975E1}">
      <dsp:nvSpPr>
        <dsp:cNvPr id="0" name=""/>
        <dsp:cNvSpPr/>
      </dsp:nvSpPr>
      <dsp:spPr>
        <a:xfrm>
          <a:off x="1099473" y="21969"/>
          <a:ext cx="714522" cy="7145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y-GB" sz="1200" b="0" i="0" strike="noStrike" kern="1200" cap="none" spc="0" baseline="0">
              <a:solidFill>
                <a:sysClr val="windowText" lastClr="000000"/>
              </a:solidFill>
              <a:effectLst/>
              <a:latin typeface="Arial"/>
              <a:ea typeface="Arial"/>
              <a:cs typeface="Arial"/>
            </a:rPr>
            <a:t>Effeithiau ar gadw staff</a:t>
          </a:r>
        </a:p>
      </dsp:txBody>
      <dsp:txXfrm>
        <a:off x="1099473" y="21969"/>
        <a:ext cx="714522" cy="714522"/>
      </dsp:txXfrm>
    </dsp:sp>
    <dsp:sp modelId="{F689A183-B13F-421E-8024-2BDB34A198C8}">
      <dsp:nvSpPr>
        <dsp:cNvPr id="0" name=""/>
        <dsp:cNvSpPr/>
      </dsp:nvSpPr>
      <dsp:spPr>
        <a:xfrm>
          <a:off x="815997" y="1361"/>
          <a:ext cx="2678293" cy="2678293"/>
        </a:xfrm>
        <a:prstGeom prst="circularArrow">
          <a:avLst>
            <a:gd name="adj1" fmla="val 5202"/>
            <a:gd name="adj2" fmla="val 336067"/>
            <a:gd name="adj3" fmla="val 16865040"/>
            <a:gd name="adj4" fmla="val 15198893"/>
            <a:gd name="adj5" fmla="val 606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5F6F54-D494-4134-97D4-4D5283D5DC7A}">
      <dsp:nvSpPr>
        <dsp:cNvPr id="0" name=""/>
        <dsp:cNvSpPr/>
      </dsp:nvSpPr>
      <dsp:spPr>
        <a:xfrm rot="16200000">
          <a:off x="932180" y="-932180"/>
          <a:ext cx="2475865" cy="4340225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 dirty="0">
            <a:solidFill>
              <a:srgbClr val="FFFF00"/>
            </a:solidFill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>
              <a:solidFill>
                <a:srgbClr val="FFFF00"/>
              </a:solidFill>
            </a:rPr>
            <a:t>Gwella iechyd y boblogaeth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0" kern="1200" dirty="0">
              <a:solidFill>
                <a:schemeClr val="tx1"/>
              </a:solidFill>
            </a:rPr>
            <a:t>Dull Iechyd Cadarnhaol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0" kern="1200" dirty="0">
              <a:solidFill>
                <a:schemeClr val="tx1"/>
              </a:solidFill>
            </a:rPr>
            <a:t>Effaith ystyr ac amgylchedd ar iechyd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0" kern="1200" dirty="0">
              <a:solidFill>
                <a:schemeClr val="tx1"/>
              </a:solidFill>
            </a:rPr>
            <a:t>Rheoli iechyd y boblogaeth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0" kern="1200" dirty="0">
              <a:solidFill>
                <a:schemeClr val="tx1"/>
              </a:solidFill>
            </a:rPr>
            <a:t>Rheoli ffordd o fyw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0" kern="1200" dirty="0">
              <a:solidFill>
                <a:schemeClr val="tx1"/>
              </a:solidFill>
            </a:rPr>
            <a:t>Ôl troed carbon ein gofal clinigol </a:t>
          </a:r>
        </a:p>
      </dsp:txBody>
      <dsp:txXfrm rot="5400000">
        <a:off x="0" y="0"/>
        <a:ext cx="4340225" cy="1856898"/>
      </dsp:txXfrm>
    </dsp:sp>
    <dsp:sp modelId="{861C6072-E582-4C91-8DBE-4CD65D842D98}">
      <dsp:nvSpPr>
        <dsp:cNvPr id="0" name=""/>
        <dsp:cNvSpPr/>
      </dsp:nvSpPr>
      <dsp:spPr>
        <a:xfrm>
          <a:off x="4340225" y="0"/>
          <a:ext cx="4340225" cy="2475865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b="1" kern="1200" dirty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b="1" kern="1200" dirty="0">
            <a:solidFill>
              <a:srgbClr val="FFFF00"/>
            </a:solidFill>
          </a:endParaRP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b="1" kern="1200" dirty="0">
            <a:solidFill>
              <a:srgbClr val="FFFF00"/>
            </a:solidFill>
          </a:endParaRP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>
              <a:solidFill>
                <a:srgbClr val="FFFF00"/>
              </a:solidFill>
            </a:rPr>
            <a:t>Gwella ansawdd </a:t>
          </a:r>
          <a:r>
            <a:rPr lang="en-GB" sz="1400" b="1" kern="1200" dirty="0" err="1">
              <a:solidFill>
                <a:srgbClr val="FFFF00"/>
              </a:solidFill>
            </a:rPr>
            <a:t>mynediad</a:t>
          </a:r>
          <a:r>
            <a:rPr lang="en-GB" sz="1400" b="1" kern="1200" dirty="0">
              <a:solidFill>
                <a:srgbClr val="FFFF00"/>
              </a:solidFill>
            </a:rPr>
            <a:t> i Weithwyr Proffesiynol Iechyd Perthynol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b="1" kern="1200" dirty="0">
            <a:solidFill>
              <a:srgbClr val="FFFF00"/>
            </a:solidFill>
          </a:endParaRP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>
              <a:solidFill>
                <a:sysClr val="windowText" lastClr="000000"/>
              </a:solidFill>
            </a:rPr>
            <a:t>Deallusrwydd artiffisial – atebion digidol / gofal personol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>
              <a:solidFill>
                <a:sysClr val="windowText" lastClr="000000"/>
              </a:solidFill>
            </a:rPr>
            <a:t>Offer (Domus Medica), Apiau Gofal brys,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>
              <a:solidFill>
                <a:sysClr val="windowText" lastClr="000000"/>
              </a:solidFill>
            </a:rPr>
            <a:t>Ymlaen Llaw – gofal lliniarol cynnar ar gyfer clefyd cronig.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>
              <a:solidFill>
                <a:sysClr val="windowText" lastClr="000000"/>
              </a:solidFill>
            </a:rPr>
            <a:t>Iechyd ffoaduriaid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 dirty="0"/>
        </a:p>
      </dsp:txBody>
      <dsp:txXfrm>
        <a:off x="4340225" y="0"/>
        <a:ext cx="4340225" cy="1856898"/>
      </dsp:txXfrm>
    </dsp:sp>
    <dsp:sp modelId="{F142E0D7-AF3E-4D6A-BF9F-6BD13FCCF88B}">
      <dsp:nvSpPr>
        <dsp:cNvPr id="0" name=""/>
        <dsp:cNvSpPr/>
      </dsp:nvSpPr>
      <dsp:spPr>
        <a:xfrm rot="10800000">
          <a:off x="0" y="2475865"/>
          <a:ext cx="4340225" cy="2475865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>
              <a:solidFill>
                <a:srgbClr val="FFFF00"/>
              </a:solidFill>
            </a:rPr>
            <a:t>Sicrhau gwerth uwch gan weithwyr proffesiynol perthynol i iechyd drwy drawsnewid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>
              <a:solidFill>
                <a:sysClr val="windowText" lastClr="000000"/>
              </a:solidFill>
            </a:rPr>
            <a:t>Ymgynghoriadau grŵp mewn gofal sylfaenol (Gwlad Belg)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>
              <a:solidFill>
                <a:sysClr val="windowText" lastClr="000000"/>
              </a:solidFill>
            </a:rPr>
            <a:t>Prosiect PaRIS (arolwg dangosyddion a adroddir gan gleifion)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>
              <a:solidFill>
                <a:sysClr val="windowText" lastClr="000000"/>
              </a:solidFill>
            </a:rPr>
            <a:t>Monitor Polisi Systemau Iechyd (MPSI)</a:t>
          </a:r>
        </a:p>
      </dsp:txBody>
      <dsp:txXfrm rot="10800000">
        <a:off x="0" y="3094831"/>
        <a:ext cx="4340225" cy="1856898"/>
      </dsp:txXfrm>
    </dsp:sp>
    <dsp:sp modelId="{B5FA576F-B6B7-4C90-A066-135C036E3DA2}">
      <dsp:nvSpPr>
        <dsp:cNvPr id="0" name=""/>
        <dsp:cNvSpPr/>
      </dsp:nvSpPr>
      <dsp:spPr>
        <a:xfrm rot="5400000">
          <a:off x="5272405" y="1543685"/>
          <a:ext cx="2475865" cy="4340225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>
              <a:solidFill>
                <a:srgbClr val="FFFF00"/>
              </a:solidFill>
            </a:rPr>
            <a:t>Ysbrydoli gweithlu Proffesiynol Perthynol i Iechyd Cysylltiedig bywiog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0" kern="1200" dirty="0">
              <a:solidFill>
                <a:sysClr val="windowText" lastClr="000000"/>
              </a:solidFill>
            </a:rPr>
            <a:t>Lles clinigwyr burnoutand sy'n effeithio ar ansawdd a diogelwch.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0" kern="1200" dirty="0">
              <a:solidFill>
                <a:sysClr val="windowText" lastClr="000000"/>
              </a:solidFill>
            </a:rPr>
            <a:t>Defnyddio profiad cleifion i yrru ansawdd</a:t>
          </a:r>
        </a:p>
      </dsp:txBody>
      <dsp:txXfrm rot="-5400000">
        <a:off x="4340225" y="3094831"/>
        <a:ext cx="4340225" cy="1856898"/>
      </dsp:txXfrm>
    </dsp:sp>
    <dsp:sp modelId="{60EF929D-7F8A-4D23-B163-3C99599E6AF4}">
      <dsp:nvSpPr>
        <dsp:cNvPr id="0" name=""/>
        <dsp:cNvSpPr/>
      </dsp:nvSpPr>
      <dsp:spPr>
        <a:xfrm>
          <a:off x="3036256" y="1921023"/>
          <a:ext cx="2604135" cy="1237932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/>
            <a:t>Fframwaith Proffesiynol Iechyd Perthynol i Gymru: y Nod Pedwarplyg</a:t>
          </a:r>
        </a:p>
      </dsp:txBody>
      <dsp:txXfrm>
        <a:off x="3096687" y="1981454"/>
        <a:ext cx="2483273" cy="11170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A5CD25-E196-473C-AD0B-DE45CF39C9A0}">
      <dsp:nvSpPr>
        <dsp:cNvPr id="0" name=""/>
        <dsp:cNvSpPr/>
      </dsp:nvSpPr>
      <dsp:spPr>
        <a:xfrm>
          <a:off x="1456173" y="0"/>
          <a:ext cx="3065944" cy="30659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y-GB" sz="3000" b="0" i="0" strike="noStrike" kern="1200" cap="none" spc="0" baseline="0">
              <a:solidFill>
                <a:srgbClr val="000000"/>
              </a:solidFill>
              <a:effectLst/>
              <a:latin typeface="Calibri" panose="020F0502020204030204"/>
              <a:ea typeface="Calibri" panose="020F0502020204030204"/>
              <a:cs typeface="Calibri"/>
            </a:rPr>
            <a:t>Ymchwil a Gwerthuso </a:t>
          </a:r>
        </a:p>
      </dsp:txBody>
      <dsp:txXfrm>
        <a:off x="1905170" y="448991"/>
        <a:ext cx="2167950" cy="2167918"/>
      </dsp:txXfrm>
    </dsp:sp>
    <dsp:sp modelId="{E6691F72-C9E8-4BBA-A6DB-05C5129ECE8F}">
      <dsp:nvSpPr>
        <dsp:cNvPr id="0" name=""/>
        <dsp:cNvSpPr/>
      </dsp:nvSpPr>
      <dsp:spPr>
        <a:xfrm>
          <a:off x="3034242" y="2044785"/>
          <a:ext cx="3065944" cy="30659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y-GB" sz="3000" b="0" i="0" strike="noStrike" kern="1200" cap="none" spc="0" baseline="0">
              <a:solidFill>
                <a:srgbClr val="000000"/>
              </a:solidFill>
              <a:effectLst/>
              <a:latin typeface="Calibri" panose="020F0502020204030204"/>
              <a:ea typeface="Calibri" panose="020F0502020204030204"/>
              <a:cs typeface="Calibri"/>
            </a:rPr>
            <a:t>Recriwtio a Chadw </a:t>
          </a:r>
        </a:p>
      </dsp:txBody>
      <dsp:txXfrm>
        <a:off x="3483239" y="2493776"/>
        <a:ext cx="2167950" cy="2167918"/>
      </dsp:txXfrm>
    </dsp:sp>
    <dsp:sp modelId="{C2841020-C04F-4052-AA28-F90A52699C52}">
      <dsp:nvSpPr>
        <dsp:cNvPr id="0" name=""/>
        <dsp:cNvSpPr/>
      </dsp:nvSpPr>
      <dsp:spPr>
        <a:xfrm>
          <a:off x="4551379" y="0"/>
          <a:ext cx="3184075" cy="30659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y-GB" sz="3000" b="0" i="0" strike="noStrike" kern="1200" cap="none" spc="0" baseline="0" dirty="0">
              <a:solidFill>
                <a:srgbClr val="000000"/>
              </a:solidFill>
              <a:effectLst/>
              <a:latin typeface="Calibri" panose="020F0502020204030204"/>
              <a:ea typeface="Calibri" panose="020F0502020204030204"/>
              <a:cs typeface="Calibri"/>
            </a:rPr>
            <a:t>Addysg a Hyfforddiant </a:t>
          </a:r>
        </a:p>
      </dsp:txBody>
      <dsp:txXfrm>
        <a:off x="5017676" y="448991"/>
        <a:ext cx="2251481" cy="21679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ings+Icon">
  <dgm:title val="Interconnected Rings"/>
  <dgm:desc val="Use to show overlapping or interconnected ideas or concepts. The first seven lines of Level 1 text correspond with a circle. Unused text does not appear, but remains available if you switch layouts.  "/>
  <dgm:catLst>
    <dgm:cat type="relationship" pri="32000"/>
    <dgm:cat type="officeonline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0"/>
        <dgm:pt modelId="20"/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/>
        <dgm:pt modelId="20"/>
        <dgm:pt modelId="30"/>
        <dgm:pt modelId="40"/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2" destOrd="0"/>
      </dgm:cxnLst>
      <dgm:bg/>
      <dgm:whole/>
    </dgm:dataModel>
  </dgm:clrData>
  <dgm:layoutNode name="Name0">
    <dgm:varLst>
      <dgm:chMax val="7"/>
      <dgm:dir/>
      <dgm:resizeHandles val="exact"/>
    </dgm:varLst>
    <dgm:choose name="Name1">
      <dgm:if name="Name2" axis="ch" ptType="node" func="cnt" op="lt" val="1">
        <dgm:alg type="composite"/>
        <dgm:shape xmlns:r="http://schemas.openxmlformats.org/officeDocument/2006/relationships" r:blip="">
          <dgm:adjLst/>
        </dgm:shape>
        <dgm:presOf/>
        <dgm:constrLst/>
        <dgm:ruleLst/>
      </dgm:if>
      <dgm:if name="Name3" axis="ch" ptType="node" func="cnt" op="equ" val="1">
        <dgm:alg type="composite">
          <dgm:param type="ar" val="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/>
          <dgm:constr type="h" for="ch" forName="ellipse1" refType="h"/>
        </dgm:constrLst>
      </dgm:if>
      <dgm:if name="Name4" axis="ch" ptType="node" func="cnt" op="equ" val="2">
        <dgm:alg type="composite">
          <dgm:param type="ar" val="0.908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6602"/>
          <dgm:constr type="h" for="ch" forName="ellipse1" refType="h" fact="0.5999"/>
          <dgm:constr type="l" for="ch" forName="ellipse2" refType="w" fact="0.3398"/>
          <dgm:constr type="t" for="ch" forName="ellipse2" refType="h" fact="0.4001"/>
          <dgm:constr type="w" for="ch" forName="ellipse2" refType="w" fact="0.6602"/>
          <dgm:constr type="h" for="ch" forName="ellipse2" refType="h" fact="0.5999"/>
        </dgm:constrLst>
      </dgm:if>
      <dgm:if name="Name5" axis="ch" ptType="node" func="cnt" op="equ" val="3">
        <dgm:alg type="composite">
          <dgm:param type="ar" val="1.217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4929"/>
          <dgm:constr type="h" for="ch" forName="ellipse1" refType="h" fact="0.5999"/>
          <dgm:constr type="l" for="ch" forName="ellipse2" refType="w" fact="0.2537"/>
          <dgm:constr type="t" for="ch" forName="ellipse2" refType="h" fact="0.4001"/>
          <dgm:constr type="w" for="ch" forName="ellipse2" refType="w" fact="0.4929"/>
          <dgm:constr type="h" for="ch" forName="ellipse2" refType="h" fact="0.5999"/>
          <dgm:constr type="l" for="ch" forName="ellipse3" refType="w" fact="0.5071"/>
          <dgm:constr type="t" for="ch" forName="ellipse3" refType="h" fact="0"/>
          <dgm:constr type="w" for="ch" forName="ellipse3" refType="w" fact="0.4929"/>
          <dgm:constr type="h" for="ch" forName="ellipse3" refType="h" fact="0.5999"/>
        </dgm:constrLst>
      </dgm:if>
      <dgm:if name="Name6" axis="ch" ptType="node" func="cnt" op="equ" val="4">
        <dgm:alg type="composite">
          <dgm:param type="ar" val="1.5255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932"/>
          <dgm:constr type="h" for="ch" forName="ellipse1" refType="h" fact="0.5999"/>
          <dgm:constr type="l" for="ch" forName="ellipse2" refType="w" fact="0.2023"/>
          <dgm:constr type="t" for="ch" forName="ellipse2" refType="h" fact="0.4001"/>
          <dgm:constr type="w" for="ch" forName="ellipse2" refType="w" fact="0.3932"/>
          <dgm:constr type="h" for="ch" forName="ellipse2" refType="h" fact="0.5999"/>
          <dgm:constr type="l" for="ch" forName="ellipse3" refType="w" fact="0.4045"/>
          <dgm:constr type="t" for="ch" forName="ellipse3" refType="h" fact="0"/>
          <dgm:constr type="w" for="ch" forName="ellipse3" refType="w" fact="0.3932"/>
          <dgm:constr type="h" for="ch" forName="ellipse3" refType="h" fact="0.5999"/>
          <dgm:constr type="l" for="ch" forName="ellipse4" refType="w" fact="0.6068"/>
          <dgm:constr type="t" for="ch" forName="ellipse4" refType="h" fact="0.4001"/>
          <dgm:constr type="w" for="ch" forName="ellipse4" refType="w" fact="0.3932"/>
          <dgm:constr type="h" for="ch" forName="ellipse4" refType="h" fact="0.5999"/>
        </dgm:constrLst>
      </dgm:if>
      <dgm:if name="Name7" axis="ch" ptType="node" func="cnt" op="equ" val="5">
        <dgm:alg type="composite">
          <dgm:param type="ar" val="1.834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271"/>
          <dgm:constr type="h" for="ch" forName="ellipse1" refType="h" fact="0.5999"/>
          <dgm:constr type="l" for="ch" forName="ellipse2" refType="w" fact="0.1682"/>
          <dgm:constr type="t" for="ch" forName="ellipse2" refType="h" fact="0.4001"/>
          <dgm:constr type="w" for="ch" forName="ellipse2" refType="w" fact="0.3271"/>
          <dgm:constr type="h" for="ch" forName="ellipse2" refType="h" fact="0.5999"/>
          <dgm:constr type="l" for="ch" forName="ellipse3" refType="w" fact="0.3365"/>
          <dgm:constr type="t" for="ch" forName="ellipse3" refType="h" fact="0"/>
          <dgm:constr type="w" for="ch" forName="ellipse3" refType="w" fact="0.3271"/>
          <dgm:constr type="h" for="ch" forName="ellipse3" refType="h" fact="0.5999"/>
          <dgm:constr type="l" for="ch" forName="ellipse4" refType="w" fact="0.5047"/>
          <dgm:constr type="t" for="ch" forName="ellipse4" refType="h" fact="0.4001"/>
          <dgm:constr type="w" for="ch" forName="ellipse4" refType="w" fact="0.3271"/>
          <dgm:constr type="h" for="ch" forName="ellipse4" refType="h" fact="0.5999"/>
          <dgm:constr type="l" for="ch" forName="ellipse5" refType="w" fact="0.6729"/>
          <dgm:constr type="t" for="ch" forName="ellipse5" refType="h" fact="0"/>
          <dgm:constr type="w" for="ch" forName="ellipse5" refType="w" fact="0.3271"/>
          <dgm:constr type="h" for="ch" forName="ellipse5" refType="h" fact="0.5999"/>
        </dgm:constrLst>
      </dgm:if>
      <dgm:if name="Name8" axis="ch" ptType="node" func="cnt" op="equ" val="6">
        <dgm:alg type="composite">
          <dgm:param type="ar" val="2.1873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78"/>
          <dgm:constr type="h" for="ch" forName="ellipse1" refType="h" fact="0.6081"/>
          <dgm:constr type="l" for="ch" forName="ellipse2" refType="w" fact="0.1444"/>
          <dgm:constr type="t" for="ch" forName="ellipse2" refType="h" fact="0.3919"/>
          <dgm:constr type="w" for="ch" forName="ellipse2" refType="w" fact="0.278"/>
          <dgm:constr type="h" for="ch" forName="ellipse2" refType="h" fact="0.6081"/>
          <dgm:constr type="l" for="ch" forName="ellipse3" refType="w" fact="0.2888"/>
          <dgm:constr type="t" for="ch" forName="ellipse3" refType="h" fact="0"/>
          <dgm:constr type="w" for="ch" forName="ellipse3" refType="w" fact="0.278"/>
          <dgm:constr type="h" for="ch" forName="ellipse3" refType="h" fact="0.6081"/>
          <dgm:constr type="l" for="ch" forName="ellipse4" refType="w" fact="0.4332"/>
          <dgm:constr type="t" for="ch" forName="ellipse4" refType="h" fact="0.3919"/>
          <dgm:constr type="w" for="ch" forName="ellipse4" refType="w" fact="0.278"/>
          <dgm:constr type="h" for="ch" forName="ellipse4" refType="h" fact="0.6081"/>
          <dgm:constr type="l" for="ch" forName="ellipse5" refType="w" fact="0.5776"/>
          <dgm:constr type="t" for="ch" forName="ellipse5" refType="h" fact="0"/>
          <dgm:constr type="w" for="ch" forName="ellipse5" refType="w" fact="0.278"/>
          <dgm:constr type="h" for="ch" forName="ellipse5" refType="h" fact="0.6081"/>
          <dgm:constr type="l" for="ch" forName="ellipse6" refType="w" fact="0.722"/>
          <dgm:constr type="t" for="ch" forName="ellipse6" refType="h" fact="0.3919"/>
          <dgm:constr type="w" for="ch" forName="ellipse6" refType="w" fact="0.278"/>
          <dgm:constr type="h" for="ch" forName="ellipse6" refType="h" fact="0.6081"/>
        </dgm:constrLst>
      </dgm:if>
      <dgm:else name="Name9">
        <dgm:alg type="composite">
          <dgm:param type="ar" val="2.346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455"/>
          <dgm:constr type="h" for="ch" forName="ellipse1" refType="h" fact="0.5761"/>
          <dgm:constr type="l" for="ch" forName="ellipse2" refType="w" fact="0.1257"/>
          <dgm:constr type="t" for="ch" forName="ellipse2" refType="h" fact="0.4239"/>
          <dgm:constr type="w" for="ch" forName="ellipse2" refType="w" fact="0.2455"/>
          <dgm:constr type="h" for="ch" forName="ellipse2" refType="h" fact="0.5761"/>
          <dgm:constr type="l" for="ch" forName="ellipse3" refType="w" fact="0.2515"/>
          <dgm:constr type="t" for="ch" forName="ellipse3" refType="h" fact="0"/>
          <dgm:constr type="w" for="ch" forName="ellipse3" refType="w" fact="0.2455"/>
          <dgm:constr type="h" for="ch" forName="ellipse3" refType="h" fact="0.5761"/>
          <dgm:constr type="l" for="ch" forName="ellipse4" refType="w" fact="0.3772"/>
          <dgm:constr type="t" for="ch" forName="ellipse4" refType="h" fact="0.4239"/>
          <dgm:constr type="w" for="ch" forName="ellipse4" refType="w" fact="0.2455"/>
          <dgm:constr type="h" for="ch" forName="ellipse4" refType="h" fact="0.5761"/>
          <dgm:constr type="l" for="ch" forName="ellipse5" refType="w" fact="0.503"/>
          <dgm:constr type="t" for="ch" forName="ellipse5" refType="h" fact="0"/>
          <dgm:constr type="w" for="ch" forName="ellipse5" refType="w" fact="0.2455"/>
          <dgm:constr type="h" for="ch" forName="ellipse5" refType="h" fact="0.5761"/>
          <dgm:constr type="l" for="ch" forName="ellipse6" refType="w" fact="0.6287"/>
          <dgm:constr type="t" for="ch" forName="ellipse6" refType="h" fact="0.4239"/>
          <dgm:constr type="w" for="ch" forName="ellipse6" refType="w" fact="0.2455"/>
          <dgm:constr type="h" for="ch" forName="ellipse6" refType="h" fact="0.5761"/>
          <dgm:constr type="l" for="ch" forName="ellipse7" refType="w" fact="0.7545"/>
          <dgm:constr type="t" for="ch" forName="ellipse7" refType="h" fact="0"/>
          <dgm:constr type="w" for="ch" forName="ellipse7" refType="w" fact="0.2455"/>
          <dgm:constr type="h" for="ch" forName="ellipse7" refType="h" fact="0.5761"/>
        </dgm:constrLst>
      </dgm:else>
    </dgm:choose>
    <dgm:choose name="Name10">
      <dgm:if name="Name11" axis="ch" ptType="node" func="cnt" op="gte" val="1">
        <dgm:layoutNode name="ellipse1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12">
            <dgm:if name="Name13" func="var" arg="dir" op="equ" val="norm">
              <dgm:presOf axis="ch desOrSelf" ptType="node node" st="1 1" cnt="1 0"/>
            </dgm:if>
            <dgm:else name="Name14">
              <dgm:choose name="Name15">
                <dgm:if name="Name16" axis="ch" ptType="node" func="cnt" op="equ" val="1">
                  <dgm:presOf axis="ch desOrSelf" ptType="node node" st="1 1" cnt="1 0"/>
                </dgm:if>
                <dgm:if name="Name17" axis="ch" ptType="node" func="cnt" op="equ" val="2">
                  <dgm:presOf axis="ch desOrSelf" ptType="node node" st="2 1" cnt="1 0"/>
                </dgm:if>
                <dgm:if name="Name18" axis="ch" ptType="node" func="cnt" op="equ" val="3">
                  <dgm:presOf axis="ch desOrSelf" ptType="node node" st="3 1" cnt="1 0"/>
                </dgm:if>
                <dgm:if name="Name19" axis="ch" ptType="node" func="cnt" op="equ" val="4">
                  <dgm:presOf axis="ch desOrSelf" ptType="node node" st="4 1" cnt="1 0"/>
                </dgm:if>
                <dgm:if name="Name20" axis="ch" ptType="node" func="cnt" op="equ" val="5">
                  <dgm:presOf axis="ch desOrSelf" ptType="node node" st="5 1" cnt="1 0"/>
                </dgm:if>
                <dgm:if name="Name21" axis="ch" ptType="node" func="cnt" op="equ" val="6">
                  <dgm:presOf axis="ch desOrSelf" ptType="node node" st="6 1" cnt="1 0"/>
                </dgm:if>
                <dgm:if name="Name22" axis="ch" ptType="node" func="cnt" op="gte" val="7">
                  <dgm:presOf axis="ch desOrSelf" ptType="node node" st="7 1" cnt="1 0"/>
                </dgm:if>
                <dgm:else name="Name2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24"/>
    </dgm:choose>
    <dgm:choose name="Name25">
      <dgm:if name="Name26" axis="ch" ptType="node" func="cnt" op="gte" val="2">
        <dgm:layoutNode name="ellipse2" styleLbl="vennNode1">
          <dgm:varLst>
            <dgm:bulletEnabled val="1"/>
          </dgm:varLst>
          <dgm:alg type="tx"/>
          <dgm:choose name="Name27">
            <dgm:if name="Name2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2 1" cnt="1 0"/>
            </dgm:if>
            <dgm:else name="Name29">
              <dgm:shape xmlns:r="http://schemas.openxmlformats.org/officeDocument/2006/relationships" type="ellipse" r:blip="" zOrderOff="-2">
                <dgm:adjLst/>
              </dgm:shape>
              <dgm:choose name="Name30">
                <dgm:if name="Name31" axis="ch" ptType="node" func="cnt" op="equ" val="2">
                  <dgm:presOf axis="ch desOrSelf" ptType="node node" st="1 1" cnt="1 0"/>
                </dgm:if>
                <dgm:if name="Name32" axis="ch" ptType="node" func="cnt" op="equ" val="3">
                  <dgm:presOf axis="ch desOrSelf" ptType="node node" st="2 1" cnt="1 0"/>
                </dgm:if>
                <dgm:if name="Name33" axis="ch" ptType="node" func="cnt" op="equ" val="4">
                  <dgm:presOf axis="ch desOrSelf" ptType="node node" st="3 1" cnt="1 0"/>
                </dgm:if>
                <dgm:if name="Name34" axis="ch" ptType="node" func="cnt" op="equ" val="5">
                  <dgm:presOf axis="ch desOrSelf" ptType="node node" st="4 1" cnt="1 0"/>
                </dgm:if>
                <dgm:if name="Name35" axis="ch" ptType="node" func="cnt" op="equ" val="6">
                  <dgm:presOf axis="ch desOrSelf" ptType="node node" st="5 1" cnt="1 0"/>
                </dgm:if>
                <dgm:if name="Name36" axis="ch" ptType="node" func="cnt" op="gte" val="7">
                  <dgm:presOf axis="ch desOrSelf" ptType="node node" st="6 1" cnt="1 0"/>
                </dgm:if>
                <dgm:else name="Name37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  <dgm:choose name="Name39">
      <dgm:if name="Name40" axis="ch" ptType="node" func="cnt" op="gte" val="3">
        <dgm:layoutNode name="ellipse3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41">
            <dgm:if name="Name42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3 1" cnt="1 0"/>
            </dgm:if>
            <dgm:else name="Name43">
              <dgm:shape xmlns:r="http://schemas.openxmlformats.org/officeDocument/2006/relationships" type="ellipse" r:blip="" zOrderOff="-4">
                <dgm:adjLst/>
              </dgm:shape>
              <dgm:choose name="Name44">
                <dgm:if name="Name45" axis="ch" ptType="node" func="cnt" op="equ" val="3">
                  <dgm:presOf axis="ch desOrSelf" ptType="node node" st="1 1" cnt="1 0"/>
                </dgm:if>
                <dgm:if name="Name46" axis="ch" ptType="node" func="cnt" op="equ" val="4">
                  <dgm:presOf axis="ch desOrSelf" ptType="node node" st="2 1" cnt="1 0"/>
                </dgm:if>
                <dgm:if name="Name47" axis="ch" ptType="node" func="cnt" op="equ" val="5">
                  <dgm:presOf axis="ch desOrSelf" ptType="node node" st="3 1" cnt="1 0"/>
                </dgm:if>
                <dgm:if name="Name48" axis="ch" ptType="node" func="cnt" op="equ" val="6">
                  <dgm:presOf axis="ch desOrSelf" ptType="node node" st="4 1" cnt="1 0"/>
                </dgm:if>
                <dgm:if name="Name49" axis="ch" ptType="node" func="cnt" op="gte" val="7">
                  <dgm:presOf axis="ch desOrSelf" ptType="node node" st="5 1" cnt="1 0"/>
                </dgm:if>
                <dgm:else name="Name50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1"/>
    </dgm:choose>
    <dgm:choose name="Name52">
      <dgm:if name="Name53" axis="ch" ptType="node" func="cnt" op="gte" val="4">
        <dgm:layoutNode name="ellipse4" styleLbl="vennNode1">
          <dgm:varLst>
            <dgm:bulletEnabled val="1"/>
          </dgm:varLst>
          <dgm:alg type="tx"/>
          <dgm:choose name="Name54">
            <dgm:if name="Name55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4 1" cnt="1 0"/>
            </dgm:if>
            <dgm:else name="Name56">
              <dgm:shape xmlns:r="http://schemas.openxmlformats.org/officeDocument/2006/relationships" type="ellipse" r:blip="" zOrderOff="-6">
                <dgm:adjLst/>
              </dgm:shape>
              <dgm:choose name="Name57">
                <dgm:if name="Name58" axis="ch" ptType="node" func="cnt" op="equ" val="4">
                  <dgm:presOf axis="ch desOrSelf" ptType="node node" st="1 1" cnt="1 0"/>
                </dgm:if>
                <dgm:if name="Name59" axis="ch" ptType="node" func="cnt" op="equ" val="5">
                  <dgm:presOf axis="ch desOrSelf" ptType="node node" st="2 1" cnt="1 0"/>
                </dgm:if>
                <dgm:if name="Name60" axis="ch" ptType="node" func="cnt" op="equ" val="6">
                  <dgm:presOf axis="ch desOrSelf" ptType="node node" st="3 1" cnt="1 0"/>
                </dgm:if>
                <dgm:if name="Name61" axis="ch" ptType="node" func="cnt" op="gte" val="7">
                  <dgm:presOf axis="ch desOrSelf" ptType="node node" st="4 1" cnt="1 0"/>
                </dgm:if>
                <dgm:else name="Name62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63"/>
    </dgm:choose>
    <dgm:choose name="Name64">
      <dgm:if name="Name65" axis="ch" ptType="node" func="cnt" op="gte" val="5">
        <dgm:layoutNode name="ellipse5" styleLbl="vennNode1">
          <dgm:varLst>
            <dgm:bulletEnabled val="1"/>
          </dgm:varLst>
          <dgm:alg type="tx"/>
          <dgm:choose name="Name66">
            <dgm:if name="Name67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5 1" cnt="1 0"/>
            </dgm:if>
            <dgm:else name="Name68">
              <dgm:shape xmlns:r="http://schemas.openxmlformats.org/officeDocument/2006/relationships" type="ellipse" r:blip="" zOrderOff="-8">
                <dgm:adjLst/>
              </dgm:shape>
              <dgm:choose name="Name69">
                <dgm:if name="Name70" axis="ch" ptType="node" func="cnt" op="equ" val="5">
                  <dgm:presOf axis="ch desOrSelf" ptType="node node" st="1 1" cnt="1 0"/>
                </dgm:if>
                <dgm:if name="Name71" axis="ch" ptType="node" func="cnt" op="equ" val="6">
                  <dgm:presOf axis="ch desOrSelf" ptType="node node" st="2 1" cnt="1 0"/>
                </dgm:if>
                <dgm:if name="Name72" axis="ch" ptType="node" func="cnt" op="gte" val="7">
                  <dgm:presOf axis="ch desOrSelf" ptType="node node" st="3 1" cnt="1 0"/>
                </dgm:if>
                <dgm:else name="Name7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74"/>
    </dgm:choose>
    <dgm:choose name="Name75">
      <dgm:if name="Name76" axis="ch" ptType="node" func="cnt" op="gte" val="6">
        <dgm:layoutNode name="ellipse6" styleLbl="vennNode1">
          <dgm:varLst>
            <dgm:bulletEnabled val="1"/>
          </dgm:varLst>
          <dgm:alg type="tx"/>
          <dgm:choose name="Name77">
            <dgm:if name="Name7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6 1" cnt="1 0"/>
            </dgm:if>
            <dgm:else name="Name79">
              <dgm:shape xmlns:r="http://schemas.openxmlformats.org/officeDocument/2006/relationships" type="ellipse" r:blip="" zOrderOff="-10">
                <dgm:adjLst/>
              </dgm:shape>
              <dgm:choose name="Name80">
                <dgm:if name="Name81" axis="ch" ptType="node" func="cnt" op="equ" val="6">
                  <dgm:presOf axis="ch desOrSelf" ptType="node node" st="1 1" cnt="1 0"/>
                </dgm:if>
                <dgm:if name="Name82" axis="ch" ptType="node" func="cnt" op="gte" val="7">
                  <dgm:presOf axis="ch desOrSelf" ptType="node node" st="2 1" cnt="1 0"/>
                </dgm:if>
                <dgm:else name="Name8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84"/>
    </dgm:choose>
    <dgm:choose name="Name85">
      <dgm:if name="Name86" axis="ch" ptType="node" func="cnt" op="gte" val="7">
        <dgm:layoutNode name="ellipse7" styleLbl="vennNode1">
          <dgm:varLst>
            <dgm:bulletEnabled val="1"/>
          </dgm:varLst>
          <dgm:alg type="tx"/>
          <dgm:choose name="Name87">
            <dgm:if name="Name8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7 1" cnt="1 0"/>
            </dgm:if>
            <dgm:else name="Name89">
              <dgm:shape xmlns:r="http://schemas.openxmlformats.org/officeDocument/2006/relationships" type="ellipse" r:blip="" zOrderOff="-12">
                <dgm:adjLst/>
              </dgm:shape>
              <dgm:presOf axis="ch desOrSelf" ptType="node node" st="1 1" cnt="1 0"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9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4F8A20-7A65-4BE2-8D07-DC80CD20F51B}" type="datetimeFigureOut">
              <a:rPr lang="en-GB" smtClean="0"/>
              <a:t>07/09/2023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14D15-FCAD-4E37-8756-3A20A85C98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0565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5261D80-7231-40A7-82C3-5B3C6E7EF81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27965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fontAlgn="base">
              <a:buFont typeface="Arial" panose="020B0604020202020204" pitchFamily="34" charset="0"/>
              <a:buChar char="•"/>
            </a:pPr>
            <a:r>
              <a:rPr lang="cy-GB" sz="12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Bod â hyder ym Model Gofal Sylfaenol Cymru, hyrwyddo hyn yn fwy pendant a rhannu llwyddiannau Cymru.</a:t>
            </a:r>
          </a:p>
          <a:p>
            <a:pPr algn="l" rtl="0" fontAlgn="base"/>
            <a:r>
              <a:rPr lang="en-US">
                <a:solidFill>
                  <a:srgbClr val="1B2E4A"/>
                </a:solidFill>
                <a:latin typeface="Gotham Book"/>
              </a:rPr>
              <a:t> </a:t>
            </a:r>
            <a:r>
              <a:rPr lang="en-GB">
                <a:solidFill>
                  <a:srgbClr val="1B2E4A"/>
                </a:solidFill>
                <a:latin typeface="Gotham Book"/>
              </a:rPr>
              <a:t>​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cy-GB" sz="12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Symleiddio'r llwybrau presennol, gan fod yn wyliadwrus am fiwrocratiaeth ddiangen.</a:t>
            </a:r>
          </a:p>
          <a:p>
            <a:pPr algn="l" rtl="0" fontAlgn="base"/>
            <a:endParaRPr lang="en-US">
              <a:solidFill>
                <a:srgbClr val="1B2E4A"/>
              </a:solidFill>
              <a:latin typeface="Gotham Book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cy-GB" sz="12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Defnyddio cymorth digidol i symleiddio gwasanaethau a chefnogi'r neges 'dim drws anghywir', gwella lles clinigwyr, taith cleifion, cipio data ac integreiddio systemau i osgoi dyblygu a chamgymeriad.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endParaRPr lang="en-GB">
              <a:solidFill>
                <a:srgbClr val="1B2E4A"/>
              </a:solidFill>
              <a:latin typeface="Gotham Book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cy-GB" sz="12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Annog cyfleoedd i gyflwyno gwaith, i atgyfnerthu hyder a datblygu syniadau ymhellach.</a:t>
            </a:r>
          </a:p>
          <a:p>
            <a:pPr algn="l" rtl="0" fontAlgn="base"/>
            <a:r>
              <a:rPr lang="en-GB">
                <a:solidFill>
                  <a:srgbClr val="1B2E4A"/>
                </a:solidFill>
                <a:latin typeface="Gotham Book"/>
              </a:rPr>
              <a:t>​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cy-GB" sz="12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Ymgysylltu â phob grŵp proffesiynol i nodi anghenion a dylunio atebion lleol.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endParaRPr lang="en-GB">
              <a:solidFill>
                <a:srgbClr val="1B2E4A"/>
              </a:solidFill>
              <a:latin typeface="Gotham Book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cy-GB" sz="12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Defnyddiwch ymgynghoriadau grŵp i gefnogi gofal cyfannol ac adeiladu timau effeithiol.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endParaRPr lang="en-US">
              <a:solidFill>
                <a:srgbClr val="1B2E4A"/>
              </a:solidFill>
              <a:latin typeface="Gotham Book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cy-GB" sz="12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Datblygu'r broses i brif ffrydio prosiectau Clwstwr llwyddiannus ar gyflymder a graddfa.</a:t>
            </a:r>
          </a:p>
          <a:p>
            <a:pPr algn="l" rtl="0" fontAlgn="base"/>
            <a:r>
              <a:rPr lang="en-US">
                <a:solidFill>
                  <a:srgbClr val="1B2E4A"/>
                </a:solidFill>
                <a:latin typeface="Gotham Book"/>
              </a:rPr>
              <a:t> ​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cy-GB" sz="12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Defnyddio dull rhagweithiol Rheoli Iechyd y Boblogaeth (PHM) ar lefel gymunedol i leihau annhegwch.</a:t>
            </a:r>
          </a:p>
          <a:p>
            <a:pPr algn="l" rtl="0" fontAlgn="base"/>
            <a:endParaRPr lang="en-GB">
              <a:solidFill>
                <a:srgbClr val="1B2E4A"/>
              </a:solidFill>
              <a:latin typeface="Gotham Book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cy-GB" sz="12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Cynllunio ystadau ochr yn ochr â'r gweithlu a strategaethau hyfforddi.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A5CA0E8-6381-4C6A-B899-C44C1235A51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42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22472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5261D80-7231-40A7-82C3-5B3C6E7EF81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23565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5261D80-7231-40A7-82C3-5B3C6E7EF81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05082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D742E5-6CFC-4154-96DD-5E71108276B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8826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22757E-1CF9-470E-8E8D-210CD1693CDA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69072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1200" b="0" i="0" strike="noStrike" cap="none" spc="0" baseline="0">
                <a:solidFill>
                  <a:srgbClr val="00000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Dywedodd pobl wrthym eu bod yn mwynhau gweithio mewn timau aml-broffesiynol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1200" b="0" i="0" strike="noStrike" cap="none" spc="0" baseline="0">
                <a:solidFill>
                  <a:srgbClr val="00000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Egg-yolk analagu 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D742E5-6CFC-4154-96DD-5E71108276B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09003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b="0" i="0" strike="noStrike" cap="none" spc="0" baseline="0">
                <a:solidFill>
                  <a:srgbClr val="00000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BMJ Open 2022 – arolwg o 783 o feddygon dan hyfforddiant - dywedodd 75% eu bod am weithio llai na llawn amser</a:t>
            </a:r>
          </a:p>
          <a:p>
            <a:endParaRPr lang="en-GB"/>
          </a:p>
          <a:p>
            <a:r>
              <a:rPr lang="cy-GB" sz="1200" b="0" i="0" strike="noStrike" cap="none" spc="0" baseline="0">
                <a:solidFill>
                  <a:srgbClr val="00000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Baich clefydau – bydd 1 o bob 2 berson â chanser; cynnydd sylweddol mewn diabetes; mwy o bobl fregus ac effaith ar iechyd meddwl</a:t>
            </a:r>
          </a:p>
          <a:p>
            <a:endParaRPr lang="en-GB"/>
          </a:p>
          <a:p>
            <a:r>
              <a:rPr lang="cy-GB" sz="1200" b="0" i="0" strike="noStrike" cap="none" spc="0" baseline="0">
                <a:solidFill>
                  <a:srgbClr val="00000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Newidiadau poblogaeth – twf sylweddol yn rhanbarth y de-ddwyrain – gyrru mwy o bwysau ar num gofal sylfaenol</a:t>
            </a:r>
            <a:endParaRPr lang="en-GB"/>
          </a:p>
          <a:p>
            <a:endParaRPr lang="en-GB"/>
          </a:p>
          <a:p>
            <a:r>
              <a:rPr lang="cy-GB" sz="1200" b="0" i="0" strike="noStrike" cap="none" spc="0" baseline="0">
                <a:solidFill>
                  <a:srgbClr val="00000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Yn fwy sefydlog o ran niferoedd mewn rhannau eraill o Gymru ond bydd materion sylweddol o ran y gymhareb strwythur a dibyniaeth oedran - Powys/HD a Uned Reoli Sylfaenol yn gymhareb dibyniaeth uwch - o ble y bydd y gweithlu'n dod  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D742E5-6CFC-4154-96DD-5E71108276B5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0547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b="0" i="0" strike="noStrike" cap="none" spc="0" baseline="0">
                <a:solidFill>
                  <a:srgbClr val="00000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Mae eich bathodyn yn dangos pa sesiwn rydych wedi'i dyrannu iddi; arhoswch yn eich grwpiau sydd wedi'u dyrannu fel y gallwn gael cydbwysedd ar draws gweithdai</a:t>
            </a:r>
          </a:p>
          <a:p>
            <a:endParaRPr lang="en-GB"/>
          </a:p>
          <a:p>
            <a:r>
              <a:rPr lang="cy-GB" sz="1200" b="0" i="0" strike="noStrike" cap="none" spc="0" baseline="0">
                <a:solidFill>
                  <a:srgbClr val="00000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Bydd cinio yn cael ei weini yn y cyntedd am 12.15 – bydd y tîm yn rhoi gwybod i chi pan fydd yn barod</a:t>
            </a:r>
          </a:p>
          <a:p>
            <a:endParaRPr lang="en-GB"/>
          </a:p>
          <a:p>
            <a:r>
              <a:rPr lang="cy-GB" sz="1200" b="0" i="0" strike="noStrike" cap="none" spc="0" baseline="0">
                <a:solidFill>
                  <a:srgbClr val="00000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Bydd yr ail weithdy yn dechrau'n brydlon am 1pm</a:t>
            </a:r>
          </a:p>
          <a:p>
            <a:endParaRPr lang="en-GB"/>
          </a:p>
          <a:p>
            <a:r>
              <a:rPr lang="cy-GB" sz="1200" b="0" i="0" strike="noStrike" cap="none" spc="0" baseline="0">
                <a:solidFill>
                  <a:srgbClr val="00000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Ar ôl hynny byddwch yn dychwelyd i'r prif awditoriwm</a:t>
            </a:r>
          </a:p>
          <a:p>
            <a:endParaRPr lang="en-GB"/>
          </a:p>
          <a:p>
            <a:r>
              <a:rPr lang="cy-GB" sz="1200" b="0" i="0" strike="noStrike" cap="none" spc="0" baseline="0">
                <a:solidFill>
                  <a:srgbClr val="00000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Unrhyw broblemau o ran darganfod ble mae angen i chi fynd, mae ein tîm cymorth i gyd yn gwisgo laniardiau coch!</a:t>
            </a:r>
          </a:p>
          <a:p>
            <a:endParaRPr lang="en-GB"/>
          </a:p>
          <a:p>
            <a:r>
              <a:rPr lang="cy-GB" sz="1200" b="0" i="0" strike="noStrike" cap="none" spc="0" baseline="0">
                <a:solidFill>
                  <a:srgbClr val="00000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Gwnewch eich ffordd i'ch gweithdy; edrychaf ymlaen at eich gweld chi i gyd yn ddiweddarach y prynhawn yma </a:t>
            </a:r>
          </a:p>
          <a:p>
            <a:endParaRPr lang="en-GB"/>
          </a:p>
          <a:p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D742E5-6CFC-4154-96DD-5E71108276B5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63304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A5CA0E8-6381-4C6A-B899-C44C1235A51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40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4768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B5C66-CA57-1574-2D77-A75DA9A946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D81DEC-A48A-7DC3-B32D-16AC2C1BC6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931196-8C52-FE3C-9133-9BC26C94B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51CE5-8863-49A5-848F-899C589CE0E4}" type="datetimeFigureOut">
              <a:rPr lang="en-GB" smtClean="0"/>
              <a:t>07/09/2023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E8380B-F6D5-EC48-4DD3-35225F704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A50AD5-BD1A-34F5-AB1F-1EAAACC24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43405-94CF-4C69-A962-90B2B6C1FD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158684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81831-72B2-FA46-1B79-287B9B368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70C0FF-BF58-CF0D-E69E-8868A083A1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12C186-D39C-D9EA-3069-6D695994C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51CE5-8863-49A5-848F-899C589CE0E4}" type="datetimeFigureOut">
              <a:rPr lang="en-GB" smtClean="0"/>
              <a:t>07/09/2023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4611FE-C050-0B4E-0AFA-6913AA0C7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52C3A4-2D7A-7FAC-9FBB-7A5BDA597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43405-94CF-4C69-A962-90B2B6C1FD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051598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600935-40FD-C70A-A0D2-74BD9BF38D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0FA449-F423-79F3-C59E-D1C9939F4D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CE4FF-2FAD-6641-B764-F25E0C271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51CE5-8863-49A5-848F-899C589CE0E4}" type="datetimeFigureOut">
              <a:rPr lang="en-GB" smtClean="0"/>
              <a:t>07/09/2023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ACE92E-8497-91B2-B893-FF3A9E0E4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38F8E4-3468-133C-9D8D-D4B6077B7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43405-94CF-4C69-A962-90B2B6C1FD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29305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663856E0-0E81-CC4F-9B2E-4AB96558DC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D65CA0-AEAC-3F43-974B-F896474D7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4708" y="2325932"/>
            <a:ext cx="9144000" cy="2387600"/>
          </a:xfrm>
        </p:spPr>
        <p:txBody>
          <a:bodyPr anchor="b">
            <a:normAutofit/>
          </a:bodyPr>
          <a:lstStyle>
            <a:lvl1pPr algn="l">
              <a:defRPr sz="3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618370-12F0-EE44-B0DE-0D737D4E04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4708" y="4821238"/>
            <a:ext cx="91440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873597"/>
      </p:ext>
    </p:extLst>
  </p:cSld>
  <p:clrMapOvr>
    <a:masterClrMapping/>
  </p:clrMapOvr>
  <p:transition spd="slow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5C45E37F-5D25-3444-BC73-196E0D2350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565CB7E-9A46-5C44-8247-87417DFBA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6264"/>
            <a:ext cx="10515600" cy="101026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F13F80-1CC6-EE48-A7C9-C55B04614A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736848"/>
            <a:ext cx="10515600" cy="15001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5ABEC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2768404"/>
      </p:ext>
    </p:extLst>
  </p:cSld>
  <p:clrMapOvr>
    <a:masterClrMapping/>
  </p:clrMapOvr>
  <p:transition spd="slow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Rectangle&#10;&#10;Description automatically generated">
            <a:extLst>
              <a:ext uri="{FF2B5EF4-FFF2-40B4-BE49-F238E27FC236}">
                <a16:creationId xmlns:a16="http://schemas.microsoft.com/office/drawing/2014/main" id="{096CC9AC-161D-FD4D-AADA-4E2C5DCFB3A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565CB7E-9A46-5C44-8247-87417DFBA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6264"/>
            <a:ext cx="10515600" cy="101026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F13F80-1CC6-EE48-A7C9-C55B04614A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736848"/>
            <a:ext cx="10515600" cy="15001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5ABEC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6542579"/>
      </p:ext>
    </p:extLst>
  </p:cSld>
  <p:clrMapOvr>
    <a:masterClrMapping/>
  </p:clrMapOvr>
  <p:transition spd="slow"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65CB7E-9A46-5C44-8247-87417DFBA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6264"/>
            <a:ext cx="10515600" cy="101026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F13F80-1CC6-EE48-A7C9-C55B04614A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736848"/>
            <a:ext cx="10515600" cy="15001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5ABEC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052820"/>
      </p:ext>
    </p:extLst>
  </p:cSld>
  <p:clrMapOvr>
    <a:masterClrMapping/>
  </p:clrMapOvr>
  <p:transition spd="slow"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D87E5F4D-F0C1-C04D-9F41-F5AF46EB18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55503B3F-5BE1-3246-B25A-B9F8AC6A1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A103A0F-B897-8542-A62D-28B76CA58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29698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1B2E4A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771254"/>
      </p:ext>
    </p:extLst>
  </p:cSld>
  <p:clrMapOvr>
    <a:masterClrMapping/>
  </p:clrMapOvr>
  <p:transition spd="slow"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Rectangle&#10;&#10;Description automatically generated">
            <a:extLst>
              <a:ext uri="{FF2B5EF4-FFF2-40B4-BE49-F238E27FC236}">
                <a16:creationId xmlns:a16="http://schemas.microsoft.com/office/drawing/2014/main" id="{B20264D2-A319-E141-BF48-BD435F70C1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680DAA5-334F-C548-8322-B4D212C0F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2025009-A816-5F46-AE73-5456508798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29698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1B2E4A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92299"/>
      </p:ext>
    </p:extLst>
  </p:cSld>
  <p:clrMapOvr>
    <a:masterClrMapping/>
  </p:clrMapOvr>
  <p:transition spd="slow"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r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4680DAA5-334F-C548-8322-B4D212C0F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2025009-A816-5F46-AE73-5456508798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29698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1B2E4A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919342"/>
      </p:ext>
    </p:extLst>
  </p:cSld>
  <p:clrMapOvr>
    <a:masterClrMapping/>
  </p:clrMapOvr>
  <p:transition spd="slow"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4CCE83C4-8F8F-B746-A497-12F79CEA6A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9D0EBB-40C7-3040-8897-CC7A6B635F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408245"/>
            <a:ext cx="4232519" cy="10785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75251215"/>
      </p:ext>
    </p:extLst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2CF3F-5492-0AC6-B848-AF80A52A9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E861BA-1093-34DA-D710-97852EC285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981EA4-F6DA-028F-4C5D-8E1A5888F1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51CE5-8863-49A5-848F-899C589CE0E4}" type="datetimeFigureOut">
              <a:rPr lang="en-GB" smtClean="0"/>
              <a:t>07/09/2023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AAE943-17E2-4766-F7BA-8F21CC139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E9365A-81D2-6B38-8AA9-594FD70AF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43405-94CF-4C69-A962-90B2B6C1FD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18025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A718F-C82F-1EC6-903E-1C2CCC288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40D374-A4D1-8E39-5969-62B6AEAADF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1D25B8-939F-7BAB-7713-12A5F1FE1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9F3DE-1C5A-4226-BDB8-FA61B11ABC62}" type="datetimeFigureOut">
              <a:rPr lang="en-GB" smtClean="0"/>
              <a:t>07/09/2023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64CD31-FE0F-709B-DAEA-82C15B383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02513F-88DB-2300-D73D-0A415DDA3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78860-EB66-4A29-AB33-4C8E04783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538703"/>
      </p:ext>
    </p:extLst>
  </p:cSld>
  <p:clrMapOvr>
    <a:masterClrMapping/>
  </p:clrMapOvr>
  <p:transition spd="slow"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105633-1DCD-B92B-79BB-36417AAB9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9F3DE-1C5A-4226-BDB8-FA61B11ABC62}" type="datetimeFigureOut">
              <a:rPr lang="en-GB" smtClean="0"/>
              <a:t>07/09/2023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51AFAE-60B5-A0D5-1845-CDEF56985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55427B-A622-2863-A770-5337967BD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78860-EB66-4A29-AB33-4C8E04783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610864"/>
      </p:ext>
    </p:extLst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914D7-60AF-1EE2-BEA6-BE9D9E2B5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2D106C-98A6-854A-4376-16401B382C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65106C-FEE0-BCB1-EF74-7BBD64660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51CE5-8863-49A5-848F-899C589CE0E4}" type="datetimeFigureOut">
              <a:rPr lang="en-GB" smtClean="0"/>
              <a:t>07/09/2023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EE2F08-C261-2C12-A8F5-7717EB8F5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BFDDD9-34E4-F808-9CB2-8180E0169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43405-94CF-4C69-A962-90B2B6C1FD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19313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397F1-1A90-4030-71D5-ECC0EEB71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B9B6F2-C5AD-DCE4-5020-1A7A64BA89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9F8E56-49A6-11E9-F413-5F2C855279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1686CC-822B-C530-9748-6E44CEBCB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51CE5-8863-49A5-848F-899C589CE0E4}" type="datetimeFigureOut">
              <a:rPr lang="en-GB" smtClean="0"/>
              <a:t>07/09/2023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6FC0D2-AE30-61C2-FEA0-30E9307BA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D33E21-9708-1E70-B024-240DFEB6D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43405-94CF-4C69-A962-90B2B6C1FD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98708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6A515-7E35-CF24-F1B0-1E9645016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10FF89-7ED7-A78F-3051-57D06DF055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D73402-ED25-A93C-3EC9-FF9CAFD4CF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060854-9B92-4636-E0F6-42702F1CA5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0A3592-C295-0536-9D7D-608EEF71BD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2F3D18-C480-1D2D-DB85-10AC18A95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51CE5-8863-49A5-848F-899C589CE0E4}" type="datetimeFigureOut">
              <a:rPr lang="en-GB" smtClean="0"/>
              <a:t>07/09/2023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094E697-1A48-684B-DED9-DFF0D874B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19C10F-FD8D-F283-F3B1-102B99B4E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43405-94CF-4C69-A962-90B2B6C1FD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425790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F1A79-C247-613A-9E7E-96D2DDB49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D687E5-2D39-D63C-D353-2672E4F0D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51CE5-8863-49A5-848F-899C589CE0E4}" type="datetimeFigureOut">
              <a:rPr lang="en-GB" smtClean="0"/>
              <a:t>07/09/2023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4DF41C-9491-80CB-9769-EB805FC73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251D7E-45C4-9290-3AF1-107FC32A9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43405-94CF-4C69-A962-90B2B6C1FD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95485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4DD379B-CDC6-0BD1-4198-5704AE4A6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51CE5-8863-49A5-848F-899C589CE0E4}" type="datetimeFigureOut">
              <a:rPr lang="en-GB" smtClean="0"/>
              <a:t>07/09/2023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C17979-0976-6930-E2DF-A802C62B8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F30BF1-1A07-83C7-2388-1672F16B2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43405-94CF-4C69-A962-90B2B6C1FD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49199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C0C32-0262-692B-D982-C54A82EB8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5495E1-C2AC-EEE3-E9D4-552118DF67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8F951E-8537-C0B1-A921-464C89B3AF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BF352F-35B7-04E2-65E4-DA7A30213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51CE5-8863-49A5-848F-899C589CE0E4}" type="datetimeFigureOut">
              <a:rPr lang="en-GB" smtClean="0"/>
              <a:t>07/09/2023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7EDDC4-1F22-CB49-3704-E74242455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0C055D-2B53-2239-F189-7E066062B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43405-94CF-4C69-A962-90B2B6C1FD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78530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241A6-7CA0-4069-F6BC-93399626D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88C777-FBEF-F2A1-BEE4-47835888A1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5CC8CE-1856-4778-8173-6F82877109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91E087-B410-259E-7E47-4E8ACB0BB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51CE5-8863-49A5-848F-899C589CE0E4}" type="datetimeFigureOut">
              <a:rPr lang="en-GB" smtClean="0"/>
              <a:t>07/09/2023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531666-C48A-E190-A6B8-BBF03A38C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AFE647-E8EF-A3A4-40D5-BFA51EBAB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43405-94CF-4C69-A962-90B2B6C1FD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704385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6E31FA-44DC-0764-E858-5031DD620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74B991-55F2-5C9D-E2AB-A60A67FB97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40E52E-CC38-680C-36D8-9003E9BFD5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A51CE5-8863-49A5-848F-899C589CE0E4}" type="datetimeFigureOut">
              <a:rPr lang="en-GB" smtClean="0"/>
              <a:t>07/09/2023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3C4362-1345-9AC3-8440-AC83514E93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3920BD-3BBC-5A90-F2BF-8D89E1E080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43405-94CF-4C69-A962-90B2B6C1FD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420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C92584-906C-C94C-878E-94C98C9B1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3395E7-0016-B04A-BC56-FA65B42B43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12D69-7BC4-C84F-8858-B6D29D089380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4BF4C-A81F-9A4D-9A4D-914723BBBA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D5ED13-CF17-4144-AC2F-657FB85ED3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2DD82-EDB8-4A4B-A06E-BB49D5BE6A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521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ransition spd="slow">
    <p:wipe dir="r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rgbClr val="1B2E4A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rgbClr val="5ABEC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heiw.nhs.wales/files/pcws-strategy-map-eng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0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7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2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2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27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27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27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27.jpeg"/><Relationship Id="rId4" Type="http://schemas.openxmlformats.org/officeDocument/2006/relationships/image" Target="../media/image5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5.png"/><Relationship Id="rId7" Type="http://schemas.openxmlformats.org/officeDocument/2006/relationships/diagramQuickStyle" Target="../diagrams/quickStyle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10" Type="http://schemas.openxmlformats.org/officeDocument/2006/relationships/image" Target="../media/image6.png"/><Relationship Id="rId4" Type="http://schemas.openxmlformats.org/officeDocument/2006/relationships/image" Target="../media/image27.jpeg"/><Relationship Id="rId9" Type="http://schemas.microsoft.com/office/2007/relationships/diagramDrawing" Target="../diagrams/drawing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2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microsoft.com/office/2007/relationships/diagramDrawing" Target="../diagrams/drawing3.xml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7.jpeg"/><Relationship Id="rId12" Type="http://schemas.openxmlformats.org/officeDocument/2006/relationships/diagramColors" Target="../diagrams/colors3.xml"/><Relationship Id="rId2" Type="http://schemas.openxmlformats.org/officeDocument/2006/relationships/audio" Target="../media/media1.m4a"/><Relationship Id="rId16" Type="http://schemas.openxmlformats.org/officeDocument/2006/relationships/image" Target="../media/image6.png"/><Relationship Id="rId1" Type="http://schemas.microsoft.com/office/2007/relationships/media" Target="../media/media1.m4a"/><Relationship Id="rId6" Type="http://schemas.openxmlformats.org/officeDocument/2006/relationships/image" Target="../media/image5.png"/><Relationship Id="rId11" Type="http://schemas.openxmlformats.org/officeDocument/2006/relationships/diagramQuickStyle" Target="../diagrams/quickStyle3.xml"/><Relationship Id="rId5" Type="http://schemas.openxmlformats.org/officeDocument/2006/relationships/image" Target="../media/image7.png"/><Relationship Id="rId15" Type="http://schemas.openxmlformats.org/officeDocument/2006/relationships/image" Target="../media/image32.png"/><Relationship Id="rId10" Type="http://schemas.openxmlformats.org/officeDocument/2006/relationships/diagramLayout" Target="../diagrams/layout3.xml"/><Relationship Id="rId4" Type="http://schemas.openxmlformats.org/officeDocument/2006/relationships/notesSlide" Target="../notesSlides/notesSlide9.xml"/><Relationship Id="rId9" Type="http://schemas.openxmlformats.org/officeDocument/2006/relationships/diagramData" Target="../diagrams/data3.xml"/><Relationship Id="rId14" Type="http://schemas.openxmlformats.org/officeDocument/2006/relationships/image" Target="../media/image31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27.jpeg"/><Relationship Id="rId7" Type="http://schemas.openxmlformats.org/officeDocument/2006/relationships/image" Target="../media/image3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5.png"/><Relationship Id="rId9" Type="http://schemas.openxmlformats.org/officeDocument/2006/relationships/image" Target="../media/image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27.jpeg"/><Relationship Id="rId4" Type="http://schemas.openxmlformats.org/officeDocument/2006/relationships/image" Target="../media/image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2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2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1.png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0" name="Rectangle 79">
            <a:extLst>
              <a:ext uri="{FF2B5EF4-FFF2-40B4-BE49-F238E27FC236}">
                <a16:creationId xmlns:a16="http://schemas.microsoft.com/office/drawing/2014/main" id="{22F15A2D-2324-487D-A02A-BF46C5C580E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17A7F34E-D418-47E2-9F86-2C45BBC3121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732" y="321733"/>
            <a:ext cx="11546828" cy="6214534"/>
          </a:xfrm>
          <a:custGeom>
            <a:avLst/>
            <a:gdLst>
              <a:gd name="connsiteX0" fmla="*/ 0 w 11546828"/>
              <a:gd name="connsiteY0" fmla="*/ 0 h 6214534"/>
              <a:gd name="connsiteX1" fmla="*/ 7965430 w 11546828"/>
              <a:gd name="connsiteY1" fmla="*/ 0 h 6214534"/>
              <a:gd name="connsiteX2" fmla="*/ 7965430 w 11546828"/>
              <a:gd name="connsiteY2" fmla="*/ 1786 h 6214534"/>
              <a:gd name="connsiteX3" fmla="*/ 11546828 w 11546828"/>
              <a:gd name="connsiteY3" fmla="*/ 1786 h 6214534"/>
              <a:gd name="connsiteX4" fmla="*/ 11546828 w 11546828"/>
              <a:gd name="connsiteY4" fmla="*/ 2866740 h 6214534"/>
              <a:gd name="connsiteX5" fmla="*/ 11225095 w 11546828"/>
              <a:gd name="connsiteY5" fmla="*/ 3179536 h 6214534"/>
              <a:gd name="connsiteX6" fmla="*/ 11225095 w 11546828"/>
              <a:gd name="connsiteY6" fmla="*/ 301542 h 6214534"/>
              <a:gd name="connsiteX7" fmla="*/ 320042 w 11546828"/>
              <a:gd name="connsiteY7" fmla="*/ 301542 h 6214534"/>
              <a:gd name="connsiteX8" fmla="*/ 320042 w 11546828"/>
              <a:gd name="connsiteY8" fmla="*/ 5909424 h 6214534"/>
              <a:gd name="connsiteX9" fmla="*/ 8417210 w 11546828"/>
              <a:gd name="connsiteY9" fmla="*/ 5909424 h 6214534"/>
              <a:gd name="connsiteX10" fmla="*/ 8103383 w 11546828"/>
              <a:gd name="connsiteY10" fmla="*/ 6214534 h 6214534"/>
              <a:gd name="connsiteX11" fmla="*/ 7222929 w 11546828"/>
              <a:gd name="connsiteY11" fmla="*/ 6214534 h 6214534"/>
              <a:gd name="connsiteX12" fmla="*/ 7222929 w 11546828"/>
              <a:gd name="connsiteY12" fmla="*/ 6212748 h 6214534"/>
              <a:gd name="connsiteX13" fmla="*/ 0 w 11546828"/>
              <a:gd name="connsiteY13" fmla="*/ 6212748 h 6214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546828" h="6214534">
                <a:moveTo>
                  <a:pt x="0" y="0"/>
                </a:moveTo>
                <a:lnTo>
                  <a:pt x="7965430" y="0"/>
                </a:lnTo>
                <a:lnTo>
                  <a:pt x="7965430" y="1786"/>
                </a:lnTo>
                <a:lnTo>
                  <a:pt x="11546828" y="1786"/>
                </a:lnTo>
                <a:lnTo>
                  <a:pt x="11546828" y="2866740"/>
                </a:lnTo>
                <a:lnTo>
                  <a:pt x="11225095" y="3179536"/>
                </a:lnTo>
                <a:lnTo>
                  <a:pt x="11225095" y="301542"/>
                </a:lnTo>
                <a:lnTo>
                  <a:pt x="320042" y="301542"/>
                </a:lnTo>
                <a:lnTo>
                  <a:pt x="320042" y="5909424"/>
                </a:lnTo>
                <a:lnTo>
                  <a:pt x="8417210" y="5909424"/>
                </a:lnTo>
                <a:lnTo>
                  <a:pt x="8103383" y="6214534"/>
                </a:lnTo>
                <a:lnTo>
                  <a:pt x="7222929" y="6214534"/>
                </a:lnTo>
                <a:lnTo>
                  <a:pt x="7222929" y="6212748"/>
                </a:lnTo>
                <a:lnTo>
                  <a:pt x="0" y="6212748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3" descr="Image result for heiw nantgarw">
            <a:extLst>
              <a:ext uri="{FF2B5EF4-FFF2-40B4-BE49-F238E27FC236}">
                <a16:creationId xmlns:a16="http://schemas.microsoft.com/office/drawing/2014/main" id="{8BE213DD-1035-08D9-65A3-F6B45F8174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63" y="2408853"/>
            <a:ext cx="6246003" cy="1998719"/>
          </a:xfrm>
          <a:prstGeom prst="rect">
            <a:avLst/>
          </a:prstGeom>
        </p:spPr>
      </p:pic>
      <p:sp>
        <p:nvSpPr>
          <p:cNvPr id="84" name="Right Triangle 83">
            <a:extLst>
              <a:ext uri="{FF2B5EF4-FFF2-40B4-BE49-F238E27FC236}">
                <a16:creationId xmlns:a16="http://schemas.microsoft.com/office/drawing/2014/main" id="{2AEAFA59-923A-4F54-8B49-44C970BCC32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E293721-F31F-2A48-EAD2-1B0809BE84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3280" y="709083"/>
            <a:ext cx="3070832" cy="28803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64A7B13-F6D2-5F0D-91AC-6DCCFE95A2C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350" b="5196"/>
          <a:stretch/>
        </p:blipFill>
        <p:spPr>
          <a:xfrm>
            <a:off x="8190521" y="709082"/>
            <a:ext cx="3195415" cy="288039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F01A430-A323-E1DF-D2BB-04277A3D917D}"/>
              </a:ext>
            </a:extLst>
          </p:cNvPr>
          <p:cNvSpPr/>
          <p:nvPr/>
        </p:nvSpPr>
        <p:spPr>
          <a:xfrm>
            <a:off x="11324112" y="3429000"/>
            <a:ext cx="124583" cy="2948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4954564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4E20C38-3B0F-B703-076F-8FDC6ED1585E}"/>
              </a:ext>
            </a:extLst>
          </p:cNvPr>
          <p:cNvGrpSpPr/>
          <p:nvPr/>
        </p:nvGrpSpPr>
        <p:grpSpPr>
          <a:xfrm>
            <a:off x="170335" y="1087069"/>
            <a:ext cx="11854355" cy="4935352"/>
            <a:chOff x="1046068" y="3307"/>
            <a:chExt cx="10741757" cy="6233106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9A95B30A-A947-366F-7368-BEBE791E509F}"/>
                </a:ext>
              </a:extLst>
            </p:cNvPr>
            <p:cNvGrpSpPr/>
            <p:nvPr/>
          </p:nvGrpSpPr>
          <p:grpSpPr>
            <a:xfrm>
              <a:off x="1046068" y="932753"/>
              <a:ext cx="10741757" cy="5117065"/>
              <a:chOff x="845634" y="1256603"/>
              <a:chExt cx="10741757" cy="4798757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8489DB6E-12AA-C659-1109-46217709A31D}"/>
                  </a:ext>
                </a:extLst>
              </p:cNvPr>
              <p:cNvGrpSpPr/>
              <p:nvPr/>
            </p:nvGrpSpPr>
            <p:grpSpPr>
              <a:xfrm>
                <a:off x="845634" y="2076530"/>
                <a:ext cx="10678348" cy="2416572"/>
                <a:chOff x="845634" y="2076530"/>
                <a:chExt cx="10678348" cy="2416572"/>
              </a:xfrm>
            </p:grpSpPr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3BF9B6A0-CC42-6157-F84F-A1240589FEFD}"/>
                    </a:ext>
                  </a:extLst>
                </p:cNvPr>
                <p:cNvSpPr/>
                <p:nvPr/>
              </p:nvSpPr>
              <p:spPr>
                <a:xfrm>
                  <a:off x="845634" y="2076530"/>
                  <a:ext cx="1645920" cy="1650274"/>
                </a:xfrm>
                <a:prstGeom prst="rect">
                  <a:avLst/>
                </a:prstGeom>
                <a:solidFill>
                  <a:schemeClr val="bg1"/>
                </a:solidFill>
                <a:ln w="57150">
                  <a:solidFill>
                    <a:schemeClr val="accent1">
                      <a:lumMod val="75000"/>
                    </a:schemeClr>
                  </a:solidFill>
                  <a:prstDash val="sysDash"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cy-GB" sz="1600" b="1" i="0" strike="noStrike" cap="none" spc="0" baseline="0">
                      <a:solidFill>
                        <a:srgbClr val="FF0000"/>
                      </a:solidFill>
                      <a:effectLst/>
                      <a:latin typeface="Arial"/>
                      <a:ea typeface="Arial"/>
                      <a:cs typeface="Arial"/>
                    </a:rPr>
                    <a:t>CAM 1</a:t>
                  </a:r>
                </a:p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cy-GB" sz="1600" b="1" i="0" strike="noStrike" cap="none" spc="0" baseline="0">
                      <a:solidFill>
                        <a:srgbClr val="325083"/>
                      </a:solidFill>
                      <a:effectLst/>
                      <a:latin typeface="Arial"/>
                      <a:ea typeface="Arial"/>
                      <a:cs typeface="Arial"/>
                    </a:rPr>
                    <a:t>Dechrau:</a:t>
                  </a:r>
                </a:p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cy-GB" sz="1600" b="1" i="0" strike="noStrike" cap="none" spc="0" baseline="0">
                      <a:solidFill>
                        <a:srgbClr val="325083"/>
                      </a:solidFill>
                      <a:effectLst/>
                      <a:latin typeface="Arial"/>
                      <a:ea typeface="Arial"/>
                      <a:cs typeface="Arial"/>
                    </a:rPr>
                    <a:t>Sganio'r Gorwel / ymchwil cychwynnol</a:t>
                  </a:r>
                </a:p>
              </p:txBody>
            </p: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8AC65900-5AC2-3635-65DE-9B1764E3D78F}"/>
                    </a:ext>
                  </a:extLst>
                </p:cNvPr>
                <p:cNvSpPr/>
                <p:nvPr/>
              </p:nvSpPr>
              <p:spPr>
                <a:xfrm>
                  <a:off x="2679700" y="2086429"/>
                  <a:ext cx="1645920" cy="1650274"/>
                </a:xfrm>
                <a:prstGeom prst="rect">
                  <a:avLst/>
                </a:prstGeom>
                <a:solidFill>
                  <a:schemeClr val="bg1"/>
                </a:solidFill>
                <a:ln w="57150">
                  <a:solidFill>
                    <a:srgbClr val="FD15C0"/>
                  </a:solidFill>
                  <a:prstDash val="sysDash"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cy-GB" sz="1600" b="1" i="0" strike="noStrike" cap="none" spc="0" baseline="0">
                      <a:solidFill>
                        <a:srgbClr val="FF0000"/>
                      </a:solidFill>
                      <a:effectLst/>
                      <a:latin typeface="Arial"/>
                      <a:ea typeface="Arial"/>
                      <a:cs typeface="Arial"/>
                    </a:rPr>
                    <a:t>CAM 2</a:t>
                  </a:r>
                </a:p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cy-GB" sz="1600" b="1" i="0" strike="noStrike" cap="none" spc="0" baseline="0">
                      <a:solidFill>
                        <a:srgbClr val="325083"/>
                      </a:solidFill>
                      <a:effectLst/>
                      <a:latin typeface="Arial"/>
                      <a:ea typeface="Arial"/>
                      <a:cs typeface="Arial"/>
                    </a:rPr>
                    <a:t>Ymgysylltu a Data </a:t>
                  </a:r>
                </a:p>
              </p:txBody>
            </p:sp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5C3C8E67-3EB3-635E-98A9-4902EB00A21A}"/>
                    </a:ext>
                  </a:extLst>
                </p:cNvPr>
                <p:cNvSpPr/>
                <p:nvPr/>
              </p:nvSpPr>
              <p:spPr>
                <a:xfrm>
                  <a:off x="9761222" y="2078955"/>
                  <a:ext cx="1762760" cy="1639241"/>
                </a:xfrm>
                <a:prstGeom prst="rect">
                  <a:avLst/>
                </a:prstGeom>
                <a:solidFill>
                  <a:schemeClr val="bg1"/>
                </a:solidFill>
                <a:ln w="57150">
                  <a:solidFill>
                    <a:srgbClr val="FFFF00"/>
                  </a:solidFill>
                  <a:prstDash val="sysDash"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cy-GB" sz="1600" b="1" i="0" strike="noStrike" cap="none" spc="0" baseline="0">
                      <a:solidFill>
                        <a:srgbClr val="FF0000"/>
                      </a:solidFill>
                      <a:effectLst/>
                      <a:latin typeface="Arial"/>
                      <a:ea typeface="Arial"/>
                      <a:cs typeface="Arial"/>
                    </a:rPr>
                    <a:t>CAM 6</a:t>
                  </a:r>
                  <a:r>
                    <a:rPr lang="cy-GB" sz="1600" b="1" i="0" strike="noStrike" cap="none" spc="0" baseline="0">
                      <a:solidFill>
                        <a:srgbClr val="325083"/>
                      </a:solidFill>
                      <a:effectLst/>
                      <a:latin typeface="Arial"/>
                      <a:ea typeface="Arial"/>
                      <a:cs typeface="Arial"/>
                    </a:rPr>
                    <a:t> </a:t>
                  </a:r>
                </a:p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cy-GB" sz="1600" b="1" i="0" strike="noStrike" cap="none" spc="0" baseline="0">
                      <a:solidFill>
                        <a:srgbClr val="325083"/>
                      </a:solidFill>
                      <a:effectLst/>
                      <a:latin typeface="Arial"/>
                      <a:ea typeface="Arial"/>
                      <a:cs typeface="Arial"/>
                    </a:rPr>
                    <a:t>Gweithredu</a:t>
                  </a:r>
                </a:p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cy-GB" sz="1600" b="1" i="0" strike="noStrike" cap="none" spc="0" baseline="0">
                      <a:solidFill>
                        <a:srgbClr val="325083"/>
                      </a:solidFill>
                      <a:effectLst/>
                      <a:latin typeface="Arial"/>
                      <a:ea typeface="Arial"/>
                      <a:cs typeface="Arial"/>
                    </a:rPr>
                    <a:t>Cynllunio</a:t>
                  </a:r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7F76CF72-66DE-F626-9C1F-82F4349FB7C1}"/>
                    </a:ext>
                  </a:extLst>
                </p:cNvPr>
                <p:cNvSpPr/>
                <p:nvPr/>
              </p:nvSpPr>
              <p:spPr>
                <a:xfrm>
                  <a:off x="6220462" y="2086428"/>
                  <a:ext cx="1645920" cy="1650274"/>
                </a:xfrm>
                <a:prstGeom prst="rect">
                  <a:avLst/>
                </a:prstGeom>
                <a:solidFill>
                  <a:schemeClr val="bg1"/>
                </a:solidFill>
                <a:ln w="57150">
                  <a:solidFill>
                    <a:srgbClr val="FFC000"/>
                  </a:solidFill>
                  <a:prstDash val="sysDash"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cy-GB" sz="1600" b="1" i="0" strike="noStrike" cap="none" spc="0" baseline="0">
                      <a:solidFill>
                        <a:srgbClr val="FF0000"/>
                      </a:solidFill>
                      <a:effectLst/>
                      <a:latin typeface="Arial"/>
                      <a:ea typeface="Arial"/>
                      <a:cs typeface="Arial"/>
                    </a:rPr>
                    <a:t>CAM 4</a:t>
                  </a:r>
                  <a:r>
                    <a:rPr lang="cy-GB" sz="1600" b="1" i="0" strike="noStrike" cap="none" spc="0" baseline="0">
                      <a:solidFill>
                        <a:srgbClr val="325083"/>
                      </a:solidFill>
                      <a:effectLst/>
                      <a:latin typeface="Arial"/>
                      <a:ea typeface="Arial"/>
                      <a:cs typeface="Arial"/>
                    </a:rPr>
                    <a:t> </a:t>
                  </a:r>
                </a:p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cy-GB" sz="1600" b="1" i="0" strike="noStrike" cap="none" spc="0" baseline="0">
                      <a:solidFill>
                        <a:srgbClr val="325083"/>
                      </a:solidFill>
                      <a:effectLst/>
                      <a:latin typeface="Arial"/>
                      <a:ea typeface="Arial"/>
                      <a:cs typeface="Arial"/>
                    </a:rPr>
                    <a:t>Profi gyda rhanddeiliaid (ymgynghoriad)</a:t>
                  </a:r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74584A5C-3C83-75C7-0BA4-4FA02300AB36}"/>
                    </a:ext>
                  </a:extLst>
                </p:cNvPr>
                <p:cNvSpPr/>
                <p:nvPr/>
              </p:nvSpPr>
              <p:spPr>
                <a:xfrm>
                  <a:off x="4450080" y="2086429"/>
                  <a:ext cx="1645920" cy="1650274"/>
                </a:xfrm>
                <a:prstGeom prst="rect">
                  <a:avLst/>
                </a:prstGeom>
                <a:solidFill>
                  <a:schemeClr val="bg1"/>
                </a:solidFill>
                <a:ln w="57150">
                  <a:solidFill>
                    <a:srgbClr val="00B0F0"/>
                  </a:solidFill>
                  <a:prstDash val="sysDash"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cy-GB" sz="1600" b="1" i="0" strike="noStrike" cap="none" spc="0" baseline="0">
                      <a:solidFill>
                        <a:srgbClr val="FF0000"/>
                      </a:solidFill>
                      <a:effectLst/>
                      <a:latin typeface="Arial"/>
                      <a:ea typeface="Arial"/>
                      <a:cs typeface="Arial"/>
                    </a:rPr>
                    <a:t>CAM 3</a:t>
                  </a:r>
                </a:p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cy-GB" sz="1600" b="1" i="0" strike="noStrike" cap="none" spc="0" baseline="0">
                      <a:solidFill>
                        <a:srgbClr val="325083"/>
                      </a:solidFill>
                      <a:effectLst/>
                      <a:latin typeface="Arial"/>
                      <a:ea typeface="Arial"/>
                      <a:cs typeface="Arial"/>
                    </a:rPr>
                    <a:t>Llunio'r cynllun</a:t>
                  </a:r>
                </a:p>
              </p:txBody>
            </p:sp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E4A71F72-9E57-A185-7533-7F1393084B82}"/>
                    </a:ext>
                  </a:extLst>
                </p:cNvPr>
                <p:cNvSpPr/>
                <p:nvPr/>
              </p:nvSpPr>
              <p:spPr>
                <a:xfrm>
                  <a:off x="7990840" y="2078955"/>
                  <a:ext cx="1645920" cy="1650274"/>
                </a:xfrm>
                <a:prstGeom prst="rect">
                  <a:avLst/>
                </a:prstGeom>
                <a:solidFill>
                  <a:schemeClr val="bg1"/>
                </a:solidFill>
                <a:ln w="57150">
                  <a:solidFill>
                    <a:srgbClr val="C64CA0"/>
                  </a:solidFill>
                  <a:prstDash val="sysDash"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cy-GB" sz="1600" b="1" i="0" strike="noStrike" cap="none" spc="0" baseline="0">
                      <a:solidFill>
                        <a:srgbClr val="FF0000"/>
                      </a:solidFill>
                      <a:effectLst/>
                      <a:latin typeface="Arial"/>
                      <a:ea typeface="Arial"/>
                      <a:cs typeface="Arial"/>
                    </a:rPr>
                    <a:t>CAM 5</a:t>
                  </a:r>
                  <a:r>
                    <a:rPr lang="cy-GB" sz="1600" b="1" i="0" strike="noStrike" cap="none" spc="0" baseline="0">
                      <a:solidFill>
                        <a:srgbClr val="325083"/>
                      </a:solidFill>
                      <a:effectLst/>
                      <a:latin typeface="Arial"/>
                      <a:ea typeface="Arial"/>
                      <a:cs typeface="Arial"/>
                    </a:rPr>
                    <a:t> </a:t>
                  </a:r>
                </a:p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cy-GB" sz="1600" b="1" i="0" strike="noStrike" cap="none" spc="0" baseline="0">
                      <a:solidFill>
                        <a:srgbClr val="325083"/>
                      </a:solidFill>
                      <a:effectLst/>
                      <a:latin typeface="Arial"/>
                      <a:ea typeface="Arial"/>
                      <a:cs typeface="Arial"/>
                    </a:rPr>
                    <a:t>Cwblhau a Chymeradwyo</a:t>
                  </a:r>
                </a:p>
              </p:txBody>
            </p:sp>
            <p:sp>
              <p:nvSpPr>
                <p:cNvPr id="28" name="Rectangle: Folded Corner 27">
                  <a:extLst>
                    <a:ext uri="{FF2B5EF4-FFF2-40B4-BE49-F238E27FC236}">
                      <a16:creationId xmlns:a16="http://schemas.microsoft.com/office/drawing/2014/main" id="{9F1EDB21-5ED9-8E9B-AAE2-66D3C43CCDC7}"/>
                    </a:ext>
                  </a:extLst>
                </p:cNvPr>
                <p:cNvSpPr/>
                <p:nvPr/>
              </p:nvSpPr>
              <p:spPr>
                <a:xfrm>
                  <a:off x="925743" y="3898142"/>
                  <a:ext cx="1470117" cy="594960"/>
                </a:xfrm>
                <a:custGeom>
                  <a:avLst/>
                  <a:gdLst>
                    <a:gd name="connsiteX0" fmla="*/ 0 w 1470117"/>
                    <a:gd name="connsiteY0" fmla="*/ 0 h 594960"/>
                    <a:gd name="connsiteX1" fmla="*/ 475338 w 1470117"/>
                    <a:gd name="connsiteY1" fmla="*/ 0 h 594960"/>
                    <a:gd name="connsiteX2" fmla="*/ 935974 w 1470117"/>
                    <a:gd name="connsiteY2" fmla="*/ 0 h 594960"/>
                    <a:gd name="connsiteX3" fmla="*/ 1470117 w 1470117"/>
                    <a:gd name="connsiteY3" fmla="*/ 0 h 594960"/>
                    <a:gd name="connsiteX4" fmla="*/ 1470117 w 1470117"/>
                    <a:gd name="connsiteY4" fmla="*/ 495798 h 594960"/>
                    <a:gd name="connsiteX5" fmla="*/ 1370955 w 1470117"/>
                    <a:gd name="connsiteY5" fmla="*/ 594960 h 594960"/>
                    <a:gd name="connsiteX6" fmla="*/ 712897 w 1470117"/>
                    <a:gd name="connsiteY6" fmla="*/ 594960 h 594960"/>
                    <a:gd name="connsiteX7" fmla="*/ 0 w 1470117"/>
                    <a:gd name="connsiteY7" fmla="*/ 594960 h 594960"/>
                    <a:gd name="connsiteX8" fmla="*/ 0 w 1470117"/>
                    <a:gd name="connsiteY8" fmla="*/ 0 h 594960"/>
                    <a:gd name="connsiteX0" fmla="*/ 1370955 w 1470117"/>
                    <a:gd name="connsiteY0" fmla="*/ 594960 h 594960"/>
                    <a:gd name="connsiteX1" fmla="*/ 1390787 w 1470117"/>
                    <a:gd name="connsiteY1" fmla="*/ 515630 h 594960"/>
                    <a:gd name="connsiteX2" fmla="*/ 1470117 w 1470117"/>
                    <a:gd name="connsiteY2" fmla="*/ 495798 h 594960"/>
                    <a:gd name="connsiteX3" fmla="*/ 1370955 w 1470117"/>
                    <a:gd name="connsiteY3" fmla="*/ 594960 h 594960"/>
                    <a:gd name="connsiteX0" fmla="*/ 1370955 w 1470117"/>
                    <a:gd name="connsiteY0" fmla="*/ 594960 h 594960"/>
                    <a:gd name="connsiteX1" fmla="*/ 1390787 w 1470117"/>
                    <a:gd name="connsiteY1" fmla="*/ 515630 h 594960"/>
                    <a:gd name="connsiteX2" fmla="*/ 1470117 w 1470117"/>
                    <a:gd name="connsiteY2" fmla="*/ 495798 h 594960"/>
                    <a:gd name="connsiteX3" fmla="*/ 1370955 w 1470117"/>
                    <a:gd name="connsiteY3" fmla="*/ 594960 h 594960"/>
                    <a:gd name="connsiteX4" fmla="*/ 712897 w 1470117"/>
                    <a:gd name="connsiteY4" fmla="*/ 594960 h 594960"/>
                    <a:gd name="connsiteX5" fmla="*/ 0 w 1470117"/>
                    <a:gd name="connsiteY5" fmla="*/ 594960 h 594960"/>
                    <a:gd name="connsiteX6" fmla="*/ 0 w 1470117"/>
                    <a:gd name="connsiteY6" fmla="*/ 0 h 594960"/>
                    <a:gd name="connsiteX7" fmla="*/ 519441 w 1470117"/>
                    <a:gd name="connsiteY7" fmla="*/ 0 h 594960"/>
                    <a:gd name="connsiteX8" fmla="*/ 965377 w 1470117"/>
                    <a:gd name="connsiteY8" fmla="*/ 0 h 594960"/>
                    <a:gd name="connsiteX9" fmla="*/ 1470117 w 1470117"/>
                    <a:gd name="connsiteY9" fmla="*/ 0 h 594960"/>
                    <a:gd name="connsiteX10" fmla="*/ 1470117 w 1470117"/>
                    <a:gd name="connsiteY10" fmla="*/ 495798 h 594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470117" h="594960" stroke="0" extrusionOk="0">
                      <a:moveTo>
                        <a:pt x="0" y="0"/>
                      </a:moveTo>
                      <a:cubicBezTo>
                        <a:pt x="105731" y="-15796"/>
                        <a:pt x="242469" y="-17482"/>
                        <a:pt x="475338" y="0"/>
                      </a:cubicBezTo>
                      <a:cubicBezTo>
                        <a:pt x="708207" y="17482"/>
                        <a:pt x="766454" y="18766"/>
                        <a:pt x="935974" y="0"/>
                      </a:cubicBezTo>
                      <a:cubicBezTo>
                        <a:pt x="1105494" y="-18766"/>
                        <a:pt x="1273775" y="-3437"/>
                        <a:pt x="1470117" y="0"/>
                      </a:cubicBezTo>
                      <a:cubicBezTo>
                        <a:pt x="1447793" y="165722"/>
                        <a:pt x="1483584" y="301380"/>
                        <a:pt x="1470117" y="495798"/>
                      </a:cubicBezTo>
                      <a:cubicBezTo>
                        <a:pt x="1439485" y="519115"/>
                        <a:pt x="1419672" y="552794"/>
                        <a:pt x="1370955" y="594960"/>
                      </a:cubicBezTo>
                      <a:cubicBezTo>
                        <a:pt x="1122512" y="592298"/>
                        <a:pt x="956860" y="582122"/>
                        <a:pt x="712897" y="594960"/>
                      </a:cubicBezTo>
                      <a:cubicBezTo>
                        <a:pt x="468934" y="607798"/>
                        <a:pt x="202907" y="563464"/>
                        <a:pt x="0" y="594960"/>
                      </a:cubicBezTo>
                      <a:cubicBezTo>
                        <a:pt x="25097" y="443188"/>
                        <a:pt x="11345" y="138105"/>
                        <a:pt x="0" y="0"/>
                      </a:cubicBezTo>
                      <a:close/>
                    </a:path>
                    <a:path w="1470117" h="594960" fill="darkenLess" stroke="0" extrusionOk="0">
                      <a:moveTo>
                        <a:pt x="1370955" y="594960"/>
                      </a:moveTo>
                      <a:cubicBezTo>
                        <a:pt x="1379551" y="563812"/>
                        <a:pt x="1382235" y="555498"/>
                        <a:pt x="1390787" y="515630"/>
                      </a:cubicBezTo>
                      <a:cubicBezTo>
                        <a:pt x="1419699" y="510985"/>
                        <a:pt x="1450175" y="500974"/>
                        <a:pt x="1470117" y="495798"/>
                      </a:cubicBezTo>
                      <a:cubicBezTo>
                        <a:pt x="1441250" y="524621"/>
                        <a:pt x="1386746" y="569597"/>
                        <a:pt x="1370955" y="594960"/>
                      </a:cubicBezTo>
                      <a:close/>
                    </a:path>
                    <a:path w="1470117" h="594960" fill="none" extrusionOk="0">
                      <a:moveTo>
                        <a:pt x="1370955" y="594960"/>
                      </a:moveTo>
                      <a:cubicBezTo>
                        <a:pt x="1379666" y="563329"/>
                        <a:pt x="1383515" y="554475"/>
                        <a:pt x="1390787" y="515630"/>
                      </a:cubicBezTo>
                      <a:cubicBezTo>
                        <a:pt x="1428835" y="504581"/>
                        <a:pt x="1434171" y="507527"/>
                        <a:pt x="1470117" y="495798"/>
                      </a:cubicBezTo>
                      <a:cubicBezTo>
                        <a:pt x="1448168" y="514122"/>
                        <a:pt x="1394653" y="576534"/>
                        <a:pt x="1370955" y="594960"/>
                      </a:cubicBezTo>
                      <a:cubicBezTo>
                        <a:pt x="1126660" y="594949"/>
                        <a:pt x="905447" y="574285"/>
                        <a:pt x="712897" y="594960"/>
                      </a:cubicBezTo>
                      <a:cubicBezTo>
                        <a:pt x="520347" y="615635"/>
                        <a:pt x="210289" y="613619"/>
                        <a:pt x="0" y="594960"/>
                      </a:cubicBezTo>
                      <a:cubicBezTo>
                        <a:pt x="9504" y="343377"/>
                        <a:pt x="-25142" y="256829"/>
                        <a:pt x="0" y="0"/>
                      </a:cubicBezTo>
                      <a:cubicBezTo>
                        <a:pt x="126195" y="17276"/>
                        <a:pt x="367596" y="14624"/>
                        <a:pt x="519441" y="0"/>
                      </a:cubicBezTo>
                      <a:cubicBezTo>
                        <a:pt x="671286" y="-14624"/>
                        <a:pt x="755549" y="3364"/>
                        <a:pt x="965377" y="0"/>
                      </a:cubicBezTo>
                      <a:cubicBezTo>
                        <a:pt x="1175205" y="-3364"/>
                        <a:pt x="1232060" y="-14131"/>
                        <a:pt x="1470117" y="0"/>
                      </a:cubicBezTo>
                      <a:cubicBezTo>
                        <a:pt x="1462905" y="245417"/>
                        <a:pt x="1476831" y="268572"/>
                        <a:pt x="1470117" y="495798"/>
                      </a:cubicBezTo>
                    </a:path>
                  </a:pathLst>
                </a:custGeom>
                <a:noFill/>
                <a:ln w="28575">
                  <a:solidFill>
                    <a:srgbClr val="511966"/>
                  </a:solidFill>
                  <a:extLst>
                    <a:ext uri="{C807C97D-BFC1-408E-A445-0C87EB9F89A2}">
                      <ask:lineSketchStyleProps xmlns:ask="http://schemas.microsoft.com/office/drawing/2018/sketchyshapes" xmlns="" sd="2749456835">
                        <a:prstGeom prst="foldedCorner">
                          <a:avLst/>
                        </a:prstGeom>
                        <ask:type>
                          <ask:lineSketchFreehand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cy-GB" sz="1400" b="0" i="0" strike="noStrike" cap="none" spc="0" baseline="0" dirty="0">
                      <a:solidFill>
                        <a:srgbClr val="000000"/>
                      </a:solidFill>
                      <a:effectLst/>
                      <a:latin typeface="Arial"/>
                      <a:ea typeface="Arial"/>
                      <a:cs typeface="Arial"/>
                    </a:rPr>
                    <a:t>Tachwedd – Chwefror</a:t>
                  </a:r>
                  <a:endPara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9" name="Rectangle: Folded Corner 28">
                  <a:extLst>
                    <a:ext uri="{FF2B5EF4-FFF2-40B4-BE49-F238E27FC236}">
                      <a16:creationId xmlns:a16="http://schemas.microsoft.com/office/drawing/2014/main" id="{4C2B9FB9-4CFE-7FC9-F450-90F9C7C17600}"/>
                    </a:ext>
                  </a:extLst>
                </p:cNvPr>
                <p:cNvSpPr/>
                <p:nvPr/>
              </p:nvSpPr>
              <p:spPr>
                <a:xfrm>
                  <a:off x="2815724" y="3885922"/>
                  <a:ext cx="1470115" cy="558709"/>
                </a:xfrm>
                <a:custGeom>
                  <a:avLst/>
                  <a:gdLst>
                    <a:gd name="connsiteX0" fmla="*/ 0 w 1470115"/>
                    <a:gd name="connsiteY0" fmla="*/ 0 h 558709"/>
                    <a:gd name="connsiteX1" fmla="*/ 475337 w 1470115"/>
                    <a:gd name="connsiteY1" fmla="*/ 0 h 558709"/>
                    <a:gd name="connsiteX2" fmla="*/ 935973 w 1470115"/>
                    <a:gd name="connsiteY2" fmla="*/ 0 h 558709"/>
                    <a:gd name="connsiteX3" fmla="*/ 1470115 w 1470115"/>
                    <a:gd name="connsiteY3" fmla="*/ 0 h 558709"/>
                    <a:gd name="connsiteX4" fmla="*/ 1470115 w 1470115"/>
                    <a:gd name="connsiteY4" fmla="*/ 465589 h 558709"/>
                    <a:gd name="connsiteX5" fmla="*/ 1376995 w 1470115"/>
                    <a:gd name="connsiteY5" fmla="*/ 558709 h 558709"/>
                    <a:gd name="connsiteX6" fmla="*/ 716037 w 1470115"/>
                    <a:gd name="connsiteY6" fmla="*/ 558709 h 558709"/>
                    <a:gd name="connsiteX7" fmla="*/ 0 w 1470115"/>
                    <a:gd name="connsiteY7" fmla="*/ 558709 h 558709"/>
                    <a:gd name="connsiteX8" fmla="*/ 0 w 1470115"/>
                    <a:gd name="connsiteY8" fmla="*/ 0 h 558709"/>
                    <a:gd name="connsiteX0" fmla="*/ 1376995 w 1470115"/>
                    <a:gd name="connsiteY0" fmla="*/ 558709 h 558709"/>
                    <a:gd name="connsiteX1" fmla="*/ 1395619 w 1470115"/>
                    <a:gd name="connsiteY1" fmla="*/ 484213 h 558709"/>
                    <a:gd name="connsiteX2" fmla="*/ 1470115 w 1470115"/>
                    <a:gd name="connsiteY2" fmla="*/ 465589 h 558709"/>
                    <a:gd name="connsiteX3" fmla="*/ 1376995 w 1470115"/>
                    <a:gd name="connsiteY3" fmla="*/ 558709 h 558709"/>
                    <a:gd name="connsiteX0" fmla="*/ 1376995 w 1470115"/>
                    <a:gd name="connsiteY0" fmla="*/ 558709 h 558709"/>
                    <a:gd name="connsiteX1" fmla="*/ 1395619 w 1470115"/>
                    <a:gd name="connsiteY1" fmla="*/ 484213 h 558709"/>
                    <a:gd name="connsiteX2" fmla="*/ 1470115 w 1470115"/>
                    <a:gd name="connsiteY2" fmla="*/ 465589 h 558709"/>
                    <a:gd name="connsiteX3" fmla="*/ 1376995 w 1470115"/>
                    <a:gd name="connsiteY3" fmla="*/ 558709 h 558709"/>
                    <a:gd name="connsiteX4" fmla="*/ 716037 w 1470115"/>
                    <a:gd name="connsiteY4" fmla="*/ 558709 h 558709"/>
                    <a:gd name="connsiteX5" fmla="*/ 0 w 1470115"/>
                    <a:gd name="connsiteY5" fmla="*/ 558709 h 558709"/>
                    <a:gd name="connsiteX6" fmla="*/ 0 w 1470115"/>
                    <a:gd name="connsiteY6" fmla="*/ 0 h 558709"/>
                    <a:gd name="connsiteX7" fmla="*/ 519441 w 1470115"/>
                    <a:gd name="connsiteY7" fmla="*/ 0 h 558709"/>
                    <a:gd name="connsiteX8" fmla="*/ 965376 w 1470115"/>
                    <a:gd name="connsiteY8" fmla="*/ 0 h 558709"/>
                    <a:gd name="connsiteX9" fmla="*/ 1470115 w 1470115"/>
                    <a:gd name="connsiteY9" fmla="*/ 0 h 558709"/>
                    <a:gd name="connsiteX10" fmla="*/ 1470115 w 1470115"/>
                    <a:gd name="connsiteY10" fmla="*/ 465589 h 558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470115" h="558709" stroke="0" extrusionOk="0">
                      <a:moveTo>
                        <a:pt x="0" y="0"/>
                      </a:moveTo>
                      <a:cubicBezTo>
                        <a:pt x="111311" y="-13667"/>
                        <a:pt x="246279" y="-14848"/>
                        <a:pt x="475337" y="0"/>
                      </a:cubicBezTo>
                      <a:cubicBezTo>
                        <a:pt x="704395" y="14848"/>
                        <a:pt x="766453" y="18766"/>
                        <a:pt x="935973" y="0"/>
                      </a:cubicBezTo>
                      <a:cubicBezTo>
                        <a:pt x="1105493" y="-18766"/>
                        <a:pt x="1274127" y="3097"/>
                        <a:pt x="1470115" y="0"/>
                      </a:cubicBezTo>
                      <a:cubicBezTo>
                        <a:pt x="1487408" y="203027"/>
                        <a:pt x="1452138" y="237591"/>
                        <a:pt x="1470115" y="465589"/>
                      </a:cubicBezTo>
                      <a:cubicBezTo>
                        <a:pt x="1424385" y="507975"/>
                        <a:pt x="1408606" y="535015"/>
                        <a:pt x="1376995" y="558709"/>
                      </a:cubicBezTo>
                      <a:cubicBezTo>
                        <a:pt x="1220342" y="544649"/>
                        <a:pt x="886329" y="526523"/>
                        <a:pt x="716037" y="558709"/>
                      </a:cubicBezTo>
                      <a:cubicBezTo>
                        <a:pt x="545745" y="590895"/>
                        <a:pt x="290275" y="539957"/>
                        <a:pt x="0" y="558709"/>
                      </a:cubicBezTo>
                      <a:cubicBezTo>
                        <a:pt x="17988" y="444848"/>
                        <a:pt x="9490" y="178529"/>
                        <a:pt x="0" y="0"/>
                      </a:cubicBezTo>
                      <a:close/>
                    </a:path>
                    <a:path w="1470115" h="558709" fill="darkenLess" stroke="0" extrusionOk="0">
                      <a:moveTo>
                        <a:pt x="1376995" y="558709"/>
                      </a:moveTo>
                      <a:cubicBezTo>
                        <a:pt x="1385652" y="535970"/>
                        <a:pt x="1390291" y="501326"/>
                        <a:pt x="1395619" y="484213"/>
                      </a:cubicBezTo>
                      <a:cubicBezTo>
                        <a:pt x="1410967" y="478459"/>
                        <a:pt x="1433810" y="475506"/>
                        <a:pt x="1470115" y="465589"/>
                      </a:cubicBezTo>
                      <a:cubicBezTo>
                        <a:pt x="1435455" y="501613"/>
                        <a:pt x="1402106" y="529165"/>
                        <a:pt x="1376995" y="558709"/>
                      </a:cubicBezTo>
                      <a:close/>
                    </a:path>
                    <a:path w="1470115" h="558709" fill="none" extrusionOk="0">
                      <a:moveTo>
                        <a:pt x="1376995" y="558709"/>
                      </a:moveTo>
                      <a:cubicBezTo>
                        <a:pt x="1384989" y="537231"/>
                        <a:pt x="1385303" y="513891"/>
                        <a:pt x="1395619" y="484213"/>
                      </a:cubicBezTo>
                      <a:cubicBezTo>
                        <a:pt x="1416221" y="475800"/>
                        <a:pt x="1445645" y="471999"/>
                        <a:pt x="1470115" y="465589"/>
                      </a:cubicBezTo>
                      <a:cubicBezTo>
                        <a:pt x="1434929" y="496916"/>
                        <a:pt x="1415662" y="521236"/>
                        <a:pt x="1376995" y="558709"/>
                      </a:cubicBezTo>
                      <a:cubicBezTo>
                        <a:pt x="1182118" y="581538"/>
                        <a:pt x="964979" y="575521"/>
                        <a:pt x="716037" y="558709"/>
                      </a:cubicBezTo>
                      <a:cubicBezTo>
                        <a:pt x="467095" y="541897"/>
                        <a:pt x="165195" y="524489"/>
                        <a:pt x="0" y="558709"/>
                      </a:cubicBezTo>
                      <a:cubicBezTo>
                        <a:pt x="4899" y="312500"/>
                        <a:pt x="25711" y="159122"/>
                        <a:pt x="0" y="0"/>
                      </a:cubicBezTo>
                      <a:cubicBezTo>
                        <a:pt x="126195" y="17276"/>
                        <a:pt x="367596" y="14624"/>
                        <a:pt x="519441" y="0"/>
                      </a:cubicBezTo>
                      <a:cubicBezTo>
                        <a:pt x="671286" y="-14624"/>
                        <a:pt x="762130" y="4695"/>
                        <a:pt x="965376" y="0"/>
                      </a:cubicBezTo>
                      <a:cubicBezTo>
                        <a:pt x="1168623" y="-4695"/>
                        <a:pt x="1238503" y="-14076"/>
                        <a:pt x="1470115" y="0"/>
                      </a:cubicBezTo>
                      <a:cubicBezTo>
                        <a:pt x="1470249" y="196957"/>
                        <a:pt x="1491578" y="283078"/>
                        <a:pt x="1470115" y="465589"/>
                      </a:cubicBezTo>
                    </a:path>
                  </a:pathLst>
                </a:custGeom>
                <a:noFill/>
                <a:ln w="28575">
                  <a:solidFill>
                    <a:srgbClr val="511966"/>
                  </a:solidFill>
                  <a:extLst>
                    <a:ext uri="{C807C97D-BFC1-408E-A445-0C87EB9F89A2}">
                      <ask:lineSketchStyleProps xmlns:ask="http://schemas.microsoft.com/office/drawing/2018/sketchyshapes" xmlns="" sd="2749456835">
                        <a:prstGeom prst="foldedCorner">
                          <a:avLst/>
                        </a:prstGeom>
                        <ask:type>
                          <ask:lineSketchFreehand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cy-GB" sz="1400" b="0" i="0" strike="noStrike" cap="none" spc="0" baseline="0" dirty="0">
                      <a:solidFill>
                        <a:srgbClr val="000000"/>
                      </a:solidFill>
                      <a:effectLst/>
                      <a:latin typeface="Arial"/>
                      <a:ea typeface="Arial"/>
                      <a:cs typeface="Arial"/>
                    </a:rPr>
                    <a:t>Mawrth - Mehefin </a:t>
                  </a:r>
                  <a:endPara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Rectangle: Folded Corner 29">
                  <a:extLst>
                    <a:ext uri="{FF2B5EF4-FFF2-40B4-BE49-F238E27FC236}">
                      <a16:creationId xmlns:a16="http://schemas.microsoft.com/office/drawing/2014/main" id="{10F9F3F6-5D2D-65D9-3E02-716A6E3B590B}"/>
                    </a:ext>
                  </a:extLst>
                </p:cNvPr>
                <p:cNvSpPr/>
                <p:nvPr/>
              </p:nvSpPr>
              <p:spPr>
                <a:xfrm>
                  <a:off x="4537982" y="3885920"/>
                  <a:ext cx="1470115" cy="576138"/>
                </a:xfrm>
                <a:custGeom>
                  <a:avLst/>
                  <a:gdLst>
                    <a:gd name="connsiteX0" fmla="*/ 0 w 1470115"/>
                    <a:gd name="connsiteY0" fmla="*/ 0 h 576138"/>
                    <a:gd name="connsiteX1" fmla="*/ 475337 w 1470115"/>
                    <a:gd name="connsiteY1" fmla="*/ 0 h 576138"/>
                    <a:gd name="connsiteX2" fmla="*/ 935973 w 1470115"/>
                    <a:gd name="connsiteY2" fmla="*/ 0 h 576138"/>
                    <a:gd name="connsiteX3" fmla="*/ 1470115 w 1470115"/>
                    <a:gd name="connsiteY3" fmla="*/ 0 h 576138"/>
                    <a:gd name="connsiteX4" fmla="*/ 1470115 w 1470115"/>
                    <a:gd name="connsiteY4" fmla="*/ 480113 h 576138"/>
                    <a:gd name="connsiteX5" fmla="*/ 1374090 w 1470115"/>
                    <a:gd name="connsiteY5" fmla="*/ 576138 h 576138"/>
                    <a:gd name="connsiteX6" fmla="*/ 714527 w 1470115"/>
                    <a:gd name="connsiteY6" fmla="*/ 576138 h 576138"/>
                    <a:gd name="connsiteX7" fmla="*/ 0 w 1470115"/>
                    <a:gd name="connsiteY7" fmla="*/ 576138 h 576138"/>
                    <a:gd name="connsiteX8" fmla="*/ 0 w 1470115"/>
                    <a:gd name="connsiteY8" fmla="*/ 0 h 576138"/>
                    <a:gd name="connsiteX0" fmla="*/ 1374090 w 1470115"/>
                    <a:gd name="connsiteY0" fmla="*/ 576138 h 576138"/>
                    <a:gd name="connsiteX1" fmla="*/ 1393295 w 1470115"/>
                    <a:gd name="connsiteY1" fmla="*/ 499318 h 576138"/>
                    <a:gd name="connsiteX2" fmla="*/ 1470115 w 1470115"/>
                    <a:gd name="connsiteY2" fmla="*/ 480113 h 576138"/>
                    <a:gd name="connsiteX3" fmla="*/ 1374090 w 1470115"/>
                    <a:gd name="connsiteY3" fmla="*/ 576138 h 576138"/>
                    <a:gd name="connsiteX0" fmla="*/ 1374090 w 1470115"/>
                    <a:gd name="connsiteY0" fmla="*/ 576138 h 576138"/>
                    <a:gd name="connsiteX1" fmla="*/ 1393295 w 1470115"/>
                    <a:gd name="connsiteY1" fmla="*/ 499318 h 576138"/>
                    <a:gd name="connsiteX2" fmla="*/ 1470115 w 1470115"/>
                    <a:gd name="connsiteY2" fmla="*/ 480113 h 576138"/>
                    <a:gd name="connsiteX3" fmla="*/ 1374090 w 1470115"/>
                    <a:gd name="connsiteY3" fmla="*/ 576138 h 576138"/>
                    <a:gd name="connsiteX4" fmla="*/ 714527 w 1470115"/>
                    <a:gd name="connsiteY4" fmla="*/ 576138 h 576138"/>
                    <a:gd name="connsiteX5" fmla="*/ 0 w 1470115"/>
                    <a:gd name="connsiteY5" fmla="*/ 576138 h 576138"/>
                    <a:gd name="connsiteX6" fmla="*/ 0 w 1470115"/>
                    <a:gd name="connsiteY6" fmla="*/ 0 h 576138"/>
                    <a:gd name="connsiteX7" fmla="*/ 519441 w 1470115"/>
                    <a:gd name="connsiteY7" fmla="*/ 0 h 576138"/>
                    <a:gd name="connsiteX8" fmla="*/ 965376 w 1470115"/>
                    <a:gd name="connsiteY8" fmla="*/ 0 h 576138"/>
                    <a:gd name="connsiteX9" fmla="*/ 1470115 w 1470115"/>
                    <a:gd name="connsiteY9" fmla="*/ 0 h 576138"/>
                    <a:gd name="connsiteX10" fmla="*/ 1470115 w 1470115"/>
                    <a:gd name="connsiteY10" fmla="*/ 480113 h 576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470115" h="576138" stroke="0" extrusionOk="0">
                      <a:moveTo>
                        <a:pt x="0" y="0"/>
                      </a:moveTo>
                      <a:cubicBezTo>
                        <a:pt x="111311" y="-13667"/>
                        <a:pt x="246279" y="-14848"/>
                        <a:pt x="475337" y="0"/>
                      </a:cubicBezTo>
                      <a:cubicBezTo>
                        <a:pt x="704395" y="14848"/>
                        <a:pt x="766453" y="18766"/>
                        <a:pt x="935973" y="0"/>
                      </a:cubicBezTo>
                      <a:cubicBezTo>
                        <a:pt x="1105493" y="-18766"/>
                        <a:pt x="1274127" y="3097"/>
                        <a:pt x="1470115" y="0"/>
                      </a:cubicBezTo>
                      <a:cubicBezTo>
                        <a:pt x="1473470" y="132613"/>
                        <a:pt x="1457899" y="301756"/>
                        <a:pt x="1470115" y="480113"/>
                      </a:cubicBezTo>
                      <a:cubicBezTo>
                        <a:pt x="1441644" y="504397"/>
                        <a:pt x="1418558" y="526532"/>
                        <a:pt x="1374090" y="576138"/>
                      </a:cubicBezTo>
                      <a:cubicBezTo>
                        <a:pt x="1174220" y="589775"/>
                        <a:pt x="992652" y="567637"/>
                        <a:pt x="714527" y="576138"/>
                      </a:cubicBezTo>
                      <a:cubicBezTo>
                        <a:pt x="436402" y="584639"/>
                        <a:pt x="352209" y="595669"/>
                        <a:pt x="0" y="576138"/>
                      </a:cubicBezTo>
                      <a:cubicBezTo>
                        <a:pt x="12680" y="318456"/>
                        <a:pt x="-18303" y="168766"/>
                        <a:pt x="0" y="0"/>
                      </a:cubicBezTo>
                      <a:close/>
                    </a:path>
                    <a:path w="1470115" h="576138" fill="darkenLess" stroke="0" extrusionOk="0">
                      <a:moveTo>
                        <a:pt x="1374090" y="576138"/>
                      </a:moveTo>
                      <a:cubicBezTo>
                        <a:pt x="1381251" y="556947"/>
                        <a:pt x="1386885" y="531113"/>
                        <a:pt x="1393295" y="499318"/>
                      </a:cubicBezTo>
                      <a:cubicBezTo>
                        <a:pt x="1414851" y="497230"/>
                        <a:pt x="1438280" y="491457"/>
                        <a:pt x="1470115" y="480113"/>
                      </a:cubicBezTo>
                      <a:cubicBezTo>
                        <a:pt x="1434581" y="520159"/>
                        <a:pt x="1409629" y="541607"/>
                        <a:pt x="1374090" y="576138"/>
                      </a:cubicBezTo>
                      <a:close/>
                    </a:path>
                    <a:path w="1470115" h="576138" fill="none" extrusionOk="0">
                      <a:moveTo>
                        <a:pt x="1374090" y="576138"/>
                      </a:moveTo>
                      <a:cubicBezTo>
                        <a:pt x="1377721" y="557613"/>
                        <a:pt x="1382985" y="531229"/>
                        <a:pt x="1393295" y="499318"/>
                      </a:cubicBezTo>
                      <a:cubicBezTo>
                        <a:pt x="1418204" y="492490"/>
                        <a:pt x="1436148" y="490475"/>
                        <a:pt x="1470115" y="480113"/>
                      </a:cubicBezTo>
                      <a:cubicBezTo>
                        <a:pt x="1435194" y="521308"/>
                        <a:pt x="1414015" y="543609"/>
                        <a:pt x="1374090" y="576138"/>
                      </a:cubicBezTo>
                      <a:cubicBezTo>
                        <a:pt x="1076668" y="588292"/>
                        <a:pt x="991921" y="580731"/>
                        <a:pt x="714527" y="576138"/>
                      </a:cubicBezTo>
                      <a:cubicBezTo>
                        <a:pt x="437133" y="571545"/>
                        <a:pt x="247517" y="590860"/>
                        <a:pt x="0" y="576138"/>
                      </a:cubicBezTo>
                      <a:cubicBezTo>
                        <a:pt x="-8644" y="416062"/>
                        <a:pt x="22676" y="210922"/>
                        <a:pt x="0" y="0"/>
                      </a:cubicBezTo>
                      <a:cubicBezTo>
                        <a:pt x="126195" y="17276"/>
                        <a:pt x="367596" y="14624"/>
                        <a:pt x="519441" y="0"/>
                      </a:cubicBezTo>
                      <a:cubicBezTo>
                        <a:pt x="671286" y="-14624"/>
                        <a:pt x="762130" y="4695"/>
                        <a:pt x="965376" y="0"/>
                      </a:cubicBezTo>
                      <a:cubicBezTo>
                        <a:pt x="1168623" y="-4695"/>
                        <a:pt x="1238503" y="-14076"/>
                        <a:pt x="1470115" y="0"/>
                      </a:cubicBezTo>
                      <a:cubicBezTo>
                        <a:pt x="1483956" y="130065"/>
                        <a:pt x="1483341" y="290127"/>
                        <a:pt x="1470115" y="480113"/>
                      </a:cubicBezTo>
                    </a:path>
                  </a:pathLst>
                </a:custGeom>
                <a:noFill/>
                <a:ln w="28575">
                  <a:solidFill>
                    <a:srgbClr val="511966"/>
                  </a:solidFill>
                  <a:extLst>
                    <a:ext uri="{C807C97D-BFC1-408E-A445-0C87EB9F89A2}">
                      <ask:lineSketchStyleProps xmlns:ask="http://schemas.microsoft.com/office/drawing/2018/sketchyshapes" xmlns="" sd="2749456835">
                        <a:prstGeom prst="foldedCorner">
                          <a:avLst/>
                        </a:prstGeom>
                        <ask:type>
                          <ask:lineSketchFreehand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cy-GB" sz="1400" b="0" i="0" strike="noStrike" cap="none" spc="0" baseline="0" dirty="0">
                      <a:solidFill>
                        <a:srgbClr val="000000"/>
                      </a:solidFill>
                      <a:effectLst/>
                      <a:latin typeface="Arial"/>
                      <a:ea typeface="Arial"/>
                      <a:cs typeface="Arial"/>
                    </a:rPr>
                    <a:t>Mehefin - Gorffennaf</a:t>
                  </a:r>
                  <a:endPara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1" name="Rectangle: Folded Corner 30">
                  <a:extLst>
                    <a:ext uri="{FF2B5EF4-FFF2-40B4-BE49-F238E27FC236}">
                      <a16:creationId xmlns:a16="http://schemas.microsoft.com/office/drawing/2014/main" id="{C506A5A4-FA8F-8E6A-C004-A1D4FB23BBA2}"/>
                    </a:ext>
                  </a:extLst>
                </p:cNvPr>
                <p:cNvSpPr/>
                <p:nvPr/>
              </p:nvSpPr>
              <p:spPr>
                <a:xfrm>
                  <a:off x="6323343" y="3855231"/>
                  <a:ext cx="1528021" cy="576138"/>
                </a:xfrm>
                <a:custGeom>
                  <a:avLst/>
                  <a:gdLst>
                    <a:gd name="connsiteX0" fmla="*/ 0 w 1528021"/>
                    <a:gd name="connsiteY0" fmla="*/ 0 h 576138"/>
                    <a:gd name="connsiteX1" fmla="*/ 494060 w 1528021"/>
                    <a:gd name="connsiteY1" fmla="*/ 0 h 576138"/>
                    <a:gd name="connsiteX2" fmla="*/ 972840 w 1528021"/>
                    <a:gd name="connsiteY2" fmla="*/ 0 h 576138"/>
                    <a:gd name="connsiteX3" fmla="*/ 1528021 w 1528021"/>
                    <a:gd name="connsiteY3" fmla="*/ 0 h 576138"/>
                    <a:gd name="connsiteX4" fmla="*/ 1528021 w 1528021"/>
                    <a:gd name="connsiteY4" fmla="*/ 480113 h 576138"/>
                    <a:gd name="connsiteX5" fmla="*/ 1431996 w 1528021"/>
                    <a:gd name="connsiteY5" fmla="*/ 576138 h 576138"/>
                    <a:gd name="connsiteX6" fmla="*/ 983304 w 1528021"/>
                    <a:gd name="connsiteY6" fmla="*/ 576138 h 576138"/>
                    <a:gd name="connsiteX7" fmla="*/ 548932 w 1528021"/>
                    <a:gd name="connsiteY7" fmla="*/ 576138 h 576138"/>
                    <a:gd name="connsiteX8" fmla="*/ 0 w 1528021"/>
                    <a:gd name="connsiteY8" fmla="*/ 576138 h 576138"/>
                    <a:gd name="connsiteX9" fmla="*/ 0 w 1528021"/>
                    <a:gd name="connsiteY9" fmla="*/ 0 h 576138"/>
                    <a:gd name="connsiteX0" fmla="*/ 1431996 w 1528021"/>
                    <a:gd name="connsiteY0" fmla="*/ 576138 h 576138"/>
                    <a:gd name="connsiteX1" fmla="*/ 1451201 w 1528021"/>
                    <a:gd name="connsiteY1" fmla="*/ 499318 h 576138"/>
                    <a:gd name="connsiteX2" fmla="*/ 1528021 w 1528021"/>
                    <a:gd name="connsiteY2" fmla="*/ 480113 h 576138"/>
                    <a:gd name="connsiteX3" fmla="*/ 1431996 w 1528021"/>
                    <a:gd name="connsiteY3" fmla="*/ 576138 h 576138"/>
                    <a:gd name="connsiteX0" fmla="*/ 1431996 w 1528021"/>
                    <a:gd name="connsiteY0" fmla="*/ 576138 h 576138"/>
                    <a:gd name="connsiteX1" fmla="*/ 1451201 w 1528021"/>
                    <a:gd name="connsiteY1" fmla="*/ 499318 h 576138"/>
                    <a:gd name="connsiteX2" fmla="*/ 1528021 w 1528021"/>
                    <a:gd name="connsiteY2" fmla="*/ 480113 h 576138"/>
                    <a:gd name="connsiteX3" fmla="*/ 1431996 w 1528021"/>
                    <a:gd name="connsiteY3" fmla="*/ 576138 h 576138"/>
                    <a:gd name="connsiteX4" fmla="*/ 954664 w 1528021"/>
                    <a:gd name="connsiteY4" fmla="*/ 576138 h 576138"/>
                    <a:gd name="connsiteX5" fmla="*/ 520292 w 1528021"/>
                    <a:gd name="connsiteY5" fmla="*/ 576138 h 576138"/>
                    <a:gd name="connsiteX6" fmla="*/ 0 w 1528021"/>
                    <a:gd name="connsiteY6" fmla="*/ 576138 h 576138"/>
                    <a:gd name="connsiteX7" fmla="*/ 0 w 1528021"/>
                    <a:gd name="connsiteY7" fmla="*/ 0 h 576138"/>
                    <a:gd name="connsiteX8" fmla="*/ 539901 w 1528021"/>
                    <a:gd name="connsiteY8" fmla="*/ 0 h 576138"/>
                    <a:gd name="connsiteX9" fmla="*/ 1018681 w 1528021"/>
                    <a:gd name="connsiteY9" fmla="*/ 0 h 576138"/>
                    <a:gd name="connsiteX10" fmla="*/ 1528021 w 1528021"/>
                    <a:gd name="connsiteY10" fmla="*/ 0 h 576138"/>
                    <a:gd name="connsiteX11" fmla="*/ 1528021 w 1528021"/>
                    <a:gd name="connsiteY11" fmla="*/ 480113 h 576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528021" h="576138" stroke="0" extrusionOk="0">
                      <a:moveTo>
                        <a:pt x="0" y="0"/>
                      </a:moveTo>
                      <a:cubicBezTo>
                        <a:pt x="146344" y="2261"/>
                        <a:pt x="345718" y="22556"/>
                        <a:pt x="494060" y="0"/>
                      </a:cubicBezTo>
                      <a:cubicBezTo>
                        <a:pt x="642402" y="-22556"/>
                        <a:pt x="807296" y="9041"/>
                        <a:pt x="972840" y="0"/>
                      </a:cubicBezTo>
                      <a:cubicBezTo>
                        <a:pt x="1138384" y="-9041"/>
                        <a:pt x="1387631" y="-18692"/>
                        <a:pt x="1528021" y="0"/>
                      </a:cubicBezTo>
                      <a:cubicBezTo>
                        <a:pt x="1531376" y="132613"/>
                        <a:pt x="1515805" y="301756"/>
                        <a:pt x="1528021" y="480113"/>
                      </a:cubicBezTo>
                      <a:cubicBezTo>
                        <a:pt x="1499550" y="504397"/>
                        <a:pt x="1476464" y="526532"/>
                        <a:pt x="1431996" y="576138"/>
                      </a:cubicBezTo>
                      <a:cubicBezTo>
                        <a:pt x="1265490" y="595313"/>
                        <a:pt x="1102416" y="592301"/>
                        <a:pt x="983304" y="576138"/>
                      </a:cubicBezTo>
                      <a:cubicBezTo>
                        <a:pt x="864192" y="559975"/>
                        <a:pt x="654003" y="580491"/>
                        <a:pt x="548932" y="576138"/>
                      </a:cubicBezTo>
                      <a:cubicBezTo>
                        <a:pt x="443861" y="571785"/>
                        <a:pt x="273398" y="591334"/>
                        <a:pt x="0" y="576138"/>
                      </a:cubicBezTo>
                      <a:cubicBezTo>
                        <a:pt x="-3767" y="414734"/>
                        <a:pt x="-13361" y="196140"/>
                        <a:pt x="0" y="0"/>
                      </a:cubicBezTo>
                      <a:close/>
                    </a:path>
                    <a:path w="1528021" h="576138" fill="darkenLess" stroke="0" extrusionOk="0">
                      <a:moveTo>
                        <a:pt x="1431996" y="576138"/>
                      </a:moveTo>
                      <a:cubicBezTo>
                        <a:pt x="1433334" y="558248"/>
                        <a:pt x="1446059" y="533089"/>
                        <a:pt x="1451201" y="499318"/>
                      </a:cubicBezTo>
                      <a:cubicBezTo>
                        <a:pt x="1489041" y="489099"/>
                        <a:pt x="1499366" y="483698"/>
                        <a:pt x="1528021" y="480113"/>
                      </a:cubicBezTo>
                      <a:cubicBezTo>
                        <a:pt x="1483263" y="520732"/>
                        <a:pt x="1458266" y="547778"/>
                        <a:pt x="1431996" y="576138"/>
                      </a:cubicBezTo>
                      <a:close/>
                    </a:path>
                    <a:path w="1528021" h="576138" fill="none" extrusionOk="0">
                      <a:moveTo>
                        <a:pt x="1431996" y="576138"/>
                      </a:moveTo>
                      <a:cubicBezTo>
                        <a:pt x="1440107" y="541015"/>
                        <a:pt x="1443454" y="527900"/>
                        <a:pt x="1451201" y="499318"/>
                      </a:cubicBezTo>
                      <a:cubicBezTo>
                        <a:pt x="1471410" y="492770"/>
                        <a:pt x="1490861" y="490130"/>
                        <a:pt x="1528021" y="480113"/>
                      </a:cubicBezTo>
                      <a:cubicBezTo>
                        <a:pt x="1499297" y="512626"/>
                        <a:pt x="1456435" y="553977"/>
                        <a:pt x="1431996" y="576138"/>
                      </a:cubicBezTo>
                      <a:cubicBezTo>
                        <a:pt x="1269820" y="566501"/>
                        <a:pt x="1180263" y="581553"/>
                        <a:pt x="954664" y="576138"/>
                      </a:cubicBezTo>
                      <a:cubicBezTo>
                        <a:pt x="729065" y="570723"/>
                        <a:pt x="607355" y="579036"/>
                        <a:pt x="520292" y="576138"/>
                      </a:cubicBezTo>
                      <a:cubicBezTo>
                        <a:pt x="433229" y="573240"/>
                        <a:pt x="137896" y="580007"/>
                        <a:pt x="0" y="576138"/>
                      </a:cubicBezTo>
                      <a:cubicBezTo>
                        <a:pt x="-21635" y="362525"/>
                        <a:pt x="24537" y="223279"/>
                        <a:pt x="0" y="0"/>
                      </a:cubicBezTo>
                      <a:cubicBezTo>
                        <a:pt x="150617" y="-12096"/>
                        <a:pt x="272983" y="-9617"/>
                        <a:pt x="539901" y="0"/>
                      </a:cubicBezTo>
                      <a:cubicBezTo>
                        <a:pt x="806819" y="9617"/>
                        <a:pt x="816552" y="4344"/>
                        <a:pt x="1018681" y="0"/>
                      </a:cubicBezTo>
                      <a:cubicBezTo>
                        <a:pt x="1220810" y="-4344"/>
                        <a:pt x="1320486" y="14927"/>
                        <a:pt x="1528021" y="0"/>
                      </a:cubicBezTo>
                      <a:cubicBezTo>
                        <a:pt x="1549135" y="206285"/>
                        <a:pt x="1519604" y="312591"/>
                        <a:pt x="1528021" y="480113"/>
                      </a:cubicBezTo>
                    </a:path>
                  </a:pathLst>
                </a:custGeom>
                <a:noFill/>
                <a:ln w="28575">
                  <a:solidFill>
                    <a:srgbClr val="511966"/>
                  </a:solidFill>
                  <a:extLst>
                    <a:ext uri="{C807C97D-BFC1-408E-A445-0C87EB9F89A2}">
                      <ask:lineSketchStyleProps xmlns:ask="http://schemas.microsoft.com/office/drawing/2018/sketchyshapes" xmlns="" sd="2749456835">
                        <a:prstGeom prst="foldedCorner">
                          <a:avLst/>
                        </a:prstGeom>
                        <ask:type>
                          <ask:lineSketchFreehand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40" tIns="45720" rIns="91440" bIns="45720"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cy-GB" sz="1400" b="0" i="0" strike="noStrike" cap="none" spc="0" baseline="0" dirty="0">
                      <a:solidFill>
                        <a:srgbClr val="000000"/>
                      </a:solidFill>
                      <a:effectLst/>
                      <a:latin typeface="Arial"/>
                      <a:ea typeface="Arial"/>
                      <a:cs typeface="Arial"/>
                    </a:rPr>
                    <a:t>Gorffennaf – Awst  </a:t>
                  </a:r>
                  <a:endPara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2" name="Rectangle: Folded Corner 31">
                  <a:extLst>
                    <a:ext uri="{FF2B5EF4-FFF2-40B4-BE49-F238E27FC236}">
                      <a16:creationId xmlns:a16="http://schemas.microsoft.com/office/drawing/2014/main" id="{E5BE98B7-BB38-35CC-E45E-1FD4115D4881}"/>
                    </a:ext>
                  </a:extLst>
                </p:cNvPr>
                <p:cNvSpPr/>
                <p:nvPr/>
              </p:nvSpPr>
              <p:spPr>
                <a:xfrm>
                  <a:off x="8049789" y="3924330"/>
                  <a:ext cx="1528021" cy="507038"/>
                </a:xfrm>
                <a:custGeom>
                  <a:avLst/>
                  <a:gdLst>
                    <a:gd name="connsiteX0" fmla="*/ 0 w 1528021"/>
                    <a:gd name="connsiteY0" fmla="*/ 0 h 507038"/>
                    <a:gd name="connsiteX1" fmla="*/ 494060 w 1528021"/>
                    <a:gd name="connsiteY1" fmla="*/ 0 h 507038"/>
                    <a:gd name="connsiteX2" fmla="*/ 972840 w 1528021"/>
                    <a:gd name="connsiteY2" fmla="*/ 0 h 507038"/>
                    <a:gd name="connsiteX3" fmla="*/ 1528021 w 1528021"/>
                    <a:gd name="connsiteY3" fmla="*/ 0 h 507038"/>
                    <a:gd name="connsiteX4" fmla="*/ 1528021 w 1528021"/>
                    <a:gd name="connsiteY4" fmla="*/ 422530 h 507038"/>
                    <a:gd name="connsiteX5" fmla="*/ 1443513 w 1528021"/>
                    <a:gd name="connsiteY5" fmla="*/ 507038 h 507038"/>
                    <a:gd name="connsiteX6" fmla="*/ 991212 w 1528021"/>
                    <a:gd name="connsiteY6" fmla="*/ 507038 h 507038"/>
                    <a:gd name="connsiteX7" fmla="*/ 553347 w 1528021"/>
                    <a:gd name="connsiteY7" fmla="*/ 507038 h 507038"/>
                    <a:gd name="connsiteX8" fmla="*/ 0 w 1528021"/>
                    <a:gd name="connsiteY8" fmla="*/ 507038 h 507038"/>
                    <a:gd name="connsiteX9" fmla="*/ 0 w 1528021"/>
                    <a:gd name="connsiteY9" fmla="*/ 0 h 507038"/>
                    <a:gd name="connsiteX0" fmla="*/ 1443513 w 1528021"/>
                    <a:gd name="connsiteY0" fmla="*/ 507038 h 507038"/>
                    <a:gd name="connsiteX1" fmla="*/ 1460415 w 1528021"/>
                    <a:gd name="connsiteY1" fmla="*/ 439432 h 507038"/>
                    <a:gd name="connsiteX2" fmla="*/ 1528021 w 1528021"/>
                    <a:gd name="connsiteY2" fmla="*/ 422530 h 507038"/>
                    <a:gd name="connsiteX3" fmla="*/ 1443513 w 1528021"/>
                    <a:gd name="connsiteY3" fmla="*/ 507038 h 507038"/>
                    <a:gd name="connsiteX0" fmla="*/ 1443513 w 1528021"/>
                    <a:gd name="connsiteY0" fmla="*/ 507038 h 507038"/>
                    <a:gd name="connsiteX1" fmla="*/ 1460415 w 1528021"/>
                    <a:gd name="connsiteY1" fmla="*/ 439432 h 507038"/>
                    <a:gd name="connsiteX2" fmla="*/ 1528021 w 1528021"/>
                    <a:gd name="connsiteY2" fmla="*/ 422530 h 507038"/>
                    <a:gd name="connsiteX3" fmla="*/ 1443513 w 1528021"/>
                    <a:gd name="connsiteY3" fmla="*/ 507038 h 507038"/>
                    <a:gd name="connsiteX4" fmla="*/ 962342 w 1528021"/>
                    <a:gd name="connsiteY4" fmla="*/ 507038 h 507038"/>
                    <a:gd name="connsiteX5" fmla="*/ 524476 w 1528021"/>
                    <a:gd name="connsiteY5" fmla="*/ 507038 h 507038"/>
                    <a:gd name="connsiteX6" fmla="*/ 0 w 1528021"/>
                    <a:gd name="connsiteY6" fmla="*/ 507038 h 507038"/>
                    <a:gd name="connsiteX7" fmla="*/ 0 w 1528021"/>
                    <a:gd name="connsiteY7" fmla="*/ 0 h 507038"/>
                    <a:gd name="connsiteX8" fmla="*/ 539901 w 1528021"/>
                    <a:gd name="connsiteY8" fmla="*/ 0 h 507038"/>
                    <a:gd name="connsiteX9" fmla="*/ 1018681 w 1528021"/>
                    <a:gd name="connsiteY9" fmla="*/ 0 h 507038"/>
                    <a:gd name="connsiteX10" fmla="*/ 1528021 w 1528021"/>
                    <a:gd name="connsiteY10" fmla="*/ 0 h 507038"/>
                    <a:gd name="connsiteX11" fmla="*/ 1528021 w 1528021"/>
                    <a:gd name="connsiteY11" fmla="*/ 422530 h 5070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528021" h="507038" stroke="0" extrusionOk="0">
                      <a:moveTo>
                        <a:pt x="0" y="0"/>
                      </a:moveTo>
                      <a:cubicBezTo>
                        <a:pt x="146344" y="2261"/>
                        <a:pt x="345718" y="22556"/>
                        <a:pt x="494060" y="0"/>
                      </a:cubicBezTo>
                      <a:cubicBezTo>
                        <a:pt x="642402" y="-22556"/>
                        <a:pt x="807296" y="9041"/>
                        <a:pt x="972840" y="0"/>
                      </a:cubicBezTo>
                      <a:cubicBezTo>
                        <a:pt x="1138384" y="-9041"/>
                        <a:pt x="1387631" y="-18692"/>
                        <a:pt x="1528021" y="0"/>
                      </a:cubicBezTo>
                      <a:cubicBezTo>
                        <a:pt x="1520656" y="96817"/>
                        <a:pt x="1546781" y="326153"/>
                        <a:pt x="1528021" y="422530"/>
                      </a:cubicBezTo>
                      <a:cubicBezTo>
                        <a:pt x="1502861" y="440771"/>
                        <a:pt x="1480299" y="468705"/>
                        <a:pt x="1443513" y="507038"/>
                      </a:cubicBezTo>
                      <a:cubicBezTo>
                        <a:pt x="1314524" y="526744"/>
                        <a:pt x="1116769" y="494637"/>
                        <a:pt x="991212" y="507038"/>
                      </a:cubicBezTo>
                      <a:cubicBezTo>
                        <a:pt x="865655" y="519439"/>
                        <a:pt x="771632" y="512450"/>
                        <a:pt x="553347" y="507038"/>
                      </a:cubicBezTo>
                      <a:cubicBezTo>
                        <a:pt x="335063" y="501626"/>
                        <a:pt x="215805" y="486827"/>
                        <a:pt x="0" y="507038"/>
                      </a:cubicBezTo>
                      <a:cubicBezTo>
                        <a:pt x="13578" y="317870"/>
                        <a:pt x="6329" y="236262"/>
                        <a:pt x="0" y="0"/>
                      </a:cubicBezTo>
                      <a:close/>
                    </a:path>
                    <a:path w="1528021" h="507038" fill="darkenLess" stroke="0" extrusionOk="0">
                      <a:moveTo>
                        <a:pt x="1443513" y="507038"/>
                      </a:moveTo>
                      <a:cubicBezTo>
                        <a:pt x="1445115" y="492955"/>
                        <a:pt x="1452863" y="468096"/>
                        <a:pt x="1460415" y="439432"/>
                      </a:cubicBezTo>
                      <a:cubicBezTo>
                        <a:pt x="1481190" y="435963"/>
                        <a:pt x="1500557" y="427331"/>
                        <a:pt x="1528021" y="422530"/>
                      </a:cubicBezTo>
                      <a:cubicBezTo>
                        <a:pt x="1505635" y="442361"/>
                        <a:pt x="1472828" y="484731"/>
                        <a:pt x="1443513" y="507038"/>
                      </a:cubicBezTo>
                      <a:close/>
                    </a:path>
                    <a:path w="1528021" h="507038" fill="none" extrusionOk="0">
                      <a:moveTo>
                        <a:pt x="1443513" y="507038"/>
                      </a:moveTo>
                      <a:cubicBezTo>
                        <a:pt x="1448524" y="473162"/>
                        <a:pt x="1456728" y="458385"/>
                        <a:pt x="1460415" y="439432"/>
                      </a:cubicBezTo>
                      <a:cubicBezTo>
                        <a:pt x="1474583" y="437335"/>
                        <a:pt x="1514745" y="427374"/>
                        <a:pt x="1528021" y="422530"/>
                      </a:cubicBezTo>
                      <a:cubicBezTo>
                        <a:pt x="1496580" y="460674"/>
                        <a:pt x="1477371" y="480225"/>
                        <a:pt x="1443513" y="507038"/>
                      </a:cubicBezTo>
                      <a:cubicBezTo>
                        <a:pt x="1319089" y="508795"/>
                        <a:pt x="1111705" y="484329"/>
                        <a:pt x="962342" y="507038"/>
                      </a:cubicBezTo>
                      <a:cubicBezTo>
                        <a:pt x="812979" y="529747"/>
                        <a:pt x="669107" y="507953"/>
                        <a:pt x="524476" y="507038"/>
                      </a:cubicBezTo>
                      <a:cubicBezTo>
                        <a:pt x="379845" y="506123"/>
                        <a:pt x="178742" y="516226"/>
                        <a:pt x="0" y="507038"/>
                      </a:cubicBezTo>
                      <a:cubicBezTo>
                        <a:pt x="6142" y="357599"/>
                        <a:pt x="7921" y="242072"/>
                        <a:pt x="0" y="0"/>
                      </a:cubicBezTo>
                      <a:cubicBezTo>
                        <a:pt x="150617" y="-12096"/>
                        <a:pt x="272983" y="-9617"/>
                        <a:pt x="539901" y="0"/>
                      </a:cubicBezTo>
                      <a:cubicBezTo>
                        <a:pt x="806819" y="9617"/>
                        <a:pt x="816552" y="4344"/>
                        <a:pt x="1018681" y="0"/>
                      </a:cubicBezTo>
                      <a:cubicBezTo>
                        <a:pt x="1220810" y="-4344"/>
                        <a:pt x="1320486" y="14927"/>
                        <a:pt x="1528021" y="0"/>
                      </a:cubicBezTo>
                      <a:cubicBezTo>
                        <a:pt x="1537493" y="172026"/>
                        <a:pt x="1526151" y="265878"/>
                        <a:pt x="1528021" y="422530"/>
                      </a:cubicBezTo>
                    </a:path>
                  </a:pathLst>
                </a:custGeom>
                <a:noFill/>
                <a:ln w="28575">
                  <a:solidFill>
                    <a:srgbClr val="511966"/>
                  </a:solidFill>
                  <a:extLst>
                    <a:ext uri="{C807C97D-BFC1-408E-A445-0C87EB9F89A2}">
                      <ask:lineSketchStyleProps xmlns:ask="http://schemas.microsoft.com/office/drawing/2018/sketchyshapes" xmlns="" sd="2749456835">
                        <a:prstGeom prst="foldedCorner">
                          <a:avLst/>
                        </a:prstGeom>
                        <ask:type>
                          <ask:lineSketchFreehand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40" tIns="45720" rIns="91440" bIns="45720"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cy-GB" sz="1400" b="0" i="0" strike="noStrike" cap="none" spc="0" baseline="0" dirty="0">
                      <a:solidFill>
                        <a:srgbClr val="000000"/>
                      </a:solidFill>
                      <a:effectLst/>
                      <a:latin typeface="Arial"/>
                      <a:ea typeface="Arial"/>
                      <a:cs typeface="Arial"/>
                    </a:rPr>
                    <a:t>Medi – Tachwedd</a:t>
                  </a:r>
                  <a:endPara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</p:txBody>
            </p:sp>
          </p:grp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5FDFD3BC-6501-C618-711E-750A06F1BD98}"/>
                  </a:ext>
                </a:extLst>
              </p:cNvPr>
              <p:cNvCxnSpPr/>
              <p:nvPr/>
            </p:nvCxnSpPr>
            <p:spPr>
              <a:xfrm flipH="1">
                <a:off x="2579456" y="1256603"/>
                <a:ext cx="0" cy="3500754"/>
              </a:xfrm>
              <a:prstGeom prst="line">
                <a:avLst/>
              </a:prstGeom>
              <a:ln w="3492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5CB1EB42-C848-BB8A-3950-981C9ACFE63D}"/>
                  </a:ext>
                </a:extLst>
              </p:cNvPr>
              <p:cNvSpPr/>
              <p:nvPr/>
            </p:nvSpPr>
            <p:spPr>
              <a:xfrm>
                <a:off x="2696280" y="1453152"/>
                <a:ext cx="1015092" cy="476586"/>
              </a:xfrm>
              <a:prstGeom prst="rect">
                <a:avLst/>
              </a:prstGeom>
              <a:solidFill>
                <a:schemeClr val="bg1"/>
              </a:solidFill>
              <a:ln w="12700" cmpd="dbl">
                <a:solidFill>
                  <a:srgbClr val="489CC9"/>
                </a:solidFill>
                <a:prstDash val="solid"/>
                <a:extLst>
                  <a:ext uri="{C807C97D-BFC1-408E-A445-0C87EB9F89A2}">
                    <ask:lineSketchStyleProps xmlns:ask="http://schemas.microsoft.com/office/drawing/2018/sketchyshapes" xmlns="" sd="333870983">
                      <a:custGeom>
                        <a:avLst/>
                        <a:gdLst>
                          <a:gd name="connsiteX0" fmla="*/ 0 w 2021840"/>
                          <a:gd name="connsiteY0" fmla="*/ 0 h 765100"/>
                          <a:gd name="connsiteX1" fmla="*/ 2021840 w 2021840"/>
                          <a:gd name="connsiteY1" fmla="*/ 0 h 765100"/>
                          <a:gd name="connsiteX2" fmla="*/ 2021840 w 2021840"/>
                          <a:gd name="connsiteY2" fmla="*/ 765100 h 765100"/>
                          <a:gd name="connsiteX3" fmla="*/ 0 w 2021840"/>
                          <a:gd name="connsiteY3" fmla="*/ 765100 h 765100"/>
                          <a:gd name="connsiteX4" fmla="*/ 0 w 2021840"/>
                          <a:gd name="connsiteY4" fmla="*/ 0 h 7651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021839" h="765100" fill="none" extrusionOk="0">
                            <a:moveTo>
                              <a:pt x="0" y="0"/>
                            </a:moveTo>
                            <a:cubicBezTo>
                              <a:pt x="412034" y="22041"/>
                              <a:pt x="1559330" y="84734"/>
                              <a:pt x="2021840" y="0"/>
                            </a:cubicBezTo>
                            <a:cubicBezTo>
                              <a:pt x="2011927" y="296165"/>
                              <a:pt x="1959040" y="531544"/>
                              <a:pt x="2021840" y="765100"/>
                            </a:cubicBezTo>
                            <a:cubicBezTo>
                              <a:pt x="1469869" y="928303"/>
                              <a:pt x="622197" y="637595"/>
                              <a:pt x="0" y="765100"/>
                            </a:cubicBezTo>
                            <a:cubicBezTo>
                              <a:pt x="51198" y="571518"/>
                              <a:pt x="-43577" y="160844"/>
                              <a:pt x="0" y="0"/>
                            </a:cubicBezTo>
                            <a:close/>
                          </a:path>
                          <a:path w="2021839" h="765100" stroke="0" extrusionOk="0">
                            <a:moveTo>
                              <a:pt x="0" y="0"/>
                            </a:moveTo>
                            <a:cubicBezTo>
                              <a:pt x="690728" y="17620"/>
                              <a:pt x="1491378" y="112784"/>
                              <a:pt x="2021840" y="0"/>
                            </a:cubicBezTo>
                            <a:cubicBezTo>
                              <a:pt x="1981768" y="291158"/>
                              <a:pt x="1968156" y="617985"/>
                              <a:pt x="2021840" y="765100"/>
                            </a:cubicBezTo>
                            <a:cubicBezTo>
                              <a:pt x="1277157" y="807949"/>
                              <a:pt x="209631" y="921485"/>
                              <a:pt x="0" y="765100"/>
                            </a:cubicBezTo>
                            <a:cubicBezTo>
                              <a:pt x="14419" y="615904"/>
                              <a:pt x="-44279" y="371728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lang="cy-GB" sz="1600" b="1" i="0" strike="noStrike" cap="none" spc="0" baseline="0">
                    <a:solidFill>
                      <a:srgbClr val="304E8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/>
                    <a:ea typeface="Arial"/>
                    <a:cs typeface="Arial"/>
                  </a:rPr>
                  <a:t>2023</a:t>
                </a:r>
                <a:endParaRPr kumimoji="0" lang="en-GB" sz="1600" b="0" i="0" u="none" strike="noStrike" kern="1200" cap="none" spc="0" normalizeH="0" baseline="0" noProof="0">
                  <a:ln>
                    <a:noFill/>
                  </a:ln>
                  <a:solidFill>
                    <a:srgbClr val="304E82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108A1722-4B0A-A9DF-BF7D-A1BAE15DC5A2}"/>
                  </a:ext>
                </a:extLst>
              </p:cNvPr>
              <p:cNvSpPr/>
              <p:nvPr/>
            </p:nvSpPr>
            <p:spPr>
              <a:xfrm>
                <a:off x="1681233" y="1467329"/>
                <a:ext cx="743372" cy="437865"/>
              </a:xfrm>
              <a:prstGeom prst="rect">
                <a:avLst/>
              </a:prstGeom>
              <a:solidFill>
                <a:schemeClr val="bg1"/>
              </a:solidFill>
              <a:ln w="12700" cmpd="dbl">
                <a:solidFill>
                  <a:srgbClr val="489CC9"/>
                </a:solidFill>
                <a:prstDash val="solid"/>
                <a:extLst>
                  <a:ext uri="{C807C97D-BFC1-408E-A445-0C87EB9F89A2}">
                    <ask:lineSketchStyleProps xmlns:ask="http://schemas.microsoft.com/office/drawing/2018/sketchyshapes" xmlns="" sd="333870983">
                      <a:custGeom>
                        <a:avLst/>
                        <a:gdLst>
                          <a:gd name="connsiteX0" fmla="*/ 0 w 2021840"/>
                          <a:gd name="connsiteY0" fmla="*/ 0 h 765100"/>
                          <a:gd name="connsiteX1" fmla="*/ 2021840 w 2021840"/>
                          <a:gd name="connsiteY1" fmla="*/ 0 h 765100"/>
                          <a:gd name="connsiteX2" fmla="*/ 2021840 w 2021840"/>
                          <a:gd name="connsiteY2" fmla="*/ 765100 h 765100"/>
                          <a:gd name="connsiteX3" fmla="*/ 0 w 2021840"/>
                          <a:gd name="connsiteY3" fmla="*/ 765100 h 765100"/>
                          <a:gd name="connsiteX4" fmla="*/ 0 w 2021840"/>
                          <a:gd name="connsiteY4" fmla="*/ 0 h 7651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021839" h="765100" fill="none" extrusionOk="0">
                            <a:moveTo>
                              <a:pt x="0" y="0"/>
                            </a:moveTo>
                            <a:cubicBezTo>
                              <a:pt x="412034" y="22041"/>
                              <a:pt x="1559330" y="84734"/>
                              <a:pt x="2021840" y="0"/>
                            </a:cubicBezTo>
                            <a:cubicBezTo>
                              <a:pt x="2011927" y="296165"/>
                              <a:pt x="1959040" y="531544"/>
                              <a:pt x="2021840" y="765100"/>
                            </a:cubicBezTo>
                            <a:cubicBezTo>
                              <a:pt x="1469869" y="928303"/>
                              <a:pt x="622197" y="637595"/>
                              <a:pt x="0" y="765100"/>
                            </a:cubicBezTo>
                            <a:cubicBezTo>
                              <a:pt x="51198" y="571518"/>
                              <a:pt x="-43577" y="160844"/>
                              <a:pt x="0" y="0"/>
                            </a:cubicBezTo>
                            <a:close/>
                          </a:path>
                          <a:path w="2021839" h="765100" stroke="0" extrusionOk="0">
                            <a:moveTo>
                              <a:pt x="0" y="0"/>
                            </a:moveTo>
                            <a:cubicBezTo>
                              <a:pt x="690728" y="17620"/>
                              <a:pt x="1491378" y="112784"/>
                              <a:pt x="2021840" y="0"/>
                            </a:cubicBezTo>
                            <a:cubicBezTo>
                              <a:pt x="1981768" y="291158"/>
                              <a:pt x="1968156" y="617985"/>
                              <a:pt x="2021840" y="765100"/>
                            </a:cubicBezTo>
                            <a:cubicBezTo>
                              <a:pt x="1277157" y="807949"/>
                              <a:pt x="209631" y="921485"/>
                              <a:pt x="0" y="765100"/>
                            </a:cubicBezTo>
                            <a:cubicBezTo>
                              <a:pt x="14419" y="615904"/>
                              <a:pt x="-44279" y="371728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lang="cy-GB" sz="1600" b="1" i="0" strike="noStrike" cap="none" spc="0" baseline="0">
                    <a:solidFill>
                      <a:srgbClr val="304E8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/>
                    <a:ea typeface="Arial"/>
                    <a:cs typeface="Arial"/>
                  </a:rPr>
                  <a:t>2022</a:t>
                </a:r>
                <a:endParaRPr kumimoji="0" lang="en-GB" sz="1600" b="0" i="0" u="none" strike="noStrike" kern="1200" cap="none" spc="0" normalizeH="0" baseline="0" noProof="0">
                  <a:ln>
                    <a:noFill/>
                  </a:ln>
                  <a:solidFill>
                    <a:srgbClr val="304E82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316B254A-DE58-5ABD-1FB8-9AEDB9B215E3}"/>
                  </a:ext>
                </a:extLst>
              </p:cNvPr>
              <p:cNvCxnSpPr/>
              <p:nvPr/>
            </p:nvCxnSpPr>
            <p:spPr>
              <a:xfrm flipH="1">
                <a:off x="9694633" y="1527281"/>
                <a:ext cx="0" cy="4528079"/>
              </a:xfrm>
              <a:prstGeom prst="line">
                <a:avLst/>
              </a:prstGeom>
              <a:ln w="3492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18C7509E-75A0-2C85-558F-BE4553FA4176}"/>
                  </a:ext>
                </a:extLst>
              </p:cNvPr>
              <p:cNvSpPr/>
              <p:nvPr/>
            </p:nvSpPr>
            <p:spPr>
              <a:xfrm>
                <a:off x="9824631" y="3885919"/>
                <a:ext cx="1762760" cy="871438"/>
              </a:xfrm>
              <a:prstGeom prst="rect">
                <a:avLst/>
              </a:prstGeom>
              <a:solidFill>
                <a:schemeClr val="bg1"/>
              </a:solidFill>
              <a:ln w="12700" cmpd="dbl">
                <a:solidFill>
                  <a:srgbClr val="489CC9"/>
                </a:solidFill>
                <a:prstDash val="solid"/>
                <a:extLst>
                  <a:ext uri="{C807C97D-BFC1-408E-A445-0C87EB9F89A2}">
                    <ask:lineSketchStyleProps xmlns:ask="http://schemas.microsoft.com/office/drawing/2018/sketchyshapes" xmlns="" sd="333870983">
                      <a:custGeom>
                        <a:avLst/>
                        <a:gdLst>
                          <a:gd name="connsiteX0" fmla="*/ 0 w 2021840"/>
                          <a:gd name="connsiteY0" fmla="*/ 0 h 765100"/>
                          <a:gd name="connsiteX1" fmla="*/ 2021840 w 2021840"/>
                          <a:gd name="connsiteY1" fmla="*/ 0 h 765100"/>
                          <a:gd name="connsiteX2" fmla="*/ 2021840 w 2021840"/>
                          <a:gd name="connsiteY2" fmla="*/ 765100 h 765100"/>
                          <a:gd name="connsiteX3" fmla="*/ 0 w 2021840"/>
                          <a:gd name="connsiteY3" fmla="*/ 765100 h 765100"/>
                          <a:gd name="connsiteX4" fmla="*/ 0 w 2021840"/>
                          <a:gd name="connsiteY4" fmla="*/ 0 h 7651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021839" h="765100" fill="none" extrusionOk="0">
                            <a:moveTo>
                              <a:pt x="0" y="0"/>
                            </a:moveTo>
                            <a:cubicBezTo>
                              <a:pt x="412034" y="22041"/>
                              <a:pt x="1559330" y="84734"/>
                              <a:pt x="2021840" y="0"/>
                            </a:cubicBezTo>
                            <a:cubicBezTo>
                              <a:pt x="2011927" y="296165"/>
                              <a:pt x="1959040" y="531544"/>
                              <a:pt x="2021840" y="765100"/>
                            </a:cubicBezTo>
                            <a:cubicBezTo>
                              <a:pt x="1469869" y="928303"/>
                              <a:pt x="622197" y="637595"/>
                              <a:pt x="0" y="765100"/>
                            </a:cubicBezTo>
                            <a:cubicBezTo>
                              <a:pt x="51198" y="571518"/>
                              <a:pt x="-43577" y="160844"/>
                              <a:pt x="0" y="0"/>
                            </a:cubicBezTo>
                            <a:close/>
                          </a:path>
                          <a:path w="2021839" h="765100" stroke="0" extrusionOk="0">
                            <a:moveTo>
                              <a:pt x="0" y="0"/>
                            </a:moveTo>
                            <a:cubicBezTo>
                              <a:pt x="690728" y="17620"/>
                              <a:pt x="1491378" y="112784"/>
                              <a:pt x="2021840" y="0"/>
                            </a:cubicBezTo>
                            <a:cubicBezTo>
                              <a:pt x="1981768" y="291158"/>
                              <a:pt x="1968156" y="617985"/>
                              <a:pt x="2021840" y="765100"/>
                            </a:cubicBezTo>
                            <a:cubicBezTo>
                              <a:pt x="1277157" y="807949"/>
                              <a:pt x="209631" y="921485"/>
                              <a:pt x="0" y="765100"/>
                            </a:cubicBezTo>
                            <a:cubicBezTo>
                              <a:pt x="14419" y="615904"/>
                              <a:pt x="-44279" y="371728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lang="cy-GB" sz="1600" b="1" i="0" strike="noStrike" cap="none" spc="0" baseline="0">
                    <a:solidFill>
                      <a:srgbClr val="00B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/>
                    <a:ea typeface="Arial"/>
                    <a:cs typeface="Arial"/>
                  </a:rPr>
                  <a:t>Yn unol â Chynllunio CTCI 2024/2025</a:t>
                </a:r>
                <a:endParaRPr kumimoji="0" lang="en-GB" sz="1600" b="0" i="0" u="none" strike="noStrike" kern="1200" cap="none" spc="0" normalizeH="0" baseline="0" noProof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17DCE7C-E740-2B5E-50C7-8DEA4B3BF403}"/>
                </a:ext>
              </a:extLst>
            </p:cNvPr>
            <p:cNvSpPr/>
            <p:nvPr/>
          </p:nvSpPr>
          <p:spPr>
            <a:xfrm>
              <a:off x="6401634" y="3307"/>
              <a:ext cx="1746163" cy="1123118"/>
            </a:xfrm>
            <a:prstGeom prst="rect">
              <a:avLst/>
            </a:prstGeom>
            <a:solidFill>
              <a:schemeClr val="bg1"/>
            </a:solidFill>
            <a:ln w="12700" cmpd="dbl">
              <a:solidFill>
                <a:srgbClr val="489CC9"/>
              </a:solidFill>
              <a:prstDash val="solid"/>
              <a:extLst>
                <a:ext uri="{C807C97D-BFC1-408E-A445-0C87EB9F89A2}">
                  <ask:lineSketchStyleProps xmlns:ask="http://schemas.microsoft.com/office/drawing/2018/sketchyshapes" xmlns="" sd="333870983">
                    <a:custGeom>
                      <a:avLst/>
                      <a:gdLst>
                        <a:gd name="connsiteX0" fmla="*/ 0 w 2021840"/>
                        <a:gd name="connsiteY0" fmla="*/ 0 h 765100"/>
                        <a:gd name="connsiteX1" fmla="*/ 2021840 w 2021840"/>
                        <a:gd name="connsiteY1" fmla="*/ 0 h 765100"/>
                        <a:gd name="connsiteX2" fmla="*/ 2021840 w 2021840"/>
                        <a:gd name="connsiteY2" fmla="*/ 765100 h 765100"/>
                        <a:gd name="connsiteX3" fmla="*/ 0 w 2021840"/>
                        <a:gd name="connsiteY3" fmla="*/ 765100 h 765100"/>
                        <a:gd name="connsiteX4" fmla="*/ 0 w 2021840"/>
                        <a:gd name="connsiteY4" fmla="*/ 0 h 765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021839" h="765100" fill="none" extrusionOk="0">
                          <a:moveTo>
                            <a:pt x="0" y="0"/>
                          </a:moveTo>
                          <a:cubicBezTo>
                            <a:pt x="412034" y="22041"/>
                            <a:pt x="1559330" y="84734"/>
                            <a:pt x="2021840" y="0"/>
                          </a:cubicBezTo>
                          <a:cubicBezTo>
                            <a:pt x="2011927" y="296165"/>
                            <a:pt x="1959040" y="531544"/>
                            <a:pt x="2021840" y="765100"/>
                          </a:cubicBezTo>
                          <a:cubicBezTo>
                            <a:pt x="1469869" y="928303"/>
                            <a:pt x="622197" y="637595"/>
                            <a:pt x="0" y="765100"/>
                          </a:cubicBezTo>
                          <a:cubicBezTo>
                            <a:pt x="51198" y="571518"/>
                            <a:pt x="-43577" y="160844"/>
                            <a:pt x="0" y="0"/>
                          </a:cubicBezTo>
                          <a:close/>
                        </a:path>
                        <a:path w="2021839" h="765100" stroke="0" extrusionOk="0">
                          <a:moveTo>
                            <a:pt x="0" y="0"/>
                          </a:moveTo>
                          <a:cubicBezTo>
                            <a:pt x="690728" y="17620"/>
                            <a:pt x="1491378" y="112784"/>
                            <a:pt x="2021840" y="0"/>
                          </a:cubicBezTo>
                          <a:cubicBezTo>
                            <a:pt x="1981768" y="291158"/>
                            <a:pt x="1968156" y="617985"/>
                            <a:pt x="2021840" y="765100"/>
                          </a:cubicBezTo>
                          <a:cubicBezTo>
                            <a:pt x="1277157" y="807949"/>
                            <a:pt x="209631" y="921485"/>
                            <a:pt x="0" y="765100"/>
                          </a:cubicBezTo>
                          <a:cubicBezTo>
                            <a:pt x="14419" y="615904"/>
                            <a:pt x="-44279" y="371728"/>
                            <a:pt x="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cy-GB" sz="1600" b="1" i="0" strike="noStrike" cap="none" spc="0" baseline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Arial"/>
                  <a:cs typeface="Arial"/>
                </a:rPr>
                <a:t>RYDYM NI YMA</a:t>
              </a:r>
              <a:endPara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" name="Arrow: Up-Down 4">
              <a:extLst>
                <a:ext uri="{FF2B5EF4-FFF2-40B4-BE49-F238E27FC236}">
                  <a16:creationId xmlns:a16="http://schemas.microsoft.com/office/drawing/2014/main" id="{3BC016F1-1411-F8B7-E96F-AFF9E45FE6FD}"/>
                </a:ext>
              </a:extLst>
            </p:cNvPr>
            <p:cNvSpPr/>
            <p:nvPr/>
          </p:nvSpPr>
          <p:spPr>
            <a:xfrm>
              <a:off x="7206180" y="1230464"/>
              <a:ext cx="68534" cy="420074"/>
            </a:xfrm>
            <a:prstGeom prst="upDownArrow">
              <a:avLst/>
            </a:prstGeom>
            <a:solidFill>
              <a:srgbClr val="A3195B"/>
            </a:solidFill>
            <a:ln w="127000">
              <a:solidFill>
                <a:srgbClr val="0A91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Arrow: Up-Down 5">
              <a:extLst>
                <a:ext uri="{FF2B5EF4-FFF2-40B4-BE49-F238E27FC236}">
                  <a16:creationId xmlns:a16="http://schemas.microsoft.com/office/drawing/2014/main" id="{280992A0-A40F-381F-52C9-24CB4EEB0FA9}"/>
                </a:ext>
              </a:extLst>
            </p:cNvPr>
            <p:cNvSpPr/>
            <p:nvPr/>
          </p:nvSpPr>
          <p:spPr>
            <a:xfrm>
              <a:off x="7257849" y="4483574"/>
              <a:ext cx="68535" cy="503330"/>
            </a:xfrm>
            <a:prstGeom prst="upDownArrow">
              <a:avLst/>
            </a:prstGeom>
            <a:solidFill>
              <a:srgbClr val="A3195B"/>
            </a:solidFill>
            <a:ln w="127000">
              <a:solidFill>
                <a:srgbClr val="0A91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9DB77C8-3969-B3BA-BCBF-884E45BD7292}"/>
                </a:ext>
              </a:extLst>
            </p:cNvPr>
            <p:cNvSpPr/>
            <p:nvPr/>
          </p:nvSpPr>
          <p:spPr>
            <a:xfrm>
              <a:off x="6523776" y="5113295"/>
              <a:ext cx="1645921" cy="1123118"/>
            </a:xfrm>
            <a:prstGeom prst="rect">
              <a:avLst/>
            </a:prstGeom>
            <a:solidFill>
              <a:schemeClr val="bg1"/>
            </a:solidFill>
            <a:ln w="12700" cmpd="dbl">
              <a:solidFill>
                <a:srgbClr val="489CC9"/>
              </a:solidFill>
              <a:prstDash val="solid"/>
              <a:extLst>
                <a:ext uri="{C807C97D-BFC1-408E-A445-0C87EB9F89A2}">
                  <ask:lineSketchStyleProps xmlns:ask="http://schemas.microsoft.com/office/drawing/2018/sketchyshapes" xmlns="" sd="333870983">
                    <a:custGeom>
                      <a:avLst/>
                      <a:gdLst>
                        <a:gd name="connsiteX0" fmla="*/ 0 w 2021840"/>
                        <a:gd name="connsiteY0" fmla="*/ 0 h 765100"/>
                        <a:gd name="connsiteX1" fmla="*/ 2021840 w 2021840"/>
                        <a:gd name="connsiteY1" fmla="*/ 0 h 765100"/>
                        <a:gd name="connsiteX2" fmla="*/ 2021840 w 2021840"/>
                        <a:gd name="connsiteY2" fmla="*/ 765100 h 765100"/>
                        <a:gd name="connsiteX3" fmla="*/ 0 w 2021840"/>
                        <a:gd name="connsiteY3" fmla="*/ 765100 h 765100"/>
                        <a:gd name="connsiteX4" fmla="*/ 0 w 2021840"/>
                        <a:gd name="connsiteY4" fmla="*/ 0 h 765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021839" h="765100" fill="none" extrusionOk="0">
                          <a:moveTo>
                            <a:pt x="0" y="0"/>
                          </a:moveTo>
                          <a:cubicBezTo>
                            <a:pt x="412034" y="22041"/>
                            <a:pt x="1559330" y="84734"/>
                            <a:pt x="2021840" y="0"/>
                          </a:cubicBezTo>
                          <a:cubicBezTo>
                            <a:pt x="2011927" y="296165"/>
                            <a:pt x="1959040" y="531544"/>
                            <a:pt x="2021840" y="765100"/>
                          </a:cubicBezTo>
                          <a:cubicBezTo>
                            <a:pt x="1469869" y="928303"/>
                            <a:pt x="622197" y="637595"/>
                            <a:pt x="0" y="765100"/>
                          </a:cubicBezTo>
                          <a:cubicBezTo>
                            <a:pt x="51198" y="571518"/>
                            <a:pt x="-43577" y="160844"/>
                            <a:pt x="0" y="0"/>
                          </a:cubicBezTo>
                          <a:close/>
                        </a:path>
                        <a:path w="2021839" h="765100" stroke="0" extrusionOk="0">
                          <a:moveTo>
                            <a:pt x="0" y="0"/>
                          </a:moveTo>
                          <a:cubicBezTo>
                            <a:pt x="690728" y="17620"/>
                            <a:pt x="1491378" y="112784"/>
                            <a:pt x="2021840" y="0"/>
                          </a:cubicBezTo>
                          <a:cubicBezTo>
                            <a:pt x="1981768" y="291158"/>
                            <a:pt x="1968156" y="617985"/>
                            <a:pt x="2021840" y="765100"/>
                          </a:cubicBezTo>
                          <a:cubicBezTo>
                            <a:pt x="1277157" y="807949"/>
                            <a:pt x="209631" y="921485"/>
                            <a:pt x="0" y="765100"/>
                          </a:cubicBezTo>
                          <a:cubicBezTo>
                            <a:pt x="14419" y="615904"/>
                            <a:pt x="-44279" y="371728"/>
                            <a:pt x="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cy-GB" sz="1600" b="1" i="0" strike="noStrike" cap="none" spc="0" baseline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Arial"/>
                  <a:cs typeface="Arial"/>
                </a:rPr>
                <a:t>Gweithredoedd a blaenoriaethau </a:t>
              </a:r>
              <a:endPara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6FF62B9-EDA2-3E8A-F1E6-2510CD8D7E12}"/>
                </a:ext>
              </a:extLst>
            </p:cNvPr>
            <p:cNvSpPr/>
            <p:nvPr/>
          </p:nvSpPr>
          <p:spPr>
            <a:xfrm>
              <a:off x="4650515" y="5113295"/>
              <a:ext cx="1743264" cy="1123118"/>
            </a:xfrm>
            <a:prstGeom prst="rect">
              <a:avLst/>
            </a:prstGeom>
            <a:solidFill>
              <a:schemeClr val="bg1"/>
            </a:solidFill>
            <a:ln w="12700" cmpd="dbl">
              <a:solidFill>
                <a:srgbClr val="489CC9"/>
              </a:solidFill>
              <a:prstDash val="solid"/>
              <a:extLst>
                <a:ext uri="{C807C97D-BFC1-408E-A445-0C87EB9F89A2}">
                  <ask:lineSketchStyleProps xmlns:ask="http://schemas.microsoft.com/office/drawing/2018/sketchyshapes" xmlns="" sd="333870983">
                    <a:custGeom>
                      <a:avLst/>
                      <a:gdLst>
                        <a:gd name="connsiteX0" fmla="*/ 0 w 2021840"/>
                        <a:gd name="connsiteY0" fmla="*/ 0 h 765100"/>
                        <a:gd name="connsiteX1" fmla="*/ 2021840 w 2021840"/>
                        <a:gd name="connsiteY1" fmla="*/ 0 h 765100"/>
                        <a:gd name="connsiteX2" fmla="*/ 2021840 w 2021840"/>
                        <a:gd name="connsiteY2" fmla="*/ 765100 h 765100"/>
                        <a:gd name="connsiteX3" fmla="*/ 0 w 2021840"/>
                        <a:gd name="connsiteY3" fmla="*/ 765100 h 765100"/>
                        <a:gd name="connsiteX4" fmla="*/ 0 w 2021840"/>
                        <a:gd name="connsiteY4" fmla="*/ 0 h 765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021839" h="765100" fill="none" extrusionOk="0">
                          <a:moveTo>
                            <a:pt x="0" y="0"/>
                          </a:moveTo>
                          <a:cubicBezTo>
                            <a:pt x="412034" y="22041"/>
                            <a:pt x="1559330" y="84734"/>
                            <a:pt x="2021840" y="0"/>
                          </a:cubicBezTo>
                          <a:cubicBezTo>
                            <a:pt x="2011927" y="296165"/>
                            <a:pt x="1959040" y="531544"/>
                            <a:pt x="2021840" y="765100"/>
                          </a:cubicBezTo>
                          <a:cubicBezTo>
                            <a:pt x="1469869" y="928303"/>
                            <a:pt x="622197" y="637595"/>
                            <a:pt x="0" y="765100"/>
                          </a:cubicBezTo>
                          <a:cubicBezTo>
                            <a:pt x="51198" y="571518"/>
                            <a:pt x="-43577" y="160844"/>
                            <a:pt x="0" y="0"/>
                          </a:cubicBezTo>
                          <a:close/>
                        </a:path>
                        <a:path w="2021839" h="765100" stroke="0" extrusionOk="0">
                          <a:moveTo>
                            <a:pt x="0" y="0"/>
                          </a:moveTo>
                          <a:cubicBezTo>
                            <a:pt x="690728" y="17620"/>
                            <a:pt x="1491378" y="112784"/>
                            <a:pt x="2021840" y="0"/>
                          </a:cubicBezTo>
                          <a:cubicBezTo>
                            <a:pt x="1981768" y="291158"/>
                            <a:pt x="1968156" y="617985"/>
                            <a:pt x="2021840" y="765100"/>
                          </a:cubicBezTo>
                          <a:cubicBezTo>
                            <a:pt x="1277157" y="807949"/>
                            <a:pt x="209631" y="921485"/>
                            <a:pt x="0" y="765100"/>
                          </a:cubicBezTo>
                          <a:cubicBezTo>
                            <a:pt x="14419" y="615904"/>
                            <a:pt x="-44279" y="371728"/>
                            <a:pt x="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cy-GB" sz="1600" b="1" i="0" strike="noStrike" cap="none" spc="0" baseline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Arial"/>
                  <a:cs typeface="Arial"/>
                </a:rPr>
                <a:t>Deialog barhaus – profi themâu allweddol</a:t>
              </a:r>
              <a:endPara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" name="Arrow: Up-Down 8">
              <a:extLst>
                <a:ext uri="{FF2B5EF4-FFF2-40B4-BE49-F238E27FC236}">
                  <a16:creationId xmlns:a16="http://schemas.microsoft.com/office/drawing/2014/main" id="{F9BC5B27-7F79-9C78-994F-6646953D3648}"/>
                </a:ext>
              </a:extLst>
            </p:cNvPr>
            <p:cNvSpPr/>
            <p:nvPr/>
          </p:nvSpPr>
          <p:spPr>
            <a:xfrm>
              <a:off x="5455060" y="4480398"/>
              <a:ext cx="68535" cy="503330"/>
            </a:xfrm>
            <a:prstGeom prst="upDownArrow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0">
              <a:solidFill>
                <a:srgbClr val="0A91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868032DD-A455-4D75-9B32-C1642E8D1099}"/>
              </a:ext>
            </a:extLst>
          </p:cNvPr>
          <p:cNvSpPr txBox="1"/>
          <p:nvPr/>
        </p:nvSpPr>
        <p:spPr>
          <a:xfrm>
            <a:off x="3332897" y="89159"/>
            <a:ext cx="4731782" cy="1066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32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Llinell Amser Gweithredu</a:t>
            </a:r>
          </a:p>
        </p:txBody>
      </p:sp>
      <p:pic>
        <p:nvPicPr>
          <p:cNvPr id="22" name="Picture 21" descr="Image result for heiw nantgarw">
            <a:extLst>
              <a:ext uri="{FF2B5EF4-FFF2-40B4-BE49-F238E27FC236}">
                <a16:creationId xmlns:a16="http://schemas.microsoft.com/office/drawing/2014/main" id="{6F129752-26D1-335A-7717-401AD539DD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pic>
        <p:nvPicPr>
          <p:cNvPr id="23" name="Picture 22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E997F39-0B4D-2600-60B0-2F83472597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AABACA3-8A72-6FE6-C0F4-C75241E743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71959" y="0"/>
            <a:ext cx="1620041" cy="151957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2EF592A3-E321-BFCF-8B8F-CC71971F09D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350" b="5196"/>
          <a:stretch/>
        </p:blipFill>
        <p:spPr>
          <a:xfrm>
            <a:off x="10356501" y="0"/>
            <a:ext cx="1813634" cy="163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482210"/>
      </p:ext>
    </p:extLst>
  </p:cSld>
  <p:clrMapOvr>
    <a:masterClrMapping/>
  </p:clrMapOvr>
  <p:transition spd="slow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636D3066-5AA1-2C88-7BBE-0EC753031877}"/>
              </a:ext>
            </a:extLst>
          </p:cNvPr>
          <p:cNvSpPr txBox="1"/>
          <p:nvPr/>
        </p:nvSpPr>
        <p:spPr>
          <a:xfrm>
            <a:off x="293527" y="960526"/>
            <a:ext cx="9008975" cy="365308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1600" b="1" i="0" u="sng" strike="noStrike" cap="none" spc="0" baseline="0">
                <a:solidFill>
                  <a:srgbClr val="002060"/>
                </a:solidFill>
                <a:effectLst/>
                <a:uFill>
                  <a:solidFill>
                    <a:srgbClr val="002060"/>
                  </a:solidFill>
                </a:uFill>
                <a:latin typeface="Arial"/>
                <a:ea typeface="Arial"/>
                <a:cs typeface="Arial"/>
              </a:rPr>
              <a:t>Ymgysylltu</a:t>
            </a:r>
            <a:endParaRPr kumimoji="0" lang="en-GB" sz="1600" b="1" i="0" u="sng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/>
              <a:buChar char="•"/>
              <a:defRPr/>
            </a:pPr>
            <a:r>
              <a:rPr lang="cy-GB" sz="16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Cwblhau 7 digwyddiad ymgysylltu â'r Bwrdd Iechyd – briffiau 7 munud ar y wefan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6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Digwyddiad cenedlaethol – heddiw!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6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Ymgysylltiad parhaus gan randdeiliaid â grwpiau allweddol e.e. 104 o hyfforddeion meddyg teulu (ST3)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6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Sefydlu Grŵp Ffocws  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GB" sz="1600" b="1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GB" sz="1600" b="1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GB" sz="1600" b="1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GB" sz="1600" b="1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GB" sz="1600" b="1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79C851B-666A-B1B9-EA53-CB1905B93E9A}"/>
              </a:ext>
            </a:extLst>
          </p:cNvPr>
          <p:cNvSpPr txBox="1"/>
          <p:nvPr/>
        </p:nvSpPr>
        <p:spPr>
          <a:xfrm>
            <a:off x="1891553" y="-29784"/>
            <a:ext cx="7410949" cy="106680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32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Beth yw’r sefyllfa nawr?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32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Cam 3 Llunio'r Cynllun</a:t>
            </a:r>
            <a:endParaRPr kumimoji="0" lang="en-GB" sz="3200" b="1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3ACC5F-A797-4D45-80A6-731A83A9FF8C}"/>
              </a:ext>
            </a:extLst>
          </p:cNvPr>
          <p:cNvGrpSpPr/>
          <p:nvPr/>
        </p:nvGrpSpPr>
        <p:grpSpPr>
          <a:xfrm>
            <a:off x="3334495" y="2826884"/>
            <a:ext cx="2869007" cy="1686393"/>
            <a:chOff x="9379958" y="3158919"/>
            <a:chExt cx="2481783" cy="1631215"/>
          </a:xfrm>
        </p:grpSpPr>
        <p:sp>
          <p:nvSpPr>
            <p:cNvPr id="3" name="Cloud 2">
              <a:extLst>
                <a:ext uri="{FF2B5EF4-FFF2-40B4-BE49-F238E27FC236}">
                  <a16:creationId xmlns:a16="http://schemas.microsoft.com/office/drawing/2014/main" id="{63B7C3CE-981F-D5EE-CE85-8D78B85AA717}"/>
                </a:ext>
              </a:extLst>
            </p:cNvPr>
            <p:cNvSpPr/>
            <p:nvPr/>
          </p:nvSpPr>
          <p:spPr>
            <a:xfrm>
              <a:off x="9379958" y="3158919"/>
              <a:ext cx="2481783" cy="1631215"/>
            </a:xfrm>
            <a:prstGeom prst="cloud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A1F35B7-9D5C-A65B-722A-E68702F9CFA0}"/>
                </a:ext>
              </a:extLst>
            </p:cNvPr>
            <p:cNvSpPr txBox="1"/>
            <p:nvPr/>
          </p:nvSpPr>
          <p:spPr>
            <a:xfrm>
              <a:off x="9779415" y="3511259"/>
              <a:ext cx="1730510" cy="922889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cy-GB" sz="1400" b="1" i="0" strike="noStrike" cap="none" spc="0" baseline="0" dirty="0">
                  <a:solidFill>
                    <a:srgbClr val="000000"/>
                  </a:solidFill>
                  <a:effectLst/>
                  <a:latin typeface="Calibri" panose="020F0502020204030204"/>
                  <a:ea typeface="Calibri" panose="020F0502020204030204"/>
                  <a:cs typeface="Calibri"/>
                </a:rPr>
                <a:t>Rydym wedi cyflwyno </a:t>
              </a:r>
              <a:r>
                <a:rPr lang="cy-GB" sz="1400" b="1" i="0" u="sng" strike="noStrike" cap="none" spc="0" baseline="0" dirty="0"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Calibri" panose="020F0502020204030204"/>
                  <a:ea typeface="Calibri" panose="020F0502020204030204"/>
                  <a:cs typeface="Calibri"/>
                </a:rPr>
                <a:t>12</a:t>
              </a:r>
              <a:r>
                <a:rPr lang="cy-GB" sz="1400" b="1" i="0" strike="noStrike" cap="none" spc="0" baseline="0" dirty="0">
                  <a:solidFill>
                    <a:srgbClr val="000000"/>
                  </a:solidFill>
                  <a:effectLst/>
                  <a:latin typeface="Calibri" panose="020F0502020204030204"/>
                  <a:ea typeface="Calibri" panose="020F0502020204030204"/>
                  <a:cs typeface="Calibri"/>
                </a:rPr>
                <a:t> digwyddiad ymgysylltu pwrpasol hyd yn hyn 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589F8CC-AED6-F56D-2252-5E48D1F7BA03}"/>
              </a:ext>
            </a:extLst>
          </p:cNvPr>
          <p:cNvGrpSpPr/>
          <p:nvPr/>
        </p:nvGrpSpPr>
        <p:grpSpPr>
          <a:xfrm>
            <a:off x="6241835" y="2732314"/>
            <a:ext cx="2743199" cy="1586759"/>
            <a:chOff x="9446083" y="2165883"/>
            <a:chExt cx="1809750" cy="1838025"/>
          </a:xfrm>
        </p:grpSpPr>
        <p:sp>
          <p:nvSpPr>
            <p:cNvPr id="12" name="Cloud 11">
              <a:extLst>
                <a:ext uri="{FF2B5EF4-FFF2-40B4-BE49-F238E27FC236}">
                  <a16:creationId xmlns:a16="http://schemas.microsoft.com/office/drawing/2014/main" id="{2B549A6A-53AF-47E3-C26E-A484E21B0BF4}"/>
                </a:ext>
              </a:extLst>
            </p:cNvPr>
            <p:cNvSpPr/>
            <p:nvPr/>
          </p:nvSpPr>
          <p:spPr>
            <a:xfrm>
              <a:off x="9446083" y="2165883"/>
              <a:ext cx="1809750" cy="1838025"/>
            </a:xfrm>
            <a:prstGeom prst="cloud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FD81AEC-D69E-6C8E-A30A-FC99EB5D082B}"/>
                </a:ext>
              </a:extLst>
            </p:cNvPr>
            <p:cNvSpPr txBox="1"/>
            <p:nvPr/>
          </p:nvSpPr>
          <p:spPr>
            <a:xfrm>
              <a:off x="9581254" y="2575607"/>
              <a:ext cx="1458422" cy="10945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cy-GB" sz="1400" b="1" i="0" strike="noStrike" cap="none" spc="0" baseline="0">
                  <a:solidFill>
                    <a:srgbClr val="000000"/>
                  </a:solidFill>
                  <a:effectLst/>
                  <a:latin typeface="Calibri" panose="020F0502020204030204"/>
                  <a:ea typeface="Calibri" panose="020F0502020204030204"/>
                  <a:cs typeface="Calibri"/>
                </a:rPr>
                <a:t>Rydym wedi mynychu dros </a:t>
              </a:r>
              <a:r>
                <a:rPr lang="cy-GB" sz="1400" b="1" i="0" u="sng" strike="noStrike" cap="none" spc="0" baseline="0"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Calibri" panose="020F0502020204030204"/>
                  <a:ea typeface="Calibri" panose="020F0502020204030204"/>
                  <a:cs typeface="Calibri"/>
                </a:rPr>
                <a:t>75 </a:t>
              </a:r>
              <a:r>
                <a:rPr lang="cy-GB" sz="1400" b="1" i="0" strike="noStrike" cap="none" spc="0" baseline="0">
                  <a:solidFill>
                    <a:srgbClr val="000000"/>
                  </a:solidFill>
                  <a:effectLst/>
                  <a:latin typeface="Calibri" panose="020F0502020204030204"/>
                  <a:ea typeface="Calibri" panose="020F0502020204030204"/>
                  <a:cs typeface="Calibri"/>
                </a:rPr>
                <a:t>o grwpiau rhanddeiliaid gwahanol dros y 6 mis diwethaf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0674BED7-1927-372E-BE1B-E49F974D39A3}"/>
              </a:ext>
            </a:extLst>
          </p:cNvPr>
          <p:cNvGrpSpPr/>
          <p:nvPr/>
        </p:nvGrpSpPr>
        <p:grpSpPr>
          <a:xfrm>
            <a:off x="415673" y="2849745"/>
            <a:ext cx="2559239" cy="1351900"/>
            <a:chOff x="9372600" y="2391075"/>
            <a:chExt cx="1809750" cy="1838025"/>
          </a:xfrm>
        </p:grpSpPr>
        <p:sp>
          <p:nvSpPr>
            <p:cNvPr id="4" name="Cloud 3">
              <a:extLst>
                <a:ext uri="{FF2B5EF4-FFF2-40B4-BE49-F238E27FC236}">
                  <a16:creationId xmlns:a16="http://schemas.microsoft.com/office/drawing/2014/main" id="{9BE4EAAE-3015-1990-FC7E-3CEF991DA999}"/>
                </a:ext>
              </a:extLst>
            </p:cNvPr>
            <p:cNvSpPr/>
            <p:nvPr/>
          </p:nvSpPr>
          <p:spPr>
            <a:xfrm>
              <a:off x="9372600" y="2391075"/>
              <a:ext cx="1809750" cy="1838025"/>
            </a:xfrm>
            <a:prstGeom prst="cloud">
              <a:avLst/>
            </a:prstGeom>
            <a:solidFill>
              <a:srgbClr val="F71B7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C0C3780-BE8E-6E13-DA53-FCB4D224B45B}"/>
                </a:ext>
              </a:extLst>
            </p:cNvPr>
            <p:cNvSpPr txBox="1"/>
            <p:nvPr/>
          </p:nvSpPr>
          <p:spPr>
            <a:xfrm>
              <a:off x="9661735" y="2753273"/>
              <a:ext cx="1258933" cy="12846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cy-GB" sz="1400" b="1" i="0" strike="noStrike" cap="none" spc="0" baseline="0">
                  <a:solidFill>
                    <a:srgbClr val="000000"/>
                  </a:solidFill>
                  <a:effectLst/>
                  <a:latin typeface="Calibri" panose="020F0502020204030204"/>
                  <a:ea typeface="Calibri" panose="020F0502020204030204"/>
                  <a:cs typeface="Calibri"/>
                </a:rPr>
                <a:t>Rhoddodd 330 o bobl adborth manwl drwy bleidlais ar ein gwefan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8258C9B9-6F46-47DB-B441-B39731263EAF}"/>
              </a:ext>
            </a:extLst>
          </p:cNvPr>
          <p:cNvSpPr txBox="1"/>
          <p:nvPr/>
        </p:nvSpPr>
        <p:spPr>
          <a:xfrm>
            <a:off x="293527" y="4226812"/>
            <a:ext cx="10737996" cy="192080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1600" b="1" i="0" u="sng" strike="noStrike" cap="none" spc="0" baseline="0" dirty="0">
                <a:solidFill>
                  <a:srgbClr val="002060"/>
                </a:solidFill>
                <a:effectLst/>
                <a:uFill>
                  <a:solidFill>
                    <a:srgbClr val="002060"/>
                  </a:solidFill>
                </a:uFill>
                <a:latin typeface="Arial"/>
                <a:ea typeface="Arial"/>
                <a:cs typeface="Arial"/>
              </a:rPr>
              <a:t>Gwybodaeth am y Gweithlu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600" b="1" i="0" strike="noStrike" cap="none" spc="0" baseline="0" dirty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Dechrau adolygu gwybodaeth gweithlu sydd ar gael (DS oedi data sylweddol yn data GSACC)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1600" b="1" i="0" u="sng" strike="noStrike" cap="none" spc="0" baseline="0" dirty="0">
                <a:solidFill>
                  <a:srgbClr val="002060"/>
                </a:solidFill>
                <a:effectLst/>
                <a:uFill>
                  <a:solidFill>
                    <a:srgbClr val="002060"/>
                  </a:solidFill>
                </a:uFill>
                <a:latin typeface="Arial"/>
                <a:ea typeface="Arial"/>
                <a:cs typeface="Arial"/>
              </a:rPr>
              <a:t>Mapio Strategaeth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/>
              <a:cs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600" b="1" i="0" strike="noStrike" cap="none" spc="0" baseline="0" dirty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Mapio strategaeth wedi'i ddiweddaru gyda'r ymchwil ddiweddaraf  </a:t>
            </a:r>
            <a:r>
              <a:rPr lang="cy-GB" sz="16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hlinkClick r:id="rId3" history="0"/>
              </a:rPr>
              <a:t>HEIW.nhs.wales/files/pcws-strategy-map-eng/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600" b="1" i="0" strike="noStrike" cap="none" spc="0" baseline="0" dirty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Cynllun Gweithlu Hirdymor y GIG, GIG Lloegr (Mehefin 2023)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/>
              <a:cs typeface="Arial" panose="020B0604020202020204" pitchFamily="34" charset="0"/>
            </a:endParaRPr>
          </a:p>
        </p:txBody>
      </p:sp>
      <p:pic>
        <p:nvPicPr>
          <p:cNvPr id="8" name="Picture 7" descr="Image result for heiw nantgarw">
            <a:extLst>
              <a:ext uri="{FF2B5EF4-FFF2-40B4-BE49-F238E27FC236}">
                <a16:creationId xmlns:a16="http://schemas.microsoft.com/office/drawing/2014/main" id="{D964A89C-120E-F52F-A8B4-6CF69E946A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701723F-A64E-F04F-ED8E-7516CCAFBA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71959" y="0"/>
            <a:ext cx="1620041" cy="151957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8038101-17C1-01BF-BD5D-FACE6618624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350" b="5196"/>
          <a:stretch/>
        </p:blipFill>
        <p:spPr>
          <a:xfrm>
            <a:off x="10484369" y="0"/>
            <a:ext cx="1685766" cy="1519574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D7F94077-E13C-4151-E00A-7C6F7CD205D1}"/>
              </a:ext>
            </a:extLst>
          </p:cNvPr>
          <p:cNvGrpSpPr/>
          <p:nvPr/>
        </p:nvGrpSpPr>
        <p:grpSpPr>
          <a:xfrm>
            <a:off x="9089601" y="1536051"/>
            <a:ext cx="3099000" cy="2241839"/>
            <a:chOff x="8766988" y="-563709"/>
            <a:chExt cx="1809750" cy="1838025"/>
          </a:xfrm>
          <a:solidFill>
            <a:srgbClr val="00B0F0"/>
          </a:solidFill>
        </p:grpSpPr>
        <p:sp>
          <p:nvSpPr>
            <p:cNvPr id="11" name="Cloud 10">
              <a:extLst>
                <a:ext uri="{FF2B5EF4-FFF2-40B4-BE49-F238E27FC236}">
                  <a16:creationId xmlns:a16="http://schemas.microsoft.com/office/drawing/2014/main" id="{E57AA0D8-CBD2-ACD7-75DC-FB09A4C21F49}"/>
                </a:ext>
              </a:extLst>
            </p:cNvPr>
            <p:cNvSpPr/>
            <p:nvPr/>
          </p:nvSpPr>
          <p:spPr>
            <a:xfrm>
              <a:off x="8766988" y="-563709"/>
              <a:ext cx="1809750" cy="1838025"/>
            </a:xfrm>
            <a:prstGeom prst="cloud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A7C6E72-3E14-128D-9EAA-8734E32619CE}"/>
                </a:ext>
              </a:extLst>
            </p:cNvPr>
            <p:cNvSpPr txBox="1"/>
            <p:nvPr/>
          </p:nvSpPr>
          <p:spPr>
            <a:xfrm>
              <a:off x="9010970" y="-136756"/>
              <a:ext cx="1291109" cy="98411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cy-GB" b="1" i="0" strike="noStrike" cap="none" spc="0" baseline="0" dirty="0">
                  <a:solidFill>
                    <a:srgbClr val="000000"/>
                  </a:solidFill>
                  <a:effectLst/>
                  <a:latin typeface="Calibri" panose="020F0502020204030204"/>
                  <a:ea typeface="Calibri" panose="020F0502020204030204"/>
                  <a:cs typeface="Calibri"/>
                </a:rPr>
                <a:t>Rydym wedi clywed gan fwy na </a:t>
              </a:r>
              <a:r>
                <a:rPr lang="cy-GB" b="1" i="0" u="sng" strike="noStrike" cap="none" spc="0" baseline="0" dirty="0"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Calibri" panose="020F0502020204030204"/>
                  <a:ea typeface="Calibri" panose="020F0502020204030204"/>
                  <a:cs typeface="Calibri"/>
                </a:rPr>
                <a:t>1,300</a:t>
              </a:r>
              <a:r>
                <a:rPr lang="cy-GB" b="1" i="0" strike="noStrike" cap="none" spc="0" baseline="0" dirty="0">
                  <a:solidFill>
                    <a:srgbClr val="000000"/>
                  </a:solidFill>
                  <a:effectLst/>
                  <a:latin typeface="Calibri" panose="020F0502020204030204"/>
                  <a:ea typeface="Calibri" panose="020F0502020204030204"/>
                  <a:cs typeface="Calibri"/>
                </a:rPr>
                <a:t> o bobl ar draws Gofal Sylfaenol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0976291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70F68D-0D51-49DB-9D32-040BF5A505F9}"/>
              </a:ext>
            </a:extLst>
          </p:cNvPr>
          <p:cNvSpPr txBox="1"/>
          <p:nvPr/>
        </p:nvSpPr>
        <p:spPr>
          <a:xfrm>
            <a:off x="2922104" y="98695"/>
            <a:ext cx="6347792" cy="115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Cynhadledd Genedlaethol y Gweithlu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0" i="1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Datblygu Cynllun Gweithlu Strategol ar gyfer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4A7044-AB97-4E97-9C33-63335158C5A7}"/>
              </a:ext>
            </a:extLst>
          </p:cNvPr>
          <p:cNvSpPr txBox="1"/>
          <p:nvPr/>
        </p:nvSpPr>
        <p:spPr>
          <a:xfrm>
            <a:off x="768626" y="2238089"/>
            <a:ext cx="10474762" cy="28269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32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Gweledigaeth y Dyfodol a Themâu Allweddol o'r Cyfnod Ymgysylltu 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2400">
              <a:effectLst/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cy-GB" sz="24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Dorothy Edwards</a:t>
            </a:r>
            <a:endParaRPr lang="en-GB" sz="2400" b="1">
              <a:solidFill>
                <a:srgbClr val="44546A"/>
              </a:solidFill>
              <a:latin typeface="Gotham Book"/>
              <a:ea typeface="Calibri" panose="020F0502020204030204" pitchFamily="34" charset="0"/>
            </a:endParaRPr>
          </a:p>
          <a:p>
            <a:pPr algn="ctr"/>
            <a:r>
              <a:rPr lang="cy-GB" sz="2400" b="0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 Cyfarwyddwr Rhaglen Rhaglenni Cenedlaethol</a:t>
            </a:r>
          </a:p>
          <a:p>
            <a:pPr algn="ctr"/>
            <a:r>
              <a:rPr lang="cy-GB" sz="2400" b="0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Addysg a Gwella Iechyd Cymru (AaGIC)</a:t>
            </a:r>
            <a:endParaRPr lang="en-GB" sz="2400" b="0" i="0">
              <a:solidFill>
                <a:srgbClr val="242424"/>
              </a:solidFill>
              <a:effectLst/>
              <a:latin typeface="Gotham Book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F53CB5E-E7CB-E56C-482A-0F7797A7DC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71959" y="0"/>
            <a:ext cx="1620041" cy="15195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D5C3B27-482F-8E34-940D-D54D9C81E0D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350" b="5196"/>
          <a:stretch/>
        </p:blipFill>
        <p:spPr>
          <a:xfrm>
            <a:off x="10356501" y="0"/>
            <a:ext cx="1813634" cy="163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05205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BD7-1A1A-9AB2-8BC2-328337656A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7421" y="124460"/>
            <a:ext cx="11008274" cy="1089956"/>
          </a:xfrm>
        </p:spPr>
        <p:txBody>
          <a:bodyPr>
            <a:normAutofit fontScale="90000"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defRPr/>
            </a:pPr>
            <a:r>
              <a:rPr lang="cy-GB" sz="2900" b="1" i="0" strike="noStrike" cap="none" spc="0" baseline="0">
                <a:solidFill>
                  <a:srgbClr val="E52E7D"/>
                </a:solidFill>
                <a:effectLst/>
                <a:latin typeface="Arial"/>
                <a:ea typeface="Arial"/>
                <a:cs typeface="Arial"/>
              </a:rPr>
              <a:t>Y 10 mlynedd nesaf: Ein gweledigaeth ar gyfer y Gweithlu Gofal Sylfaenol</a:t>
            </a:r>
            <a:r>
              <a:rPr sz="3200"/>
              <a:t/>
            </a:r>
            <a:br>
              <a:rPr sz="3200"/>
            </a:br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Ein gweledigaeth yw cefnogi timau gofal sylfaenol i ddarparu gofal rhagorol a gwneud y gorau o les pobl sy'n byw yng Nghymru: </a:t>
            </a:r>
            <a:endParaRPr lang="en-GB" sz="3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E44D69-9710-EAB8-C3A8-D2D64E7830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0718" y="1399126"/>
            <a:ext cx="11008274" cy="540000"/>
          </a:xfrm>
          <a:solidFill>
            <a:srgbClr val="E52E7D">
              <a:alpha val="16000"/>
            </a:srgbClr>
          </a:solidFill>
          <a:ln w="12700">
            <a:solidFill>
              <a:schemeClr val="tx1"/>
            </a:solidFill>
          </a:ln>
        </p:spPr>
        <p:txBody>
          <a:bodyPr anchor="t">
            <a:noAutofit/>
          </a:bodyPr>
          <a:lstStyle/>
          <a:p>
            <a:r>
              <a:rPr lang="cy-GB" sz="1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Bydd pobl yn cael eu cefnogi gan dimau amlbroffesiynol sy'n cydweithio i ddarparu gofal cyfannol ac integredig</a:t>
            </a:r>
          </a:p>
          <a:p>
            <a:endParaRPr lang="en-GB" sz="180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38EA1EF4-1B9E-F5BA-10C1-E492B269045B}"/>
              </a:ext>
            </a:extLst>
          </p:cNvPr>
          <p:cNvSpPr txBox="1"/>
          <p:nvPr/>
        </p:nvSpPr>
        <p:spPr>
          <a:xfrm>
            <a:off x="855278" y="2016291"/>
            <a:ext cx="11087099" cy="37087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8F65545-0F2E-9ED8-D70C-3C01E4F565B5}"/>
              </a:ext>
            </a:extLst>
          </p:cNvPr>
          <p:cNvSpPr txBox="1"/>
          <p:nvPr/>
        </p:nvSpPr>
        <p:spPr>
          <a:xfrm>
            <a:off x="1050717" y="2159853"/>
            <a:ext cx="11008274" cy="540240"/>
          </a:xfrm>
          <a:prstGeom prst="rect">
            <a:avLst/>
          </a:prstGeom>
          <a:solidFill>
            <a:srgbClr val="D2E6F1"/>
          </a:solidFill>
          <a:ln w="12700"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sz="1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Bydd pobl yn elwa o ystod gyson o wasanaethau sydd ar gael mewn gofal sylfaenol, gyda maint a siâp y gweithlu yn adlewyrchu anghenion iechyd y boblogaeth leol yn sicrhau canlyniadau teg.</a:t>
            </a:r>
          </a:p>
          <a:p>
            <a:pPr algn="l"/>
            <a:endParaRPr lang="en-GB" sz="180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02643EF7-6942-4C81-F77F-98F25FBA4437}"/>
              </a:ext>
            </a:extLst>
          </p:cNvPr>
          <p:cNvSpPr txBox="1"/>
          <p:nvPr/>
        </p:nvSpPr>
        <p:spPr>
          <a:xfrm>
            <a:off x="1050717" y="2877067"/>
            <a:ext cx="11008274" cy="540240"/>
          </a:xfrm>
          <a:prstGeom prst="rect">
            <a:avLst/>
          </a:prstGeom>
          <a:solidFill>
            <a:srgbClr val="D9EFEC"/>
          </a:solidFill>
          <a:ln w="12700"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sz="1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Bydd technoleg a'r defnydd o ddata yn chwarae rhan fwy a bydd yn helpu i ddarparu gofal hygyrch, o ansawdd uchel sydd wedi'i dargedu at anghenion pobl leol</a:t>
            </a:r>
          </a:p>
          <a:p>
            <a:pPr algn="l"/>
            <a:endParaRPr lang="en-GB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0EFF50C-681F-04F3-50EE-2F6D76FC2D10}"/>
              </a:ext>
            </a:extLst>
          </p:cNvPr>
          <p:cNvSpPr txBox="1"/>
          <p:nvPr/>
        </p:nvSpPr>
        <p:spPr>
          <a:xfrm>
            <a:off x="1050717" y="3594281"/>
            <a:ext cx="11008274" cy="540240"/>
          </a:xfrm>
          <a:prstGeom prst="rect">
            <a:avLst/>
          </a:prstGeom>
          <a:solidFill>
            <a:srgbClr val="FAE2C0"/>
          </a:solidFill>
          <a:ln w="12700"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sz="1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Bydd pobl yn cael eu denu i weithio ym maes gofal sylfaenol a bydd ganddynt ddewis a hyblygrwydd i ddatblygu ar hyd eu llwybr gyrfa gyda mynediad at addysg a hyfforddiant o ansawdd uchel.</a:t>
            </a:r>
          </a:p>
          <a:p>
            <a:pPr algn="l"/>
            <a:endParaRPr lang="en-GB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D6569DF-9AE0-9CB3-F9E3-28D6CE00053E}"/>
              </a:ext>
            </a:extLst>
          </p:cNvPr>
          <p:cNvSpPr txBox="1"/>
          <p:nvPr/>
        </p:nvSpPr>
        <p:spPr>
          <a:xfrm>
            <a:off x="1050717" y="4311495"/>
            <a:ext cx="11008274" cy="540240"/>
          </a:xfrm>
          <a:prstGeom prst="rect">
            <a:avLst/>
          </a:prstGeom>
          <a:solidFill>
            <a:srgbClr val="FBE0EC"/>
          </a:solidFill>
          <a:ln w="12700"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ts val="1000"/>
              </a:spcBef>
              <a:defRPr/>
            </a:pPr>
            <a:r>
              <a:rPr lang="cy-GB" sz="1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Bydd ein gweithlu yn darparu gofal sy'n cymhwyso persbectif eang a chyfannol i anghenion pobl gan ganolbwyntio ar atal, gofal a thriniaeth. </a:t>
            </a:r>
          </a:p>
          <a:p>
            <a:pPr algn="l"/>
            <a:endParaRPr lang="en-GB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DC089DC9-7D01-0328-B556-6C4ABA8BB49D}"/>
              </a:ext>
            </a:extLst>
          </p:cNvPr>
          <p:cNvSpPr txBox="1"/>
          <p:nvPr/>
        </p:nvSpPr>
        <p:spPr>
          <a:xfrm>
            <a:off x="1050717" y="5056583"/>
            <a:ext cx="11008274" cy="540240"/>
          </a:xfrm>
          <a:prstGeom prst="rect">
            <a:avLst/>
          </a:prstGeom>
          <a:solidFill>
            <a:srgbClr val="D2E6F1"/>
          </a:solidFill>
          <a:ln w="12700"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ts val="1000"/>
              </a:spcBef>
              <a:defRPr/>
            </a:pPr>
            <a:r>
              <a:rPr lang="cy-GB" sz="1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Bydd gan ein gweithlu ystod ehangach o sgiliau ar gael a byddant yn cael eu cefnogi i ddatblygu eu sgiliau i ddiwallu anghenion eu cymunedau.</a:t>
            </a:r>
          </a:p>
          <a:p>
            <a:pPr algn="l"/>
            <a:endParaRPr lang="en-GB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545DFAF6-A905-2E2A-6043-9067C2C678B5}"/>
              </a:ext>
            </a:extLst>
          </p:cNvPr>
          <p:cNvSpPr txBox="1"/>
          <p:nvPr/>
        </p:nvSpPr>
        <p:spPr>
          <a:xfrm>
            <a:off x="1050717" y="5801671"/>
            <a:ext cx="11008274" cy="540240"/>
          </a:xfrm>
          <a:prstGeom prst="rect">
            <a:avLst/>
          </a:prstGeom>
          <a:solidFill>
            <a:srgbClr val="D9EFEC"/>
          </a:solidFill>
          <a:ln w="12700"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ts val="1000"/>
              </a:spcBef>
              <a:defRPr/>
            </a:pPr>
            <a:r>
              <a:rPr lang="cy-GB" sz="1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Bydd ein gweithlu'n cael eu cefnogi i ddefnyddio eu sgiliau estynedig ar draws ystod o leoliadau, gan gyfuno dewisiadau gwaith a ffordd o fyw. </a:t>
            </a:r>
          </a:p>
          <a:p>
            <a:pPr algn="l"/>
            <a:endParaRPr lang="en-GB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 descr="A picture containing symbol, circle, graphics, font&#10;&#10;Description automatically generated">
            <a:extLst>
              <a:ext uri="{FF2B5EF4-FFF2-40B4-BE49-F238E27FC236}">
                <a16:creationId xmlns:a16="http://schemas.microsoft.com/office/drawing/2014/main" id="{4CAB8385-826C-AC30-E064-5AF67AEE535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52" y="1309421"/>
            <a:ext cx="540000" cy="540000"/>
          </a:xfrm>
          <a:prstGeom prst="rect">
            <a:avLst/>
          </a:prstGeom>
        </p:spPr>
      </p:pic>
      <p:pic>
        <p:nvPicPr>
          <p:cNvPr id="14" name="Picture 13" descr="A picture containing screenshot, graphics, symbol&#10;&#10;Description automatically generated">
            <a:extLst>
              <a:ext uri="{FF2B5EF4-FFF2-40B4-BE49-F238E27FC236}">
                <a16:creationId xmlns:a16="http://schemas.microsoft.com/office/drawing/2014/main" id="{17AE1DB7-9F8B-7930-F1EE-F11716985D1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277" y="5056823"/>
            <a:ext cx="540000" cy="540000"/>
          </a:xfrm>
          <a:prstGeom prst="rect">
            <a:avLst/>
          </a:prstGeom>
        </p:spPr>
      </p:pic>
      <p:pic>
        <p:nvPicPr>
          <p:cNvPr id="16" name="Picture 15" descr="A finger pressing a red button&#10;&#10;Description automatically generated with low confidence">
            <a:extLst>
              <a:ext uri="{FF2B5EF4-FFF2-40B4-BE49-F238E27FC236}">
                <a16:creationId xmlns:a16="http://schemas.microsoft.com/office/drawing/2014/main" id="{5C88CDFB-7A70-8859-9525-A9D8201EFD20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755" y="2846322"/>
            <a:ext cx="540000" cy="540000"/>
          </a:xfrm>
          <a:prstGeom prst="rect">
            <a:avLst/>
          </a:prstGeom>
        </p:spPr>
      </p:pic>
      <p:pic>
        <p:nvPicPr>
          <p:cNvPr id="18" name="Picture 17" descr="A picture containing clipart, animated cartoon, cartoon, animation&#10;&#10;Description automatically generated">
            <a:extLst>
              <a:ext uri="{FF2B5EF4-FFF2-40B4-BE49-F238E27FC236}">
                <a16:creationId xmlns:a16="http://schemas.microsoft.com/office/drawing/2014/main" id="{36E588D2-176A-3602-D1A4-9DFB7ACC4ED9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77" y="3636939"/>
            <a:ext cx="540000" cy="540000"/>
          </a:xfrm>
          <a:prstGeom prst="rect">
            <a:avLst/>
          </a:prstGeom>
        </p:spPr>
      </p:pic>
      <p:pic>
        <p:nvPicPr>
          <p:cNvPr id="20" name="Picture 19" descr="A light bulb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703883B6-D052-A8F4-ECB0-647A1C5EE3DD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277" y="5808845"/>
            <a:ext cx="540000" cy="540000"/>
          </a:xfrm>
          <a:prstGeom prst="rect">
            <a:avLst/>
          </a:prstGeom>
        </p:spPr>
      </p:pic>
      <p:pic>
        <p:nvPicPr>
          <p:cNvPr id="22" name="Picture 21" descr="A picture containing symbol, design, art&#10;&#10;Description automatically generated">
            <a:extLst>
              <a:ext uri="{FF2B5EF4-FFF2-40B4-BE49-F238E27FC236}">
                <a16:creationId xmlns:a16="http://schemas.microsoft.com/office/drawing/2014/main" id="{013C0F3D-3E9E-A4F7-B224-52552B698FBE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213" y="2077871"/>
            <a:ext cx="540000" cy="540000"/>
          </a:xfrm>
          <a:prstGeom prst="rect">
            <a:avLst/>
          </a:prstGeom>
        </p:spPr>
      </p:pic>
      <p:pic>
        <p:nvPicPr>
          <p:cNvPr id="24" name="Picture 23" descr="A logo of a person with arms raised&#10;&#10;Description automatically generated with low confidence">
            <a:extLst>
              <a:ext uri="{FF2B5EF4-FFF2-40B4-BE49-F238E27FC236}">
                <a16:creationId xmlns:a16="http://schemas.microsoft.com/office/drawing/2014/main" id="{7C367DAD-E479-C044-39C9-79F23DED22D1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77" y="4311495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845589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Speech Bubble: Rectangle 3072">
            <a:extLst>
              <a:ext uri="{FF2B5EF4-FFF2-40B4-BE49-F238E27FC236}">
                <a16:creationId xmlns:a16="http://schemas.microsoft.com/office/drawing/2014/main" id="{94BC860B-2B29-62A4-C88C-6362594B929E}"/>
              </a:ext>
            </a:extLst>
          </p:cNvPr>
          <p:cNvSpPr/>
          <p:nvPr/>
        </p:nvSpPr>
        <p:spPr>
          <a:xfrm>
            <a:off x="4498848" y="5627786"/>
            <a:ext cx="6739128" cy="1066799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Speech Bubble: Rectangle with Corners Rounded 30">
            <a:extLst>
              <a:ext uri="{FF2B5EF4-FFF2-40B4-BE49-F238E27FC236}">
                <a16:creationId xmlns:a16="http://schemas.microsoft.com/office/drawing/2014/main" id="{2449E838-8670-88D0-05CC-FE2C0C410667}"/>
              </a:ext>
            </a:extLst>
          </p:cNvPr>
          <p:cNvSpPr/>
          <p:nvPr/>
        </p:nvSpPr>
        <p:spPr>
          <a:xfrm>
            <a:off x="5764446" y="3810156"/>
            <a:ext cx="6215362" cy="151523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Image result for heiw nantgarw">
            <a:extLst>
              <a:ext uri="{FF2B5EF4-FFF2-40B4-BE49-F238E27FC236}">
                <a16:creationId xmlns:a16="http://schemas.microsoft.com/office/drawing/2014/main" id="{97D3AD3D-54EE-05BB-3E66-8B2FBD3519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pic>
        <p:nvPicPr>
          <p:cNvPr id="3074" name="Picture 2" descr="15 Must-Use Words in Your Headlines [+Examples] | Writtent">
            <a:extLst>
              <a:ext uri="{FF2B5EF4-FFF2-40B4-BE49-F238E27FC236}">
                <a16:creationId xmlns:a16="http://schemas.microsoft.com/office/drawing/2014/main" id="{E12BFAA1-BE4B-84AF-BC94-6CCE436A77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21" y="-177579"/>
            <a:ext cx="4274820" cy="13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peech Bubble: Rectangle with Corners Rounded 9">
            <a:extLst>
              <a:ext uri="{FF2B5EF4-FFF2-40B4-BE49-F238E27FC236}">
                <a16:creationId xmlns:a16="http://schemas.microsoft.com/office/drawing/2014/main" id="{0F5220CF-AD06-A84A-A2C5-47614288090B}"/>
              </a:ext>
            </a:extLst>
          </p:cNvPr>
          <p:cNvSpPr/>
          <p:nvPr/>
        </p:nvSpPr>
        <p:spPr>
          <a:xfrm>
            <a:off x="355245" y="2111507"/>
            <a:ext cx="3211830" cy="121158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 sz="16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"Amser i ymarfer, amser i ddysgu, amser i addysgu"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7E83268-BF6A-1D4E-6A36-904811BA7AC0}"/>
              </a:ext>
            </a:extLst>
          </p:cNvPr>
          <p:cNvSpPr txBox="1"/>
          <p:nvPr/>
        </p:nvSpPr>
        <p:spPr>
          <a:xfrm>
            <a:off x="4771950" y="5762397"/>
            <a:ext cx="646602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z="1600" b="0" i="0" strike="noStrike" cap="none" spc="0" baseline="0" dirty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"Weithiau mae ymgysylltu â staff yn rhwystr ac mae hyn yn mynd law yn llaw â rheoli newid. Mae'n cymryd peth amser i weithredu newid ac mae angen i ni fod yn greadigol er mwyn cael cefnogaeth staff!"</a:t>
            </a:r>
            <a:endParaRPr lang="en-GB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6666CFE-4C61-4683-0C50-CD961B308C83}"/>
              </a:ext>
            </a:extLst>
          </p:cNvPr>
          <p:cNvSpPr txBox="1"/>
          <p:nvPr/>
        </p:nvSpPr>
        <p:spPr>
          <a:xfrm>
            <a:off x="6096000" y="4029165"/>
            <a:ext cx="5795010" cy="10668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z="16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"Rwy'n credu bod diffyg dealltwriaeth o gefndiroedd, hyfforddiant, sgiliau a chwmpas ymarfer ei gilydd o hyd. Mae angen goresgyn hyn i ganiatáu gwell gweithio aml-broffesiynol ac i osgoi ffurfio seilos"</a:t>
            </a:r>
            <a:endParaRPr lang="en-GB" sz="16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Speech Bubble: Rectangle with Corners Rounded 29">
            <a:extLst>
              <a:ext uri="{FF2B5EF4-FFF2-40B4-BE49-F238E27FC236}">
                <a16:creationId xmlns:a16="http://schemas.microsoft.com/office/drawing/2014/main" id="{0B6863EE-89E8-2553-0B0B-1C020AAACABE}"/>
              </a:ext>
            </a:extLst>
          </p:cNvPr>
          <p:cNvSpPr/>
          <p:nvPr/>
        </p:nvSpPr>
        <p:spPr>
          <a:xfrm>
            <a:off x="327660" y="3985718"/>
            <a:ext cx="5212080" cy="155990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 sz="16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"Mae'r gweithlu wedi blino'n llwyr, nid yw cymhlethdod a maint y galw yn cyd-fynd â'n proffiliau staffio ac mae hyn yn achosi anaf moesol i staff drwy rwystro eu gallu i ddarparu'r gofal a'r gwasanaeth y maent yn dymuno ei roi"</a:t>
            </a:r>
          </a:p>
          <a:p>
            <a:pPr algn="ctr"/>
            <a:endParaRPr lang="en-GB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2" name="Speech Bubble: Rectangle with Corners Rounded 3071">
            <a:extLst>
              <a:ext uri="{FF2B5EF4-FFF2-40B4-BE49-F238E27FC236}">
                <a16:creationId xmlns:a16="http://schemas.microsoft.com/office/drawing/2014/main" id="{DFD17316-62B4-FC98-6FC0-A5AE9A02560F}"/>
              </a:ext>
            </a:extLst>
          </p:cNvPr>
          <p:cNvSpPr/>
          <p:nvPr/>
        </p:nvSpPr>
        <p:spPr>
          <a:xfrm>
            <a:off x="4058417" y="1918919"/>
            <a:ext cx="7778338" cy="159675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 sz="16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"Mae dilyniant gyrfa clir a chynlluniau swyddi cymysg gyda threfniadau llywodraethu cryf - nid yw gofal sylfaenol a chymunedol yn ymwneud â llwybr arbenigol seilo ond lle dylai'r gefnogaeth fwyaf uniongyrchol hygyrch fod lle mae'r rhan fwyaf o'n poblogaeth - mae angen dull system iechyd a gofal cyfan."</a:t>
            </a:r>
          </a:p>
          <a:p>
            <a:pPr algn="ctr"/>
            <a:endParaRPr lang="en-GB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9" name="Oval 3078">
            <a:extLst>
              <a:ext uri="{FF2B5EF4-FFF2-40B4-BE49-F238E27FC236}">
                <a16:creationId xmlns:a16="http://schemas.microsoft.com/office/drawing/2014/main" id="{5C0409FD-04BA-E861-D782-94B855AD7FB0}"/>
              </a:ext>
            </a:extLst>
          </p:cNvPr>
          <p:cNvSpPr/>
          <p:nvPr/>
        </p:nvSpPr>
        <p:spPr>
          <a:xfrm>
            <a:off x="1045029" y="938151"/>
            <a:ext cx="3013388" cy="783771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 sz="20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Llwyth gwaith</a:t>
            </a:r>
          </a:p>
        </p:txBody>
      </p:sp>
      <p:sp>
        <p:nvSpPr>
          <p:cNvPr id="3080" name="Oval 3079">
            <a:extLst>
              <a:ext uri="{FF2B5EF4-FFF2-40B4-BE49-F238E27FC236}">
                <a16:creationId xmlns:a16="http://schemas.microsoft.com/office/drawing/2014/main" id="{6D59D196-E68C-90E9-5F60-A724EC94EBDF}"/>
              </a:ext>
            </a:extLst>
          </p:cNvPr>
          <p:cNvSpPr/>
          <p:nvPr/>
        </p:nvSpPr>
        <p:spPr>
          <a:xfrm>
            <a:off x="4377866" y="900126"/>
            <a:ext cx="3013388" cy="783771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 sz="20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Safle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D47F38D-40DA-85C9-EA25-43264037BB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67038" y="111685"/>
            <a:ext cx="1620041" cy="151957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E8B4E7D-78C1-3D23-D1EF-C96BAD207A4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350" b="5196"/>
          <a:stretch/>
        </p:blipFill>
        <p:spPr>
          <a:xfrm>
            <a:off x="10543092" y="134968"/>
            <a:ext cx="1643987" cy="1481914"/>
          </a:xfrm>
          <a:prstGeom prst="rect">
            <a:avLst/>
          </a:prstGeom>
        </p:spPr>
      </p:pic>
      <p:sp>
        <p:nvSpPr>
          <p:cNvPr id="3081" name="Oval 3080">
            <a:extLst>
              <a:ext uri="{FF2B5EF4-FFF2-40B4-BE49-F238E27FC236}">
                <a16:creationId xmlns:a16="http://schemas.microsoft.com/office/drawing/2014/main" id="{EF414475-6380-327D-F7B2-F5D6193CCF37}"/>
              </a:ext>
            </a:extLst>
          </p:cNvPr>
          <p:cNvSpPr/>
          <p:nvPr/>
        </p:nvSpPr>
        <p:spPr>
          <a:xfrm>
            <a:off x="7710704" y="840667"/>
            <a:ext cx="3013388" cy="783771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 sz="20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Sgiliau</a:t>
            </a:r>
          </a:p>
        </p:txBody>
      </p:sp>
    </p:spTree>
    <p:extLst>
      <p:ext uri="{BB962C8B-B14F-4D97-AF65-F5344CB8AC3E}">
        <p14:creationId xmlns:p14="http://schemas.microsoft.com/office/powerpoint/2010/main" val="330840700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76509819-7F74-4D3E-BB96-7B1411708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200" y="59279"/>
            <a:ext cx="10773578" cy="1175005"/>
          </a:xfrm>
        </p:spPr>
        <p:txBody>
          <a:bodyPr>
            <a:normAutofit/>
          </a:bodyPr>
          <a:lstStyle/>
          <a:p>
            <a:pPr algn="ctr"/>
            <a:r>
              <a:rPr lang="cy-GB" sz="2800" b="1" i="0" strike="noStrike" cap="none" spc="0" baseline="0">
                <a:solidFill>
                  <a:srgbClr val="00000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Ein Strategaeth Gweithlu ar gyfer Iechyd a Gofal Cymdeithasol</a:t>
            </a:r>
            <a:r>
              <a:rPr sz="2800"/>
              <a:t/>
            </a:r>
            <a:br>
              <a:rPr sz="2800"/>
            </a:br>
            <a:r>
              <a:rPr lang="cy-GB" sz="2800" b="1" i="0" strike="noStrike" cap="none" spc="0" baseline="0">
                <a:solidFill>
                  <a:srgbClr val="2E75B6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Our Workforce Strategy for Health and Social Care</a:t>
            </a:r>
            <a:endParaRPr lang="en-GB" sz="2800" b="1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4E3CF5-CBB3-48D2-84CD-5B83D6F91F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173710">
            <a:off x="930999" y="1422845"/>
            <a:ext cx="2497740" cy="3847514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6" name="Content Placeholder 9">
            <a:extLst>
              <a:ext uri="{FF2B5EF4-FFF2-40B4-BE49-F238E27FC236}">
                <a16:creationId xmlns:a16="http://schemas.microsoft.com/office/drawing/2014/main" id="{316252F9-7F8A-43A1-8EFD-4331B3ACE7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6903" y="2290736"/>
            <a:ext cx="2587746" cy="3647297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11884AB-3AE2-4F7B-9F6B-D918147A24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1883" y="1440618"/>
            <a:ext cx="6081017" cy="3930520"/>
          </a:xfrm>
          <a:prstGeom prst="rect">
            <a:avLst/>
          </a:prstGeom>
          <a:blipFill dpi="0" rotWithShape="1">
            <a:blip r:embed="rId6">
              <a:alphaModFix amt="42000"/>
            </a:blip>
            <a:stretch>
              <a:fillRect/>
            </a:stretch>
          </a:blipFill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453841A-DEDB-4AA3-8C99-763793144A85}"/>
              </a:ext>
            </a:extLst>
          </p:cNvPr>
          <p:cNvSpPr txBox="1"/>
          <p:nvPr/>
        </p:nvSpPr>
        <p:spPr>
          <a:xfrm>
            <a:off x="5111089" y="5577472"/>
            <a:ext cx="6878199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Edau Aur:  Lles, cynhwysiant a'r Gymraeg</a:t>
            </a:r>
          </a:p>
        </p:txBody>
      </p:sp>
      <p:pic>
        <p:nvPicPr>
          <p:cNvPr id="4" name="Picture 3" descr="Image result for heiw nantgarw">
            <a:extLst>
              <a:ext uri="{FF2B5EF4-FFF2-40B4-BE49-F238E27FC236}">
                <a16:creationId xmlns:a16="http://schemas.microsoft.com/office/drawing/2014/main" id="{87FE9440-8920-957E-2572-054778FD065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3005993-9006-F73D-676B-059D4BC120AD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180102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4CF377B-C56B-460C-4C91-11293DD12379}"/>
              </a:ext>
            </a:extLst>
          </p:cNvPr>
          <p:cNvSpPr txBox="1"/>
          <p:nvPr/>
        </p:nvSpPr>
        <p:spPr>
          <a:xfrm>
            <a:off x="2205037" y="117476"/>
            <a:ext cx="7781925" cy="4572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y-GB" sz="24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Thema 1: Gweithlu iach sydd wedi’i gynnwys a’i ysgogi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CDB6CD-87EE-815A-531D-6A1EBA4C66C7}"/>
              </a:ext>
            </a:extLst>
          </p:cNvPr>
          <p:cNvSpPr txBox="1"/>
          <p:nvPr/>
        </p:nvSpPr>
        <p:spPr>
          <a:xfrm>
            <a:off x="166748" y="749959"/>
            <a:ext cx="8968107" cy="5366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Ein huchelgais: Erbyn 2030, bydd y gweithlu gofal sylfaenol yn teimlo eu bod yn cael eu gwerthfawrogi, eu gwobrwyo'n deg a'u cefnogi ble bynnag maen nhw'n gweithio.</a:t>
            </a:r>
            <a:endParaRPr lang="en-GB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D2B3FE-B18C-A55C-98AD-F4123A55C87E}"/>
              </a:ext>
            </a:extLst>
          </p:cNvPr>
          <p:cNvSpPr txBox="1"/>
          <p:nvPr/>
        </p:nvSpPr>
        <p:spPr>
          <a:xfrm>
            <a:off x="4370832" y="1336799"/>
            <a:ext cx="7654419" cy="355906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y-GB" sz="18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Themâu o ymgysylltu</a:t>
            </a:r>
            <a:r>
              <a:rPr lang="cy-GB" sz="18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: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Dim ffordd gyson o fesur ymgysylltiad gweithlu mewn gofal sylfaenol 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Mae llwyth gwaith na ellir ei reoli yn effeithio ar iechyd a lles staff sy'n gweithio ym maes gofal sylfaenol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Dim gwasanaeth iechyd a lles cyson neu gyfartal ar gyfer gofal sylfaenol</a:t>
            </a:r>
            <a:endParaRPr lang="en-GB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Mae staff yn flinderus ac mae hyn yn effeithio ar forâl a pharodrwydd pobl i aros yn eu dewis broffesiwn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Ffactorau eraill:</a:t>
            </a:r>
          </a:p>
          <a:p>
            <a:pPr marL="742950" lvl="1" indent="-28575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Cyfleoedd Gyrfaol </a:t>
            </a:r>
          </a:p>
          <a:p>
            <a:pPr marL="742950" lvl="1" indent="-28575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Telerau ac Amodau (gwobrwyo a chydnabod)</a:t>
            </a:r>
          </a:p>
          <a:p>
            <a:pPr marL="742950" lvl="1" indent="-28575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Mynediad i DPP</a:t>
            </a:r>
          </a:p>
          <a:p>
            <a:pPr marL="742950" lvl="1" indent="-28575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Amgylchedd gwaith cefnogol</a:t>
            </a:r>
          </a:p>
          <a:p>
            <a:pPr marL="742950" lvl="1" indent="-28575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Arweinyddiaeth dda/diwylliant cynhwysol</a:t>
            </a:r>
          </a:p>
          <a:p>
            <a:pPr marL="742950" lvl="1" indent="-28575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Oriau gwaith hyblyg 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Teimlo eu bod yn cael eu gwerthfawrogi gan y cyhoedd a gweithwyr proffesiynol eraill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A8055E-5F8E-0495-B9AE-5AB24A498BB7}"/>
              </a:ext>
            </a:extLst>
          </p:cNvPr>
          <p:cNvSpPr txBox="1"/>
          <p:nvPr/>
        </p:nvSpPr>
        <p:spPr>
          <a:xfrm>
            <a:off x="395911" y="4930184"/>
            <a:ext cx="5136209" cy="11887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CANOLBWYNTIO AR HEDDIW:</a:t>
            </a:r>
          </a:p>
          <a:p>
            <a:endParaRPr lang="en-GB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Sut y gallem ddeall a mesur profiad staff yn well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Beth yw'r amodau ehangach sydd eu hangen arnom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Archwilio gweithredoedd cenedlaethol a lleol</a:t>
            </a:r>
          </a:p>
          <a:p>
            <a:endParaRPr lang="en-GB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loud 10">
            <a:extLst>
              <a:ext uri="{FF2B5EF4-FFF2-40B4-BE49-F238E27FC236}">
                <a16:creationId xmlns:a16="http://schemas.microsoft.com/office/drawing/2014/main" id="{DC1A0857-B619-30D3-3701-D0A404268C94}"/>
              </a:ext>
            </a:extLst>
          </p:cNvPr>
          <p:cNvSpPr/>
          <p:nvPr/>
        </p:nvSpPr>
        <p:spPr>
          <a:xfrm>
            <a:off x="8841039" y="5102228"/>
            <a:ext cx="3350960" cy="1234077"/>
          </a:xfrm>
          <a:prstGeom prst="cloud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Cloud 18">
            <a:extLst>
              <a:ext uri="{FF2B5EF4-FFF2-40B4-BE49-F238E27FC236}">
                <a16:creationId xmlns:a16="http://schemas.microsoft.com/office/drawing/2014/main" id="{213366AD-AC73-5437-8251-A00A548E31C4}"/>
              </a:ext>
            </a:extLst>
          </p:cNvPr>
          <p:cNvSpPr/>
          <p:nvPr/>
        </p:nvSpPr>
        <p:spPr>
          <a:xfrm>
            <a:off x="166749" y="1645920"/>
            <a:ext cx="3865755" cy="1883664"/>
          </a:xfrm>
          <a:prstGeom prst="clou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 sz="1400" b="0" i="0" strike="noStrike" cap="none" spc="0" baseline="0" dirty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Mae staff yn dweud wrthym nad ydynt bob amser yn teimlo eu bod yn cael eu gwerthfawrogi - gan gleifion, cydweithwyr neu'r GIG ehangach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EB6AC63-0D42-8396-0354-0292C5C990A6}"/>
              </a:ext>
            </a:extLst>
          </p:cNvPr>
          <p:cNvGrpSpPr/>
          <p:nvPr/>
        </p:nvGrpSpPr>
        <p:grpSpPr>
          <a:xfrm>
            <a:off x="973382" y="3429000"/>
            <a:ext cx="3397450" cy="1462967"/>
            <a:chOff x="9661735" y="2582629"/>
            <a:chExt cx="2144533" cy="1965484"/>
          </a:xfrm>
        </p:grpSpPr>
        <p:sp>
          <p:nvSpPr>
            <p:cNvPr id="23" name="Cloud 22">
              <a:extLst>
                <a:ext uri="{FF2B5EF4-FFF2-40B4-BE49-F238E27FC236}">
                  <a16:creationId xmlns:a16="http://schemas.microsoft.com/office/drawing/2014/main" id="{2CC3510D-EF8F-B43C-2085-C5D0A279C1BE}"/>
                </a:ext>
              </a:extLst>
            </p:cNvPr>
            <p:cNvSpPr/>
            <p:nvPr/>
          </p:nvSpPr>
          <p:spPr>
            <a:xfrm>
              <a:off x="9866651" y="2710088"/>
              <a:ext cx="1939617" cy="1838025"/>
            </a:xfrm>
            <a:prstGeom prst="cloud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y-GB" sz="1400" b="0" i="0" strike="noStrike" cap="none" spc="0" baseline="0" dirty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"Does dim angen mwy o hyfforddiant gwydnwch arnom, mae angen pobl i'n helpu ni i wneud y gwaith"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E749268-E4C1-CA9E-BFD4-96646C9E44A7}"/>
                </a:ext>
              </a:extLst>
            </p:cNvPr>
            <p:cNvSpPr txBox="1"/>
            <p:nvPr/>
          </p:nvSpPr>
          <p:spPr>
            <a:xfrm>
              <a:off x="9661735" y="2582629"/>
              <a:ext cx="1258933" cy="4134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GB" sz="14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36F7C44D-EC88-03BC-C21B-ABD3986862C5}"/>
              </a:ext>
            </a:extLst>
          </p:cNvPr>
          <p:cNvSpPr txBox="1"/>
          <p:nvPr/>
        </p:nvSpPr>
        <p:spPr>
          <a:xfrm>
            <a:off x="9029014" y="5246708"/>
            <a:ext cx="2932531" cy="7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Cyhoeddiad ar y cyd gan y Colegau Brenhinol yng Nghymru i nodi GIG @75 "y bobl sy'n gofalu"</a:t>
            </a:r>
          </a:p>
        </p:txBody>
      </p:sp>
      <p:pic>
        <p:nvPicPr>
          <p:cNvPr id="2" name="Picture 1" descr="Image result for heiw nantgarw">
            <a:extLst>
              <a:ext uri="{FF2B5EF4-FFF2-40B4-BE49-F238E27FC236}">
                <a16:creationId xmlns:a16="http://schemas.microsoft.com/office/drawing/2014/main" id="{E0A17557-945F-66E5-6AF4-8DA4DD22B5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3228"/>
            <a:ext cx="2377440" cy="70120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389571D-17B2-9E85-82C6-B0F23D86CE7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350" b="5196"/>
          <a:stretch/>
        </p:blipFill>
        <p:spPr>
          <a:xfrm>
            <a:off x="10792691" y="0"/>
            <a:ext cx="1377443" cy="1241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787043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4CF377B-C56B-460C-4C91-11293DD12379}"/>
              </a:ext>
            </a:extLst>
          </p:cNvPr>
          <p:cNvSpPr txBox="1"/>
          <p:nvPr/>
        </p:nvSpPr>
        <p:spPr>
          <a:xfrm>
            <a:off x="2017572" y="150298"/>
            <a:ext cx="7781925" cy="457200"/>
          </a:xfrm>
          <a:prstGeom prst="rect">
            <a:avLst/>
          </a:prstGeom>
          <a:solidFill>
            <a:srgbClr val="E8AD18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y-GB" sz="2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Thema 2: Denu a Recriwtio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CDB6CD-87EE-815A-531D-6A1EBA4C66C7}"/>
              </a:ext>
            </a:extLst>
          </p:cNvPr>
          <p:cNvSpPr txBox="1"/>
          <p:nvPr/>
        </p:nvSpPr>
        <p:spPr>
          <a:xfrm>
            <a:off x="412648" y="830573"/>
            <a:ext cx="7881257" cy="6100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y-GB" sz="16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Ein huchelgais: Erbyn 2030, bydd y gweithlu gofal iechyd o fewn gofal sylfaenol wedi'i hen sefydlu fel brand cryf ac adnabyddadwy.</a:t>
            </a:r>
            <a:endParaRPr lang="en-GB" sz="160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D2B3FE-B18C-A55C-98AD-F4123A55C87E}"/>
              </a:ext>
            </a:extLst>
          </p:cNvPr>
          <p:cNvSpPr txBox="1"/>
          <p:nvPr/>
        </p:nvSpPr>
        <p:spPr>
          <a:xfrm>
            <a:off x="3256164" y="1790465"/>
            <a:ext cx="8317861" cy="26458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Themâu o ymgysylltu: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Nid yw pobl yn deall yr ystod o yrfaoedd sydd ar gael mewn gofal sylfaenol; cyfyngedig yw’r cyfleoedd profiad gwaith ffurfiol ar gael i bobl iau yn benodol</a:t>
            </a:r>
            <a:endParaRPr lang="en-GB" sz="140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Mae llwybrau cyfyngedig o ran hyfforddi ffurfiol i ofal sylfaenol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Mae angen capasiti i allu gosod nifer fwy o fyfyrwyr a hyfforddeion mewn gofal sylfaenol fel rhan o'u taith addysg ar lefelau israddedig ac ôl-raddedig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Mae cymhellion i hyfforddi mewn ardaloedd 'anoddach eu recriwtio' yng Nghymru wedi bod yn effeithiol wrth ddenu a chadw hyfforddeion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Mae yna enghreifftiau o ddatblygiad prentisiaeth da ond mae angen cynyddu'r rhain a chynnig mwy o brentisiaethau gofal iechyd 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Mwy o lwybrau 'mynediad' i ofal sylfaenol ar wahanol lefelau addysgol a chamau gyrfa</a:t>
            </a:r>
            <a:endParaRPr lang="en-GB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A8055E-5F8E-0495-B9AE-5AB24A498BB7}"/>
              </a:ext>
            </a:extLst>
          </p:cNvPr>
          <p:cNvSpPr txBox="1"/>
          <p:nvPr/>
        </p:nvSpPr>
        <p:spPr>
          <a:xfrm>
            <a:off x="2491246" y="4735392"/>
            <a:ext cx="6642374" cy="17678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CANOLBWYNTIO AR HEDDIW:</a:t>
            </a:r>
          </a:p>
          <a:p>
            <a:endParaRPr lang="en-GB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6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Beth allwn ni ei wneud i wella ymwybyddiaeth o yrfaoedd mewn gofal sylfaenol?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6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Sut allwn ni gynyddu lleoliadau addysg a hyfforddiant?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6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Pa lwybrau gyrfa sydd eu hangen arnom i ddatblygu ym maes gofal sylfaenol?</a:t>
            </a:r>
          </a:p>
          <a:p>
            <a:endParaRPr lang="en-GB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BD4F200-2280-6939-5BBF-DE259E013B0F}"/>
              </a:ext>
            </a:extLst>
          </p:cNvPr>
          <p:cNvGrpSpPr/>
          <p:nvPr/>
        </p:nvGrpSpPr>
        <p:grpSpPr>
          <a:xfrm>
            <a:off x="226910" y="2908198"/>
            <a:ext cx="3029254" cy="1767840"/>
            <a:chOff x="9372600" y="2391075"/>
            <a:chExt cx="1809750" cy="1838025"/>
          </a:xfrm>
        </p:grpSpPr>
        <p:sp>
          <p:nvSpPr>
            <p:cNvPr id="11" name="Cloud 10">
              <a:extLst>
                <a:ext uri="{FF2B5EF4-FFF2-40B4-BE49-F238E27FC236}">
                  <a16:creationId xmlns:a16="http://schemas.microsoft.com/office/drawing/2014/main" id="{DC1A0857-B619-30D3-3701-D0A404268C94}"/>
                </a:ext>
              </a:extLst>
            </p:cNvPr>
            <p:cNvSpPr/>
            <p:nvPr/>
          </p:nvSpPr>
          <p:spPr>
            <a:xfrm>
              <a:off x="9372600" y="2391075"/>
              <a:ext cx="1809750" cy="1838025"/>
            </a:xfrm>
            <a:prstGeom prst="cloud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0B94406-C61D-BC1B-7394-A7F718D9B430}"/>
                </a:ext>
              </a:extLst>
            </p:cNvPr>
            <p:cNvSpPr txBox="1"/>
            <p:nvPr/>
          </p:nvSpPr>
          <p:spPr>
            <a:xfrm>
              <a:off x="9661735" y="2582630"/>
              <a:ext cx="1258933" cy="323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GB" sz="1400" b="1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96415FC6-7AC1-24AE-3C2B-D84D16FDF545}"/>
              </a:ext>
            </a:extLst>
          </p:cNvPr>
          <p:cNvSpPr txBox="1"/>
          <p:nvPr/>
        </p:nvSpPr>
        <p:spPr>
          <a:xfrm>
            <a:off x="503839" y="3267615"/>
            <a:ext cx="2332508" cy="1158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Mae ymgyrch #TrainWorkLive wedi llwyddo i ddenu hyfforddeion i weithio mewn ardaloedd gwledig</a:t>
            </a:r>
          </a:p>
        </p:txBody>
      </p:sp>
      <p:sp>
        <p:nvSpPr>
          <p:cNvPr id="15" name="Cloud 14">
            <a:extLst>
              <a:ext uri="{FF2B5EF4-FFF2-40B4-BE49-F238E27FC236}">
                <a16:creationId xmlns:a16="http://schemas.microsoft.com/office/drawing/2014/main" id="{C1A4C537-81FA-B94A-95DB-A1DC5A8296AC}"/>
              </a:ext>
            </a:extLst>
          </p:cNvPr>
          <p:cNvSpPr/>
          <p:nvPr/>
        </p:nvSpPr>
        <p:spPr>
          <a:xfrm>
            <a:off x="244232" y="1559287"/>
            <a:ext cx="2788920" cy="1348911"/>
          </a:xfrm>
          <a:prstGeom prst="cloud">
            <a:avLst/>
          </a:prstGeom>
          <a:solidFill>
            <a:srgbClr val="E8AD1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Cloud 15">
            <a:extLst>
              <a:ext uri="{FF2B5EF4-FFF2-40B4-BE49-F238E27FC236}">
                <a16:creationId xmlns:a16="http://schemas.microsoft.com/office/drawing/2014/main" id="{46ADDF48-AEDA-AC36-897A-C47695B7D272}"/>
              </a:ext>
            </a:extLst>
          </p:cNvPr>
          <p:cNvSpPr/>
          <p:nvPr/>
        </p:nvSpPr>
        <p:spPr>
          <a:xfrm>
            <a:off x="9247425" y="4786217"/>
            <a:ext cx="2777825" cy="1555315"/>
          </a:xfrm>
          <a:prstGeom prst="cloud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21D3FC-2F53-153B-347B-13D1183B6B9A}"/>
              </a:ext>
            </a:extLst>
          </p:cNvPr>
          <p:cNvSpPr txBox="1"/>
          <p:nvPr/>
        </p:nvSpPr>
        <p:spPr>
          <a:xfrm>
            <a:off x="9370972" y="5091434"/>
            <a:ext cx="2530730" cy="94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Dim ond 5% o feddygfeydd yng Nghymru sy'n gallu cynnig lleoliad i fyfyrwyr nyrsio</a:t>
            </a:r>
          </a:p>
        </p:txBody>
      </p:sp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5E1E403D-BD01-0F5C-D2D3-DA432C6A17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3251" y="83959"/>
            <a:ext cx="1332000" cy="1332000"/>
          </a:xfrm>
          <a:prstGeom prst="rect">
            <a:avLst/>
          </a:prstGeom>
        </p:spPr>
      </p:pic>
      <p:pic>
        <p:nvPicPr>
          <p:cNvPr id="7" name="Picture 6" descr="Image result for heiw nantgarw">
            <a:extLst>
              <a:ext uri="{FF2B5EF4-FFF2-40B4-BE49-F238E27FC236}">
                <a16:creationId xmlns:a16="http://schemas.microsoft.com/office/drawing/2014/main" id="{41C4B4F7-081C-C61A-467A-E1F6E6D5FF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9ADFF15-4103-62D6-CE7F-A05020C2B237}"/>
              </a:ext>
            </a:extLst>
          </p:cNvPr>
          <p:cNvSpPr txBox="1"/>
          <p:nvPr/>
        </p:nvSpPr>
        <p:spPr>
          <a:xfrm>
            <a:off x="453211" y="1774756"/>
            <a:ext cx="2332508" cy="94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Mae'r telerau ac amodau wedi bod yn thema allweddol drwy gydol yr ymgysylltu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262A3A4-63B7-AAB3-A971-718794C9245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521013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4CF377B-C56B-460C-4C91-11293DD12379}"/>
              </a:ext>
            </a:extLst>
          </p:cNvPr>
          <p:cNvSpPr txBox="1"/>
          <p:nvPr/>
        </p:nvSpPr>
        <p:spPr>
          <a:xfrm>
            <a:off x="2127852" y="171566"/>
            <a:ext cx="7781925" cy="457200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y-GB" sz="2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Thema 3: Modelau Gweithlu Di-dor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CDB6CD-87EE-815A-531D-6A1EBA4C66C7}"/>
              </a:ext>
            </a:extLst>
          </p:cNvPr>
          <p:cNvSpPr txBox="1"/>
          <p:nvPr/>
        </p:nvSpPr>
        <p:spPr>
          <a:xfrm>
            <a:off x="412648" y="695286"/>
            <a:ext cx="7881257" cy="6100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y-GB" sz="16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Ein huchelgais: Erbyn 2030, modelau amlbroffesiynol ac amlasiantaethol fydd y norm ar draws gofal sylfaenol</a:t>
            </a:r>
            <a:endParaRPr lang="en-GB" sz="160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D2B3FE-B18C-A55C-98AD-F4123A55C87E}"/>
              </a:ext>
            </a:extLst>
          </p:cNvPr>
          <p:cNvSpPr txBox="1"/>
          <p:nvPr/>
        </p:nvSpPr>
        <p:spPr>
          <a:xfrm>
            <a:off x="3268837" y="1630520"/>
            <a:ext cx="8317861" cy="229088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Themâu o ymgysylltu</a:t>
            </a:r>
            <a:r>
              <a:rPr lang="cy-GB" sz="1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: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Datblygu'r gweithlu a all ddarparu'r modelau ataliol sydd eu hangen arnom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Cefnogaeth a brwdfrydedd dros fodelau aml-broffesiynol ar draws gofal sylfaenol 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Mae amser i oruchwylio yn fater allweddol</a:t>
            </a:r>
            <a:endParaRPr lang="en-GB" sz="140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Angen cydbwyso brig y drwydded sy'n gweithio gyda gyrfaoedd gwerth chweil a boddhaus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Diffyg dealltwriaeth o wahanol rolau a chwmpasau ymarfer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Parhad gofal 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Diffyg amser gwarchodedig ar gyfer datblygiad tîm aml-broffesiynol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40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A8055E-5F8E-0495-B9AE-5AB24A498BB7}"/>
              </a:ext>
            </a:extLst>
          </p:cNvPr>
          <p:cNvSpPr txBox="1"/>
          <p:nvPr/>
        </p:nvSpPr>
        <p:spPr>
          <a:xfrm>
            <a:off x="194892" y="4586181"/>
            <a:ext cx="11164359" cy="14020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y-GB" sz="14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CANOLBWYNTIO AR HEDDIW:</a:t>
            </a:r>
          </a:p>
          <a:p>
            <a:endParaRPr lang="en-GB" sz="8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Pa weithlu sydd ei angen arnom i symud tuag at fodel ataliol o ofal iechyd ac adeiladu pwrpas cyffredin o ran hyn?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Pa sgiliau sydd eu hangen arnom?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Sut ydyn ni'n mynd i'r afael â'r materion llywodraethu proffesiynol gan gydnabod bod angen i'n modelau goruchwylio a datblygu proffesiynol addasu i fyd newydd?</a:t>
            </a:r>
          </a:p>
          <a:p>
            <a:endParaRPr lang="en-GB" sz="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FA4A54B-1435-06CE-54B3-BA50B5315466}"/>
              </a:ext>
            </a:extLst>
          </p:cNvPr>
          <p:cNvGrpSpPr/>
          <p:nvPr/>
        </p:nvGrpSpPr>
        <p:grpSpPr>
          <a:xfrm>
            <a:off x="117530" y="1450322"/>
            <a:ext cx="2392502" cy="1219704"/>
            <a:chOff x="9285441" y="2559160"/>
            <a:chExt cx="1809750" cy="1838025"/>
          </a:xfrm>
        </p:grpSpPr>
        <p:sp>
          <p:nvSpPr>
            <p:cNvPr id="19" name="Cloud 18">
              <a:extLst>
                <a:ext uri="{FF2B5EF4-FFF2-40B4-BE49-F238E27FC236}">
                  <a16:creationId xmlns:a16="http://schemas.microsoft.com/office/drawing/2014/main" id="{213366AD-AC73-5437-8251-A00A548E31C4}"/>
                </a:ext>
              </a:extLst>
            </p:cNvPr>
            <p:cNvSpPr/>
            <p:nvPr/>
          </p:nvSpPr>
          <p:spPr>
            <a:xfrm>
              <a:off x="9285441" y="2559160"/>
              <a:ext cx="1809750" cy="1838025"/>
            </a:xfrm>
            <a:prstGeom prst="clou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highlight>
                  <a:srgbClr val="FFFF00"/>
                </a:highlight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844A3E3-DDC4-32A5-23B6-98486F7801B2}"/>
                </a:ext>
              </a:extLst>
            </p:cNvPr>
            <p:cNvSpPr txBox="1"/>
            <p:nvPr/>
          </p:nvSpPr>
          <p:spPr>
            <a:xfrm>
              <a:off x="9661735" y="2582631"/>
              <a:ext cx="1258933" cy="4638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GB" sz="1400" b="1">
                <a:highlight>
                  <a:srgbClr val="FFFF00"/>
                </a:highlight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EB6AC63-0D42-8396-0354-0292C5C990A6}"/>
              </a:ext>
            </a:extLst>
          </p:cNvPr>
          <p:cNvGrpSpPr/>
          <p:nvPr/>
        </p:nvGrpSpPr>
        <p:grpSpPr>
          <a:xfrm>
            <a:off x="412648" y="2944055"/>
            <a:ext cx="2590444" cy="1368096"/>
            <a:chOff x="9285441" y="2559160"/>
            <a:chExt cx="1809750" cy="1838025"/>
          </a:xfrm>
        </p:grpSpPr>
        <p:sp>
          <p:nvSpPr>
            <p:cNvPr id="23" name="Cloud 22">
              <a:extLst>
                <a:ext uri="{FF2B5EF4-FFF2-40B4-BE49-F238E27FC236}">
                  <a16:creationId xmlns:a16="http://schemas.microsoft.com/office/drawing/2014/main" id="{2CC3510D-EF8F-B43C-2085-C5D0A279C1BE}"/>
                </a:ext>
              </a:extLst>
            </p:cNvPr>
            <p:cNvSpPr/>
            <p:nvPr/>
          </p:nvSpPr>
          <p:spPr>
            <a:xfrm>
              <a:off x="9285441" y="2559160"/>
              <a:ext cx="1809750" cy="1838025"/>
            </a:xfrm>
            <a:prstGeom prst="clou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E749268-E4C1-CA9E-BFD4-96646C9E44A7}"/>
                </a:ext>
              </a:extLst>
            </p:cNvPr>
            <p:cNvSpPr txBox="1"/>
            <p:nvPr/>
          </p:nvSpPr>
          <p:spPr>
            <a:xfrm>
              <a:off x="9661735" y="2582630"/>
              <a:ext cx="1258933" cy="323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GB" sz="1400" b="1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D3612A0-05D9-3818-05BD-9DCB3999D138}"/>
              </a:ext>
            </a:extLst>
          </p:cNvPr>
          <p:cNvSpPr txBox="1"/>
          <p:nvPr/>
        </p:nvSpPr>
        <p:spPr>
          <a:xfrm>
            <a:off x="349248" y="1697786"/>
            <a:ext cx="1778604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6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Mae'r safle yn gyfyngiad go iawn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2D68C8-6BA0-D33C-79A9-94C91BA48C51}"/>
              </a:ext>
            </a:extLst>
          </p:cNvPr>
          <p:cNvSpPr txBox="1"/>
          <p:nvPr/>
        </p:nvSpPr>
        <p:spPr>
          <a:xfrm>
            <a:off x="605302" y="3219645"/>
            <a:ext cx="2271664" cy="7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Mae mwy o addysg gyhoeddus am rolau a'n negeseuon yn bwysig! </a:t>
            </a:r>
          </a:p>
        </p:txBody>
      </p:sp>
      <p:pic>
        <p:nvPicPr>
          <p:cNvPr id="7" name="Picture 6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D488777D-9FCE-8780-15AC-73D763300F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3251" y="83959"/>
            <a:ext cx="1332000" cy="1332000"/>
          </a:xfrm>
          <a:prstGeom prst="rect">
            <a:avLst/>
          </a:prstGeom>
        </p:spPr>
      </p:pic>
      <p:pic>
        <p:nvPicPr>
          <p:cNvPr id="14" name="Picture 13" descr="Image result for heiw nantgarw">
            <a:extLst>
              <a:ext uri="{FF2B5EF4-FFF2-40B4-BE49-F238E27FC236}">
                <a16:creationId xmlns:a16="http://schemas.microsoft.com/office/drawing/2014/main" id="{F051E92B-20BF-1FBD-E645-FC1054FD7F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760887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loud 12">
            <a:extLst>
              <a:ext uri="{FF2B5EF4-FFF2-40B4-BE49-F238E27FC236}">
                <a16:creationId xmlns:a16="http://schemas.microsoft.com/office/drawing/2014/main" id="{6A16B8CD-306A-9E09-2CC7-C628ADA14703}"/>
              </a:ext>
            </a:extLst>
          </p:cNvPr>
          <p:cNvSpPr/>
          <p:nvPr/>
        </p:nvSpPr>
        <p:spPr>
          <a:xfrm>
            <a:off x="194360" y="3063240"/>
            <a:ext cx="2780023" cy="1595679"/>
          </a:xfrm>
          <a:prstGeom prst="cloud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CF377B-C56B-460C-4C91-11293DD12379}"/>
              </a:ext>
            </a:extLst>
          </p:cNvPr>
          <p:cNvSpPr txBox="1"/>
          <p:nvPr/>
        </p:nvSpPr>
        <p:spPr>
          <a:xfrm>
            <a:off x="2017572" y="150298"/>
            <a:ext cx="7781925" cy="457200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y-GB" sz="24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Thema 4: Datblygu Gweithlu sy’n Barod yn Ddigidol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CDB6CD-87EE-815A-531D-6A1EBA4C66C7}"/>
              </a:ext>
            </a:extLst>
          </p:cNvPr>
          <p:cNvSpPr txBox="1"/>
          <p:nvPr/>
        </p:nvSpPr>
        <p:spPr>
          <a:xfrm>
            <a:off x="490607" y="745147"/>
            <a:ext cx="8152427" cy="6100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y-GB" sz="16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Ein huchelgais: Erbyn 2030, bydd gennym weithlu digidol galluog mewn gofal sylfaenol a fydd yn defnyddio technoleg a data i helpu'r gofal gorau posibl i bobl.</a:t>
            </a:r>
            <a:endParaRPr lang="en-GB" sz="160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D2B3FE-B18C-A55C-98AD-F4123A55C87E}"/>
              </a:ext>
            </a:extLst>
          </p:cNvPr>
          <p:cNvSpPr txBox="1"/>
          <p:nvPr/>
        </p:nvSpPr>
        <p:spPr>
          <a:xfrm>
            <a:off x="3025067" y="1467561"/>
            <a:ext cx="8317861" cy="28443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Themâu o ymgysylltu</a:t>
            </a:r>
            <a:r>
              <a:rPr lang="cy-GB" sz="1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Ofn systemau newydd - rheoli newid a goresgyn ymwrthedd i systemau newydd; cyfeiriad arbennig at genedlaethau hŷn ddim yn addasu'n dda; ffobia technolegol ac ati</a:t>
            </a:r>
          </a:p>
          <a:p>
            <a:pPr marL="742950" lvl="1" indent="-28575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Amser a Hyfforddiant (unigol a tîm)</a:t>
            </a:r>
          </a:p>
          <a:p>
            <a:pPr marL="742950" lvl="1" indent="-28575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Peidiwch ag esgeuluso sgiliau sylfaenol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Cydnabod y gallai AI newid 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Dadansoddiad data mewn gofal sylfaenol heb ei ddatblygu'n dda 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Llywodraeth Gwybodaeth a GDPR 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Newidiadau mewn gofal sylfaenol:  </a:t>
            </a:r>
          </a:p>
          <a:p>
            <a:pPr marL="742950" lvl="1" indent="-28575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Teleiechyd/teleofal –brysbennu; rheoli meddyginiaethau; monitro cleifion o  bell a gweithgareddau atal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Awtomeiddio – dogfennaeth awtomataidd; grymuso cleifion; arbed amser a chynhyrchiant </a:t>
            </a:r>
            <a:endParaRPr lang="en-GB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A8055E-5F8E-0495-B9AE-5AB24A498BB7}"/>
              </a:ext>
            </a:extLst>
          </p:cNvPr>
          <p:cNvSpPr txBox="1"/>
          <p:nvPr/>
        </p:nvSpPr>
        <p:spPr>
          <a:xfrm>
            <a:off x="365144" y="4695603"/>
            <a:ext cx="8403351" cy="14020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CANOLBWYNTIO AR HEDDIW:</a:t>
            </a:r>
          </a:p>
          <a:p>
            <a:endParaRPr lang="en-GB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Sut ydyn ni'n ymgorffori meddylfryd 'dewis digidol' yn ein gweithlu gofal sylfaenol?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Sut y dylem wneud y mwyaf o'r setiau data sylweddol o fewn gofal sylfaenol i wella gofal cleifion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Pa rolau sydd eu hangen arnom i wireddu manteision trawsnewid digidol?</a:t>
            </a:r>
          </a:p>
          <a:p>
            <a:endParaRPr lang="en-GB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loud 14">
            <a:extLst>
              <a:ext uri="{FF2B5EF4-FFF2-40B4-BE49-F238E27FC236}">
                <a16:creationId xmlns:a16="http://schemas.microsoft.com/office/drawing/2014/main" id="{C1A4C537-81FA-B94A-95DB-A1DC5A8296AC}"/>
              </a:ext>
            </a:extLst>
          </p:cNvPr>
          <p:cNvSpPr/>
          <p:nvPr/>
        </p:nvSpPr>
        <p:spPr>
          <a:xfrm>
            <a:off x="8858505" y="4826344"/>
            <a:ext cx="3101815" cy="1511932"/>
          </a:xfrm>
          <a:prstGeom prst="cloud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Cloud 18">
            <a:extLst>
              <a:ext uri="{FF2B5EF4-FFF2-40B4-BE49-F238E27FC236}">
                <a16:creationId xmlns:a16="http://schemas.microsoft.com/office/drawing/2014/main" id="{213366AD-AC73-5437-8251-A00A548E31C4}"/>
              </a:ext>
            </a:extLst>
          </p:cNvPr>
          <p:cNvSpPr/>
          <p:nvPr/>
        </p:nvSpPr>
        <p:spPr>
          <a:xfrm>
            <a:off x="160070" y="1467561"/>
            <a:ext cx="2780023" cy="1595679"/>
          </a:xfrm>
          <a:prstGeom prst="cloud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C4F141-A6B4-07FA-9BA2-907C9487CB9E}"/>
              </a:ext>
            </a:extLst>
          </p:cNvPr>
          <p:cNvSpPr txBox="1"/>
          <p:nvPr/>
        </p:nvSpPr>
        <p:spPr>
          <a:xfrm>
            <a:off x="296448" y="3373342"/>
            <a:ext cx="2372414" cy="94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Fframwaith gallu digidol peilot i helpu unigolion hunanasesu eu cymhwysedd digidol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FFA9F6-2CA5-B8ED-8C7C-499413BA7842}"/>
              </a:ext>
            </a:extLst>
          </p:cNvPr>
          <p:cNvSpPr txBox="1"/>
          <p:nvPr/>
        </p:nvSpPr>
        <p:spPr>
          <a:xfrm>
            <a:off x="9028419" y="5164898"/>
            <a:ext cx="2627136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2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Y Tŷ Dysgu yw ein System Rheoli Dysgu sy'n cynnal adnoddau a rhaglenni dysgu ar gyfer staff iechyd a gofal ar draws Cymru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B896B1-0AF5-3206-F692-1844B44D066F}"/>
              </a:ext>
            </a:extLst>
          </p:cNvPr>
          <p:cNvSpPr txBox="1"/>
          <p:nvPr/>
        </p:nvSpPr>
        <p:spPr>
          <a:xfrm>
            <a:off x="331127" y="1792836"/>
            <a:ext cx="2303056" cy="94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Amcangyfrifir y gallai AI gael effaith sylweddol wrth awtomeiddio tasgau mewn gofal sylfaenol</a:t>
            </a:r>
            <a:endParaRPr lang="en-GB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4428234F-A9C4-EDA7-96C1-65ADFB42BD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3251" y="83959"/>
            <a:ext cx="1332000" cy="1332000"/>
          </a:xfrm>
          <a:prstGeom prst="rect">
            <a:avLst/>
          </a:prstGeom>
        </p:spPr>
      </p:pic>
      <p:pic>
        <p:nvPicPr>
          <p:cNvPr id="9" name="Picture 8" descr="Image result for heiw nantgarw">
            <a:extLst>
              <a:ext uri="{FF2B5EF4-FFF2-40B4-BE49-F238E27FC236}">
                <a16:creationId xmlns:a16="http://schemas.microsoft.com/office/drawing/2014/main" id="{506FA1BF-7610-9EC9-BBE5-27D613D006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12853"/>
            <a:ext cx="2377440" cy="76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96243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70F68D-0D51-49DB-9D32-040BF5A505F9}"/>
              </a:ext>
            </a:extLst>
          </p:cNvPr>
          <p:cNvSpPr txBox="1"/>
          <p:nvPr/>
        </p:nvSpPr>
        <p:spPr>
          <a:xfrm>
            <a:off x="2922104" y="98695"/>
            <a:ext cx="6347792" cy="115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1" i="0" strike="noStrike" cap="none" spc="0" baseline="0" dirty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Cynhadledd Genedlaethol y Gweithlu Gofal Sylfaenol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0" i="1" strike="noStrike" cap="none" spc="0" baseline="0" dirty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Datblygu Cynllun Gweithlu Strategol ar gyfer Gofal Sylfaenol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391099-0AEE-4629-A346-ED4A8CF9AD2B}"/>
              </a:ext>
            </a:extLst>
          </p:cNvPr>
          <p:cNvSpPr txBox="1"/>
          <p:nvPr/>
        </p:nvSpPr>
        <p:spPr>
          <a:xfrm>
            <a:off x="1908313" y="2228671"/>
            <a:ext cx="8375374" cy="3718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34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Croeso</a:t>
            </a:r>
          </a:p>
          <a:p>
            <a:pPr algn="ctr"/>
            <a:r>
              <a:rPr lang="cy-GB" sz="34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Bydd y </a:t>
            </a:r>
            <a:r>
              <a:rPr lang="cy-GB" sz="3400" b="1" i="0" strike="noStrike" cap="none" spc="0" baseline="0">
                <a:solidFill>
                  <a:srgbClr val="5C646F"/>
                </a:solidFill>
                <a:effectLst/>
                <a:latin typeface="Gotham Book"/>
                <a:ea typeface="Gotham Book"/>
                <a:cs typeface="Gotham Book"/>
              </a:rPr>
              <a:t>dydd yn</a:t>
            </a:r>
            <a:r>
              <a:rPr lang="cy-GB" sz="34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 dechrau yn brydlon am 10am</a:t>
            </a:r>
          </a:p>
          <a:p>
            <a:pPr algn="ctr"/>
            <a:endParaRPr lang="en-GB" sz="3400" b="1">
              <a:solidFill>
                <a:srgbClr val="44546A"/>
              </a:solidFill>
              <a:latin typeface="Gotham Book"/>
              <a:cs typeface="Times New Roman" panose="02020603050405020304" pitchFamily="18" charset="0"/>
            </a:endParaRPr>
          </a:p>
          <a:p>
            <a:pPr algn="ctr"/>
            <a:r>
              <a:rPr lang="cy-GB" sz="34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Gwnewch yn siŵr eich bod wedi cofrestru a </a:t>
            </a:r>
          </a:p>
          <a:p>
            <a:pPr algn="ctr"/>
            <a:r>
              <a:rPr lang="cy-GB" sz="34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mwynhewch y lluniaeth sydd ar gael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998AE73-6447-5234-CC4F-2C2587E2F4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35020" y="0"/>
            <a:ext cx="2156980" cy="202321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7674E21-86E9-884E-7538-938BE6603B7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350" b="5196"/>
          <a:stretch/>
        </p:blipFill>
        <p:spPr>
          <a:xfrm>
            <a:off x="10086339" y="125141"/>
            <a:ext cx="2105661" cy="1898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449170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Image result for heiw nantgarw">
            <a:extLst>
              <a:ext uri="{FF2B5EF4-FFF2-40B4-BE49-F238E27FC236}">
                <a16:creationId xmlns:a16="http://schemas.microsoft.com/office/drawing/2014/main" id="{B4FD84E2-B65D-16A2-247B-42AB1FA257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12853"/>
            <a:ext cx="2377440" cy="76078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4CF377B-C56B-460C-4C91-11293DD12379}"/>
              </a:ext>
            </a:extLst>
          </p:cNvPr>
          <p:cNvSpPr txBox="1"/>
          <p:nvPr/>
        </p:nvSpPr>
        <p:spPr>
          <a:xfrm>
            <a:off x="1828705" y="146447"/>
            <a:ext cx="7781925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y-GB" sz="24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Thema 5: Addysg a Dysgu Rhagorol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CDB6CD-87EE-815A-531D-6A1EBA4C66C7}"/>
              </a:ext>
            </a:extLst>
          </p:cNvPr>
          <p:cNvSpPr txBox="1"/>
          <p:nvPr/>
        </p:nvSpPr>
        <p:spPr>
          <a:xfrm>
            <a:off x="455095" y="757274"/>
            <a:ext cx="8025958" cy="8709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y-GB" sz="16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Ein huchelgais: Erbyn 2030, bydd gan staff sy'n gweithio mewn lleoliadau cynradd a chymunedol y sgiliau a'r galluoedd sydd eu hangen i ddiwallu anghenion pobl Cymru.</a:t>
            </a:r>
            <a:endParaRPr lang="en-GB" sz="160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D2B3FE-B18C-A55C-98AD-F4123A55C87E}"/>
              </a:ext>
            </a:extLst>
          </p:cNvPr>
          <p:cNvSpPr txBox="1"/>
          <p:nvPr/>
        </p:nvSpPr>
        <p:spPr>
          <a:xfrm>
            <a:off x="5066299" y="1484538"/>
            <a:ext cx="7073366" cy="288822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y-GB" sz="18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Themâu o ymgysylltu</a:t>
            </a:r>
            <a:r>
              <a:rPr lang="cy-GB" sz="18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:</a:t>
            </a:r>
          </a:p>
          <a:p>
            <a:pPr marL="34290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Dysgu a datblygu gydol oes</a:t>
            </a:r>
          </a:p>
          <a:p>
            <a:pPr marL="34290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Rheolaeth glinigol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Diffyg amser gwarchodedig ar gyfer DPP a chynnig DPP mwy cyson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Ehangu lleoliadau clinigol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Gwerth modelau hyfforddi ac addysg cylchdro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Angen addysg a hyfforddiant i gefnogi'r rhai sy'n gweithio o fewn gwasanaethau iechyd cynhwysiant 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Byddai mwy o hyfforddiant rhyngddisgyblaethol yn paratoi pobl i weithio fel rhan o dîm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Mwy o gyfleoedd dysgu seiliedig ar waith gan gynnwys prentisiaethau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Ehangu ystod o raglenni "newydd i ofal sylfaenol"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A8055E-5F8E-0495-B9AE-5AB24A498BB7}"/>
              </a:ext>
            </a:extLst>
          </p:cNvPr>
          <p:cNvSpPr txBox="1"/>
          <p:nvPr/>
        </p:nvSpPr>
        <p:spPr>
          <a:xfrm>
            <a:off x="237518" y="4487025"/>
            <a:ext cx="8199100" cy="18288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y-GB" sz="1400" b="1" i="0" strike="noStrike" cap="none" spc="0" baseline="0" dirty="0">
                <a:effectLst/>
                <a:latin typeface="Arial"/>
                <a:ea typeface="Arial"/>
                <a:cs typeface="Arial"/>
              </a:rPr>
              <a:t>CANOLBWYNTIO AR HEDDIW:</a:t>
            </a:r>
          </a:p>
          <a:p>
            <a:endParaRPr lang="en-GB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1" i="0" strike="noStrike" cap="none" spc="0" baseline="0" dirty="0">
                <a:effectLst/>
                <a:latin typeface="Arial"/>
                <a:ea typeface="Arial"/>
                <a:cs typeface="Arial"/>
              </a:rPr>
              <a:t>Beth yw ein huchelgais </a:t>
            </a:r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ar gyfer cynyddu addysg a hyfforddiant yng Nghymru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 oes angen i ni ddiwygio neu newid ein rhaglenni addysg a hyfforddiant; sut y bydd newidiadau yn y model gofal yn y dyfodol yn effeithio ar fodelau'r gweithlu?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Meysydd blaenoriaeth ar gyfer cynyddu rhaglenni prentisiaeth a mentrau "newydd i ofal sylfaenol"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Sut ydyn ni'n sicrhau bod trefniadau DPP yn fwy teg ac yn gwerthfawrogi'r holl staff?</a:t>
            </a:r>
          </a:p>
          <a:p>
            <a:endParaRPr lang="en-GB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loud 10">
            <a:extLst>
              <a:ext uri="{FF2B5EF4-FFF2-40B4-BE49-F238E27FC236}">
                <a16:creationId xmlns:a16="http://schemas.microsoft.com/office/drawing/2014/main" id="{DC1A0857-B619-30D3-3701-D0A404268C94}"/>
              </a:ext>
            </a:extLst>
          </p:cNvPr>
          <p:cNvSpPr/>
          <p:nvPr/>
        </p:nvSpPr>
        <p:spPr>
          <a:xfrm>
            <a:off x="8957708" y="4277300"/>
            <a:ext cx="3260501" cy="1154090"/>
          </a:xfrm>
          <a:prstGeom prst="cloud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2EE8B4B-598E-9BB6-2446-FD734120B74A}"/>
              </a:ext>
            </a:extLst>
          </p:cNvPr>
          <p:cNvSpPr txBox="1"/>
          <p:nvPr/>
        </p:nvSpPr>
        <p:spPr>
          <a:xfrm>
            <a:off x="9354312" y="4399939"/>
            <a:ext cx="25160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1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Dylai pawb gael eu cefnogi i gaffael a datblygu sgiliau generig – GBCG, Gwneud Penderfyniadau ar y Cyd, Gwella Ansawdd ac Iechyd Meddwl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28B706-86C1-B3A7-5C6C-E0E47756363F}"/>
              </a:ext>
            </a:extLst>
          </p:cNvPr>
          <p:cNvSpPr txBox="1"/>
          <p:nvPr/>
        </p:nvSpPr>
        <p:spPr>
          <a:xfrm>
            <a:off x="1348603" y="2745771"/>
            <a:ext cx="171558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800" b="0" i="0" strike="noStrike" cap="none" spc="0" baseline="0" dirty="0">
                <a:solidFill>
                  <a:srgbClr val="00000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Y Cylch Dieflig</a:t>
            </a:r>
          </a:p>
        </p:txBody>
      </p:sp>
      <p:sp>
        <p:nvSpPr>
          <p:cNvPr id="17" name="Cloud 16">
            <a:extLst>
              <a:ext uri="{FF2B5EF4-FFF2-40B4-BE49-F238E27FC236}">
                <a16:creationId xmlns:a16="http://schemas.microsoft.com/office/drawing/2014/main" id="{5E1E57D2-F350-28CA-4671-CED8A00B7146}"/>
              </a:ext>
            </a:extLst>
          </p:cNvPr>
          <p:cNvSpPr/>
          <p:nvPr/>
        </p:nvSpPr>
        <p:spPr>
          <a:xfrm>
            <a:off x="8502343" y="5431390"/>
            <a:ext cx="3689657" cy="1362925"/>
          </a:xfrm>
          <a:prstGeom prst="cloud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41A20CF4-EB6C-4113-8551-2EB5AE4B06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3251" y="83959"/>
            <a:ext cx="1332000" cy="1332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D551FA3-107A-AABD-F44E-E121E5647C1C}"/>
              </a:ext>
            </a:extLst>
          </p:cNvPr>
          <p:cNvSpPr txBox="1"/>
          <p:nvPr/>
        </p:nvSpPr>
        <p:spPr>
          <a:xfrm>
            <a:off x="8982289" y="5659910"/>
            <a:ext cx="2888090" cy="7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0" i="0" strike="noStrike" cap="none" spc="0" baseline="0" dirty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Fframwaith gofal sylfaenol a chymunedol aml-broffesiynol a seilwaith Academi bellach ar waith</a:t>
            </a:r>
          </a:p>
        </p:txBody>
      </p:sp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0DCDEBD6-08B7-B623-9485-F7787A13CB2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57702413"/>
              </p:ext>
            </p:extLst>
          </p:nvPr>
        </p:nvGraphicFramePr>
        <p:xfrm>
          <a:off x="26780" y="1598798"/>
          <a:ext cx="4310288" cy="28882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41077263-DE85-2C45-B04C-82FB2E61DC1F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802112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mage result for heiw nantgarw">
            <a:extLst>
              <a:ext uri="{FF2B5EF4-FFF2-40B4-BE49-F238E27FC236}">
                <a16:creationId xmlns:a16="http://schemas.microsoft.com/office/drawing/2014/main" id="{EB160827-D7E4-3A0E-EFC9-6B5CC0867F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12853"/>
            <a:ext cx="2377440" cy="76078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4CF377B-C56B-460C-4C91-11293DD12379}"/>
              </a:ext>
            </a:extLst>
          </p:cNvPr>
          <p:cNvSpPr txBox="1"/>
          <p:nvPr/>
        </p:nvSpPr>
        <p:spPr>
          <a:xfrm>
            <a:off x="2017572" y="150298"/>
            <a:ext cx="7781925" cy="457200"/>
          </a:xfrm>
          <a:prstGeom prst="rect">
            <a:avLst/>
          </a:prstGeom>
          <a:solidFill>
            <a:srgbClr val="7030A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y-GB" sz="24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Thema 6: Arweinyddiaeth ac Olyniaeth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CDB6CD-87EE-815A-531D-6A1EBA4C66C7}"/>
              </a:ext>
            </a:extLst>
          </p:cNvPr>
          <p:cNvSpPr txBox="1"/>
          <p:nvPr/>
        </p:nvSpPr>
        <p:spPr>
          <a:xfrm>
            <a:off x="606958" y="764795"/>
            <a:ext cx="7881257" cy="8709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y-GB" sz="16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Ein huchelgais: Erbyn 2030, bydd ein harweinwyr sy'n gweithio mewn lleoliadau cynradd a chymunedol yn arddangos arweinyddiaeth gydlynol a thosturiol</a:t>
            </a:r>
            <a:endParaRPr lang="en-GB" sz="160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D2B3FE-B18C-A55C-98AD-F4123A55C87E}"/>
              </a:ext>
            </a:extLst>
          </p:cNvPr>
          <p:cNvSpPr txBox="1"/>
          <p:nvPr/>
        </p:nvSpPr>
        <p:spPr>
          <a:xfrm>
            <a:off x="3164294" y="1785340"/>
            <a:ext cx="8317861" cy="218928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Themâu o ymgysylltu</a:t>
            </a:r>
            <a:r>
              <a:rPr lang="cy-GB" sz="1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:</a:t>
            </a:r>
          </a:p>
          <a:p>
            <a:pPr marL="34290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Datblygu sgiliau arweinyddiaeth – gwreiddio'n gynnar a chefnogi pobl drwy gydol eu rolau  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Amlygwyd grwpiau penodol – meddygon teulu sydd newydd gymhwyso, y rhai sy'n newydd i rolau goruchwylio; rheolwyr practis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Gwledigrwydd yn broblem o ran manteisio ar gyfleoedd hyfforddi arweinyddiaeth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Mater ecwiti – gwahaniaethau mewn rolau arwain rhwng gofal sylfaenol ac eilaidd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Dylai cynlluniau swydd adlewyrchu arweinyddiaeth gyffredinol yn erbyn cyfrifoldebau arweinyddiaeth broffesiynol 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Peidiwch ag anghofio am weithlu anghlinigol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A8055E-5F8E-0495-B9AE-5AB24A498BB7}"/>
              </a:ext>
            </a:extLst>
          </p:cNvPr>
          <p:cNvSpPr txBox="1"/>
          <p:nvPr/>
        </p:nvSpPr>
        <p:spPr>
          <a:xfrm>
            <a:off x="336015" y="4420920"/>
            <a:ext cx="8403351" cy="14020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y-GB" sz="14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CANOLBWYNTIO AR HEDDIW:</a:t>
            </a:r>
          </a:p>
          <a:p>
            <a:endParaRPr lang="en-GB" sz="8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Sut mae creu diwylliant o arweinyddiaeth dosturiol a chyfunol mewn gofal sylfaenol?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Archwilio ein cynnig arweinyddiaeth – beth arall sydd ei angen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Blaenoriaethau ar gyfer cynllunio olyniaeth mewn gofal sylfaenol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Sut ydyn ni'n tyfu arweinwyr y dyfodol ar lefel ymarfer a system?</a:t>
            </a:r>
          </a:p>
          <a:p>
            <a:endParaRPr lang="en-GB" sz="8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loud 14">
            <a:extLst>
              <a:ext uri="{FF2B5EF4-FFF2-40B4-BE49-F238E27FC236}">
                <a16:creationId xmlns:a16="http://schemas.microsoft.com/office/drawing/2014/main" id="{C1A4C537-81FA-B94A-95DB-A1DC5A8296AC}"/>
              </a:ext>
            </a:extLst>
          </p:cNvPr>
          <p:cNvSpPr/>
          <p:nvPr/>
        </p:nvSpPr>
        <p:spPr>
          <a:xfrm>
            <a:off x="8851150" y="4221271"/>
            <a:ext cx="3283308" cy="2338920"/>
          </a:xfrm>
          <a:prstGeom prst="cloud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Cloud 18">
            <a:extLst>
              <a:ext uri="{FF2B5EF4-FFF2-40B4-BE49-F238E27FC236}">
                <a16:creationId xmlns:a16="http://schemas.microsoft.com/office/drawing/2014/main" id="{213366AD-AC73-5437-8251-A00A548E31C4}"/>
              </a:ext>
            </a:extLst>
          </p:cNvPr>
          <p:cNvSpPr/>
          <p:nvPr/>
        </p:nvSpPr>
        <p:spPr>
          <a:xfrm>
            <a:off x="99800" y="1756306"/>
            <a:ext cx="2931123" cy="1219704"/>
          </a:xfrm>
          <a:prstGeom prst="cloud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Cloud 22">
            <a:extLst>
              <a:ext uri="{FF2B5EF4-FFF2-40B4-BE49-F238E27FC236}">
                <a16:creationId xmlns:a16="http://schemas.microsoft.com/office/drawing/2014/main" id="{2CC3510D-EF8F-B43C-2085-C5D0A279C1BE}"/>
              </a:ext>
            </a:extLst>
          </p:cNvPr>
          <p:cNvSpPr/>
          <p:nvPr/>
        </p:nvSpPr>
        <p:spPr>
          <a:xfrm>
            <a:off x="336015" y="2935805"/>
            <a:ext cx="2590444" cy="1325632"/>
          </a:xfrm>
          <a:prstGeom prst="cloud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D3612A0-05D9-3818-05BD-9DCB3999D138}"/>
              </a:ext>
            </a:extLst>
          </p:cNvPr>
          <p:cNvSpPr txBox="1"/>
          <p:nvPr/>
        </p:nvSpPr>
        <p:spPr>
          <a:xfrm>
            <a:off x="336015" y="1915477"/>
            <a:ext cx="2513281" cy="7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0" i="0" strike="noStrike" cap="none" spc="0" baseline="0" dirty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Dywedodd rhai pobl eu bod yn teimlo'n anfodlon arwain timau aml-broffesiynol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090D99-FB89-BD3B-6429-D006FBDC2B0C}"/>
              </a:ext>
            </a:extLst>
          </p:cNvPr>
          <p:cNvSpPr txBox="1"/>
          <p:nvPr/>
        </p:nvSpPr>
        <p:spPr>
          <a:xfrm>
            <a:off x="9042858" y="4623767"/>
            <a:ext cx="281312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0" i="0" strike="noStrike" cap="none" spc="0" baseline="0" dirty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Gwella yw ein porth arweinyddiaeth ar gyfer GIG Cymru.  Mae'n cynnwys cyfoeth o adnoddau arweinyddiaeth gan gynnwys blogiau, fideos, erthyglau, digwyddiadau, rhaglenni a mwy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F1B870-51EE-9250-CB82-7EDC61BEBD40}"/>
              </a:ext>
            </a:extLst>
          </p:cNvPr>
          <p:cNvSpPr txBox="1"/>
          <p:nvPr/>
        </p:nvSpPr>
        <p:spPr>
          <a:xfrm>
            <a:off x="495946" y="3264818"/>
            <a:ext cx="2270581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0" i="0" strike="noStrike" cap="none" spc="0" baseline="0" dirty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Datblygu arweinyddiaeth yn aml yn ei amser ei hun</a:t>
            </a:r>
          </a:p>
        </p:txBody>
      </p:sp>
      <p:pic>
        <p:nvPicPr>
          <p:cNvPr id="7" name="Picture 6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EFCED023-D2A8-F9AA-CB74-923272F9B9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3251" y="83959"/>
            <a:ext cx="1332000" cy="1332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4170EBA-05FD-F0C6-A6A3-B14985492EC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668059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4CF377B-C56B-460C-4C91-11293DD12379}"/>
              </a:ext>
            </a:extLst>
          </p:cNvPr>
          <p:cNvSpPr txBox="1"/>
          <p:nvPr/>
        </p:nvSpPr>
        <p:spPr>
          <a:xfrm>
            <a:off x="2017572" y="150298"/>
            <a:ext cx="7781925" cy="457200"/>
          </a:xfrm>
          <a:prstGeom prst="rect">
            <a:avLst/>
          </a:prstGeom>
          <a:solidFill>
            <a:srgbClr val="D639E7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y-GB" sz="24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Thema 7: Cyflenwad a Ffurf y Gweithlu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CDB6CD-87EE-815A-531D-6A1EBA4C66C7}"/>
              </a:ext>
            </a:extLst>
          </p:cNvPr>
          <p:cNvSpPr txBox="1"/>
          <p:nvPr/>
        </p:nvSpPr>
        <p:spPr>
          <a:xfrm>
            <a:off x="238140" y="712413"/>
            <a:ext cx="10264877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y-GB" sz="16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Ein huchelgais: erbyn 2030, bydd gennym weithlu cynaliadwy mewn niferoedd digonol sy'n gweithio ym maes gofal sylfaenol i ddiwallu anghenion iechyd a gofal cymdeithasol ein poblogaeth.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D2B3FE-B18C-A55C-98AD-F4123A55C87E}"/>
              </a:ext>
            </a:extLst>
          </p:cNvPr>
          <p:cNvSpPr txBox="1"/>
          <p:nvPr/>
        </p:nvSpPr>
        <p:spPr>
          <a:xfrm>
            <a:off x="5226222" y="1413906"/>
            <a:ext cx="6727638" cy="27127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Themâu o ymgysylltu</a:t>
            </a:r>
            <a:r>
              <a:rPr lang="cy-GB" sz="1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>
                <a:solidFill>
                  <a:srgbClr val="212121"/>
                </a:solidFill>
                <a:effectLst/>
                <a:latin typeface="Arial"/>
                <a:ea typeface="Arial"/>
                <a:cs typeface="Arial"/>
              </a:rPr>
              <a:t>Dylai siâp a maint y gweithlu adlewyrchu angen iechyd y boblogaeth i gyflawni canlyniadau teg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>
                <a:solidFill>
                  <a:srgbClr val="212121"/>
                </a:solidFill>
                <a:effectLst/>
                <a:latin typeface="Arial"/>
                <a:ea typeface="Arial"/>
                <a:cs typeface="Arial"/>
              </a:rPr>
              <a:t>Symud o ofal adweithiol/achlysurol i gefnogi pobl a fydd ag anghenion aml-forbidrwydd a chynyddol gymhleth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>
                <a:solidFill>
                  <a:srgbClr val="212121"/>
                </a:solidFill>
                <a:effectLst/>
                <a:latin typeface="Arial"/>
                <a:ea typeface="Arial"/>
                <a:cs typeface="Arial"/>
              </a:rPr>
              <a:t>Bydd angen gwahanol sgiliau a dulliau i gefnogi gofal ataliol e.e. hyfforddiant iechyd/meddygaeth ffordd o fyw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>
                <a:solidFill>
                  <a:srgbClr val="212121"/>
                </a:solidFill>
                <a:effectLst/>
                <a:latin typeface="Arial"/>
                <a:ea typeface="Arial"/>
                <a:cs typeface="Arial"/>
              </a:rPr>
              <a:t>Mae proffiliau gweithlu sy'n heneiddio yn bryder mewn rhai grwpiau proffesiynol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>
                <a:solidFill>
                  <a:srgbClr val="212121"/>
                </a:solidFill>
                <a:effectLst/>
                <a:latin typeface="Arial"/>
                <a:ea typeface="Arial"/>
                <a:cs typeface="Arial"/>
              </a:rPr>
              <a:t>Mae'r cyflenwad o'r gweithlu yn cael ei effeithio gan ffactorau fel newidiadau pensiwn a phatrymau ymddeol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>
                <a:solidFill>
                  <a:srgbClr val="212121"/>
                </a:solidFill>
                <a:effectLst/>
                <a:latin typeface="Arial"/>
                <a:ea typeface="Arial"/>
                <a:cs typeface="Arial"/>
              </a:rPr>
              <a:t>Mae cadw yn fater allweddol ar draws pob sector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>
                <a:solidFill>
                  <a:srgbClr val="212121"/>
                </a:solidFill>
                <a:effectLst/>
                <a:latin typeface="Arial"/>
                <a:ea typeface="Arial"/>
                <a:cs typeface="Arial"/>
              </a:rPr>
              <a:t>Angen gwell data i gynllunio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A8055E-5F8E-0495-B9AE-5AB24A498BB7}"/>
              </a:ext>
            </a:extLst>
          </p:cNvPr>
          <p:cNvSpPr txBox="1"/>
          <p:nvPr/>
        </p:nvSpPr>
        <p:spPr>
          <a:xfrm>
            <a:off x="186690" y="4212987"/>
            <a:ext cx="8403351" cy="2438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y-GB" sz="14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CANOLBWYNTIO AR HEDDIW:</a:t>
            </a:r>
          </a:p>
          <a:p>
            <a:r>
              <a:rPr lang="cy-GB" sz="14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Archwilio'r setiau sgiliau sydd eu hangen arnom mewn gofal sylfaenol a lle mae angen i ni wella'r cyflenwad: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Atal; canolbwyntio ar feddygaeth ffordd o fyw; anghydraddoldebau iechyd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Rheoli cymhlethdod (rheoli risg, rheoli cyflwr cronig cymhleth, amlgyffuriaeth)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Iechyd Meddwl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Sgiliau cydlynu gofal / llywio – i ddarparu gofal mwy cydgysylltiedig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Rheoli gofal sylfaenol acíwt/brys mewn gwahanol leoliadau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Rolau gwyddonwyr data (rheoli iechyd y boblogaeth)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Datblygu gweithlu deintyddol Tîm Amlddisgyblaethol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Beth allwn ni ei wneud i gadw ein gweithlu profiadol?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BD4F200-2280-6939-5BBF-DE259E013B0F}"/>
              </a:ext>
            </a:extLst>
          </p:cNvPr>
          <p:cNvGrpSpPr/>
          <p:nvPr/>
        </p:nvGrpSpPr>
        <p:grpSpPr>
          <a:xfrm>
            <a:off x="2622918" y="2417614"/>
            <a:ext cx="2603304" cy="1477365"/>
            <a:chOff x="9372600" y="2391075"/>
            <a:chExt cx="1809750" cy="1838025"/>
          </a:xfrm>
          <a:solidFill>
            <a:srgbClr val="D639E7"/>
          </a:solidFill>
        </p:grpSpPr>
        <p:sp>
          <p:nvSpPr>
            <p:cNvPr id="11" name="Cloud 10">
              <a:extLst>
                <a:ext uri="{FF2B5EF4-FFF2-40B4-BE49-F238E27FC236}">
                  <a16:creationId xmlns:a16="http://schemas.microsoft.com/office/drawing/2014/main" id="{DC1A0857-B619-30D3-3701-D0A404268C94}"/>
                </a:ext>
              </a:extLst>
            </p:cNvPr>
            <p:cNvSpPr/>
            <p:nvPr/>
          </p:nvSpPr>
          <p:spPr>
            <a:xfrm>
              <a:off x="9372600" y="2391075"/>
              <a:ext cx="1809750" cy="1838025"/>
            </a:xfrm>
            <a:prstGeom prst="cloud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0B94406-C61D-BC1B-7394-A7F718D9B430}"/>
                </a:ext>
              </a:extLst>
            </p:cNvPr>
            <p:cNvSpPr txBox="1"/>
            <p:nvPr/>
          </p:nvSpPr>
          <p:spPr>
            <a:xfrm>
              <a:off x="9661735" y="2582630"/>
              <a:ext cx="1258933" cy="32331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endParaRPr lang="en-GB" sz="1400" b="1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96415FC6-7AC1-24AE-3C2B-D84D16FDF545}"/>
              </a:ext>
            </a:extLst>
          </p:cNvPr>
          <p:cNvSpPr txBox="1"/>
          <p:nvPr/>
        </p:nvSpPr>
        <p:spPr>
          <a:xfrm>
            <a:off x="2802125" y="2616034"/>
            <a:ext cx="2177960" cy="94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0" i="0" strike="noStrike" cap="none" spc="0" baseline="0" dirty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Yng Nghymru, rhagwelir y bydd nifer y bobl 85+ oed yn codi 127% dros y 15 mlynedd nesaf.</a:t>
            </a:r>
          </a:p>
        </p:txBody>
      </p:sp>
      <p:sp>
        <p:nvSpPr>
          <p:cNvPr id="15" name="Cloud 14">
            <a:extLst>
              <a:ext uri="{FF2B5EF4-FFF2-40B4-BE49-F238E27FC236}">
                <a16:creationId xmlns:a16="http://schemas.microsoft.com/office/drawing/2014/main" id="{C1A4C537-81FA-B94A-95DB-A1DC5A8296AC}"/>
              </a:ext>
            </a:extLst>
          </p:cNvPr>
          <p:cNvSpPr/>
          <p:nvPr/>
        </p:nvSpPr>
        <p:spPr>
          <a:xfrm>
            <a:off x="8710931" y="4276842"/>
            <a:ext cx="2788281" cy="1234077"/>
          </a:xfrm>
          <a:prstGeom prst="cloud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1CDADF8-E528-DA8E-4750-5BC1C2D7F53A}"/>
              </a:ext>
            </a:extLst>
          </p:cNvPr>
          <p:cNvSpPr txBox="1"/>
          <p:nvPr/>
        </p:nvSpPr>
        <p:spPr>
          <a:xfrm>
            <a:off x="8908768" y="4528120"/>
            <a:ext cx="2590444" cy="7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0" i="0" strike="noStrike" cap="none" spc="0" baseline="0" dirty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Cymhareb dibyniaeth yn cynyddu - o le ddaw ein gweithlu?</a:t>
            </a:r>
          </a:p>
        </p:txBody>
      </p:sp>
      <p:sp>
        <p:nvSpPr>
          <p:cNvPr id="19" name="Cloud 18">
            <a:extLst>
              <a:ext uri="{FF2B5EF4-FFF2-40B4-BE49-F238E27FC236}">
                <a16:creationId xmlns:a16="http://schemas.microsoft.com/office/drawing/2014/main" id="{213366AD-AC73-5437-8251-A00A548E31C4}"/>
              </a:ext>
            </a:extLst>
          </p:cNvPr>
          <p:cNvSpPr/>
          <p:nvPr/>
        </p:nvSpPr>
        <p:spPr>
          <a:xfrm>
            <a:off x="18213" y="1671048"/>
            <a:ext cx="2897553" cy="1571032"/>
          </a:xfrm>
          <a:prstGeom prst="cloud">
            <a:avLst/>
          </a:prstGeom>
          <a:solidFill>
            <a:srgbClr val="D639E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F985CD4-9636-E41C-BE1A-22BFDB3842DE}"/>
              </a:ext>
            </a:extLst>
          </p:cNvPr>
          <p:cNvSpPr txBox="1"/>
          <p:nvPr/>
        </p:nvSpPr>
        <p:spPr>
          <a:xfrm>
            <a:off x="328588" y="1831170"/>
            <a:ext cx="2222939" cy="1158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400" b="0" i="0" strike="noStrike" cap="none" spc="0" baseline="0" dirty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Baich cynyddol ar glefydau – canser, clefyd cardiofasgwlaidd, bregusrwydd, cyflyrau iechyd meddwl</a:t>
            </a:r>
          </a:p>
        </p:txBody>
      </p:sp>
      <p:sp>
        <p:nvSpPr>
          <p:cNvPr id="26" name="Cloud 25">
            <a:extLst>
              <a:ext uri="{FF2B5EF4-FFF2-40B4-BE49-F238E27FC236}">
                <a16:creationId xmlns:a16="http://schemas.microsoft.com/office/drawing/2014/main" id="{77BE6289-5A54-1281-0449-098A31CE856E}"/>
              </a:ext>
            </a:extLst>
          </p:cNvPr>
          <p:cNvSpPr/>
          <p:nvPr/>
        </p:nvSpPr>
        <p:spPr>
          <a:xfrm>
            <a:off x="9706062" y="5539963"/>
            <a:ext cx="2485938" cy="1234078"/>
          </a:xfrm>
          <a:prstGeom prst="cloud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437AD71-58A8-D94E-DA8B-109CBD90D460}"/>
              </a:ext>
            </a:extLst>
          </p:cNvPr>
          <p:cNvSpPr txBox="1"/>
          <p:nvPr/>
        </p:nvSpPr>
        <p:spPr>
          <a:xfrm>
            <a:off x="9787150" y="5867442"/>
            <a:ext cx="2238101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600" b="0" i="0" strike="noStrike" cap="none" spc="0" baseline="0" dirty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Gweithlu eisiau mwy o hyblygrwydd</a:t>
            </a:r>
          </a:p>
        </p:txBody>
      </p:sp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45591A12-3549-77CE-6B7A-1083ADC75C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3251" y="83959"/>
            <a:ext cx="1332000" cy="1332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50DDB91-5F9A-39F6-0FE8-B9727F49B55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350" b="5196"/>
          <a:stretch/>
        </p:blipFill>
        <p:spPr>
          <a:xfrm>
            <a:off x="10697399" y="0"/>
            <a:ext cx="1472735" cy="1384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720174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03AF2BB6-9C50-0EC7-0422-53CDEEB117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4092" y="65674"/>
            <a:ext cx="1332000" cy="1332000"/>
          </a:xfrm>
          <a:prstGeom prst="rect">
            <a:avLst/>
          </a:prstGeom>
        </p:spPr>
      </p:pic>
      <p:pic>
        <p:nvPicPr>
          <p:cNvPr id="5" name="Picture 4" descr="Image result for heiw nantgarw">
            <a:extLst>
              <a:ext uri="{FF2B5EF4-FFF2-40B4-BE49-F238E27FC236}">
                <a16:creationId xmlns:a16="http://schemas.microsoft.com/office/drawing/2014/main" id="{97D3AD3D-54EE-05BB-3E66-8B2FBD3519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D0F7735-D017-99E7-9CC1-FE078D878767}"/>
              </a:ext>
            </a:extLst>
          </p:cNvPr>
          <p:cNvSpPr txBox="1"/>
          <p:nvPr/>
        </p:nvSpPr>
        <p:spPr>
          <a:xfrm>
            <a:off x="708660" y="1397674"/>
            <a:ext cx="10104120" cy="377952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y-GB" sz="28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CRYNODEB</a:t>
            </a:r>
          </a:p>
          <a:p>
            <a:pPr algn="ctr"/>
            <a:endParaRPr lang="en-GB" sz="28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cy-GB" sz="28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Mae'r ymgysylltu wedi ein helpu i ddeall y materion yn well a hefyd effaith y pwysau presennol ar ein gweithlu.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cy-GB" sz="28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Mae pobl wedi rhannu llawer o syniadau yn hael am yr hyn y gallwn ei wneud yn wahanol a gwella pethau.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cy-GB" sz="28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 Gyda'ch help chi, gallwn greu map llwybr ar gyfer y 5 mlynedd nesaf</a:t>
            </a:r>
            <a:endParaRPr lang="en-GB" sz="28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GB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815780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Wayne Dyer quote: If you change the way you look at things, the...">
            <a:extLst>
              <a:ext uri="{FF2B5EF4-FFF2-40B4-BE49-F238E27FC236}">
                <a16:creationId xmlns:a16="http://schemas.microsoft.com/office/drawing/2014/main" id="{07622503-7E5B-0BB7-A0C4-3955BA86A6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47875" y="1524000"/>
            <a:ext cx="809625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16C5683D-D384-367D-CC23-4677734AEC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4092" y="108209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C3E43493-AB05-D709-3FAF-95523F6CE5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1644"/>
            <a:ext cx="2377440" cy="76078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E3225C8-52F4-B6D5-42D5-3E8952C40521}"/>
              </a:ext>
            </a:extLst>
          </p:cNvPr>
          <p:cNvSpPr txBox="1"/>
          <p:nvPr/>
        </p:nvSpPr>
        <p:spPr>
          <a:xfrm>
            <a:off x="5318619" y="2088859"/>
            <a:ext cx="4311942" cy="144655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2200" dirty="0">
                <a:solidFill>
                  <a:schemeClr val="bg1"/>
                </a:solidFill>
              </a:rPr>
              <a:t>Os gallwch chi newid y ffordd rydych chi'n edrych ar bethau, mae'r pethau rydych chi'n edrych arnyn nhw'n newid.</a:t>
            </a:r>
          </a:p>
        </p:txBody>
      </p:sp>
    </p:spTree>
    <p:extLst>
      <p:ext uri="{BB962C8B-B14F-4D97-AF65-F5344CB8AC3E}">
        <p14:creationId xmlns:p14="http://schemas.microsoft.com/office/powerpoint/2010/main" val="1993412566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03AF2BB6-9C50-0EC7-0422-53CDEEB117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4092" y="108209"/>
            <a:ext cx="1332000" cy="1332000"/>
          </a:xfrm>
          <a:prstGeom prst="rect">
            <a:avLst/>
          </a:prstGeom>
        </p:spPr>
      </p:pic>
      <p:pic>
        <p:nvPicPr>
          <p:cNvPr id="5" name="Picture 4" descr="Image result for heiw nantgarw">
            <a:extLst>
              <a:ext uri="{FF2B5EF4-FFF2-40B4-BE49-F238E27FC236}">
                <a16:creationId xmlns:a16="http://schemas.microsoft.com/office/drawing/2014/main" id="{97D3AD3D-54EE-05BB-3E66-8B2FBD3519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1644"/>
            <a:ext cx="2377440" cy="760780"/>
          </a:xfrm>
          <a:prstGeom prst="rect">
            <a:avLst/>
          </a:prstGeom>
        </p:spPr>
      </p:pic>
      <p:pic>
        <p:nvPicPr>
          <p:cNvPr id="1026" name="Picture 2" descr="Your turn Images - Search Images on Everypixel">
            <a:extLst>
              <a:ext uri="{FF2B5EF4-FFF2-40B4-BE49-F238E27FC236}">
                <a16:creationId xmlns:a16="http://schemas.microsoft.com/office/drawing/2014/main" id="{97AAB7E8-B8A1-FC80-72C5-41B39F4456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26970" y="1600200"/>
            <a:ext cx="733806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881645E-4529-1518-A8A4-A6EC11B734A1}"/>
              </a:ext>
            </a:extLst>
          </p:cNvPr>
          <p:cNvSpPr txBox="1"/>
          <p:nvPr/>
        </p:nvSpPr>
        <p:spPr>
          <a:xfrm>
            <a:off x="4572000" y="2684477"/>
            <a:ext cx="3892492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3000" b="1" dirty="0">
                <a:latin typeface="Comic Sans MS" panose="030F0702030302020204" pitchFamily="66" charset="0"/>
              </a:rPr>
              <a:t>NAWR EICH TRO</a:t>
            </a:r>
          </a:p>
        </p:txBody>
      </p:sp>
    </p:spTree>
    <p:extLst>
      <p:ext uri="{BB962C8B-B14F-4D97-AF65-F5344CB8AC3E}">
        <p14:creationId xmlns:p14="http://schemas.microsoft.com/office/powerpoint/2010/main" val="2400097617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70F68D-0D51-49DB-9D32-040BF5A505F9}"/>
              </a:ext>
            </a:extLst>
          </p:cNvPr>
          <p:cNvSpPr txBox="1"/>
          <p:nvPr/>
        </p:nvSpPr>
        <p:spPr>
          <a:xfrm>
            <a:off x="2922104" y="98695"/>
            <a:ext cx="6347792" cy="115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Cynhadledd Genedlaethol y Gweithlu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0" i="1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Datblygu Cynllun Gweithlu Strategol ar gyfer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4A7044-AB97-4E97-9C33-63335158C5A7}"/>
              </a:ext>
            </a:extLst>
          </p:cNvPr>
          <p:cNvSpPr txBox="1"/>
          <p:nvPr/>
        </p:nvSpPr>
        <p:spPr>
          <a:xfrm>
            <a:off x="1708668" y="1219655"/>
            <a:ext cx="8774663" cy="53434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3200" b="1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Sesiwn Gweithdy 1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2400" b="0" i="0">
              <a:solidFill>
                <a:schemeClr val="tx2">
                  <a:lumMod val="75000"/>
                </a:schemeClr>
              </a:solidFill>
              <a:effectLst/>
              <a:latin typeface="Gotham Book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Modelau Gweithlu Di-dor – Prif Awditoriwm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Cyflenwi a Siapio'r Gweithlu – Prif Awditoriwm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Atyniad a Recriwtio – Neuadd Muller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Addysg a Dysgu Rhagorol - Neuadd Muller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Arweinyddiaeth ac Olyniaeth – Ystafell Wallis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Adeiladu gweithlu sy'n barod yn ddigidol – Ystafell Aylward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Gweithlu Ymroddedig, Brwdfrydig ac Iach - Ystafell Barnardo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1800" b="0" i="0">
              <a:solidFill>
                <a:srgbClr val="242424"/>
              </a:solidFill>
              <a:effectLst/>
              <a:latin typeface="Gotham Book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1800" b="0" i="0">
              <a:solidFill>
                <a:srgbClr val="242424"/>
              </a:solidFill>
              <a:effectLst/>
              <a:latin typeface="Gotham Book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8FAD8D-06CB-93B8-C401-D772411936D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369572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70F68D-0D51-49DB-9D32-040BF5A505F9}"/>
              </a:ext>
            </a:extLst>
          </p:cNvPr>
          <p:cNvSpPr txBox="1"/>
          <p:nvPr/>
        </p:nvSpPr>
        <p:spPr>
          <a:xfrm>
            <a:off x="2922104" y="98695"/>
            <a:ext cx="6347792" cy="115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Cynhadledd Genedlaethol y Gweithlu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0" i="1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Datblygu Cynllun Gweithlu Strategol ar gyfer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4A7044-AB97-4E97-9C33-63335158C5A7}"/>
              </a:ext>
            </a:extLst>
          </p:cNvPr>
          <p:cNvSpPr txBox="1"/>
          <p:nvPr/>
        </p:nvSpPr>
        <p:spPr>
          <a:xfrm>
            <a:off x="1708668" y="2068371"/>
            <a:ext cx="8774663" cy="26465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3200" b="1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Mae cinio nawr ar gael yn y cyntedd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3200" b="1">
              <a:solidFill>
                <a:schemeClr val="tx2">
                  <a:lumMod val="75000"/>
                </a:schemeClr>
              </a:solidFill>
              <a:latin typeface="Gotham Book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3200" b="1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Am 1pm, dewch i'ch gweithdy nesaf</a:t>
            </a:r>
            <a:endParaRPr lang="en-GB" sz="2400">
              <a:solidFill>
                <a:schemeClr val="tx2">
                  <a:lumMod val="75000"/>
                </a:schemeClr>
              </a:solidFill>
              <a:latin typeface="Gotham Book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1800" b="0" i="0">
              <a:solidFill>
                <a:schemeClr val="tx2">
                  <a:lumMod val="75000"/>
                </a:schemeClr>
              </a:solidFill>
              <a:effectLst/>
              <a:latin typeface="Gotham Book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1800" b="0" i="0">
              <a:solidFill>
                <a:srgbClr val="242424"/>
              </a:solidFill>
              <a:effectLst/>
              <a:latin typeface="Gotham Book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0F5534-922A-D4C3-47B8-F59E1712FC6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549387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70F68D-0D51-49DB-9D32-040BF5A505F9}"/>
              </a:ext>
            </a:extLst>
          </p:cNvPr>
          <p:cNvSpPr txBox="1"/>
          <p:nvPr/>
        </p:nvSpPr>
        <p:spPr>
          <a:xfrm>
            <a:off x="2922104" y="98695"/>
            <a:ext cx="6347792" cy="115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Cynhadledd Genedlaethol y Gweithlu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0" i="1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Datblygu Cynllun Gweithlu Strategol ar gyfer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4A7044-AB97-4E97-9C33-63335158C5A7}"/>
              </a:ext>
            </a:extLst>
          </p:cNvPr>
          <p:cNvSpPr txBox="1"/>
          <p:nvPr/>
        </p:nvSpPr>
        <p:spPr>
          <a:xfrm>
            <a:off x="1708668" y="1265938"/>
            <a:ext cx="8774663" cy="53434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3200" b="1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Gweithdy Sesiwn 2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2400" b="0" i="0">
              <a:solidFill>
                <a:schemeClr val="tx2">
                  <a:lumMod val="75000"/>
                </a:schemeClr>
              </a:solidFill>
              <a:effectLst/>
              <a:latin typeface="Gotham Book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Modelau Gweithlu Di-dor – Prif Awditoriwm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Cyflenwi a Siapio'r Gweithlu – Prif Awditoriwm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Atyniad a Recriwtio – Neuadd Muller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Addysg a Dysgu Rhagorol - Neuadd Muller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Arweinyddiaeth ac Olyniaeth – Ystafell Wallis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Adeiladu gweithlu sy'n barod yn ddigidol – Ystafell Aylward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Gweithlu Ymroddedig, Brwdfrydig ac Iach - Ystafell Barnardo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1800" b="0" i="0">
              <a:solidFill>
                <a:srgbClr val="242424"/>
              </a:solidFill>
              <a:effectLst/>
              <a:latin typeface="Gotham Book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1800" b="0" i="0">
              <a:solidFill>
                <a:srgbClr val="242424"/>
              </a:solidFill>
              <a:effectLst/>
              <a:latin typeface="Gotham Book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6E4DA9C-BC1D-8A4D-BBD3-8F42C838243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644986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70F68D-0D51-49DB-9D32-040BF5A505F9}"/>
              </a:ext>
            </a:extLst>
          </p:cNvPr>
          <p:cNvSpPr txBox="1"/>
          <p:nvPr/>
        </p:nvSpPr>
        <p:spPr>
          <a:xfrm>
            <a:off x="2922104" y="98695"/>
            <a:ext cx="6347792" cy="115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Cynhadledd Genedlaethol y Gweithlu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0" i="1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Datblygu Cynllun Gweithlu Strategol ar gyfer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4A7044-AB97-4E97-9C33-63335158C5A7}"/>
              </a:ext>
            </a:extLst>
          </p:cNvPr>
          <p:cNvSpPr txBox="1"/>
          <p:nvPr/>
        </p:nvSpPr>
        <p:spPr>
          <a:xfrm>
            <a:off x="1708668" y="1853767"/>
            <a:ext cx="8774663" cy="3371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32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Croeso’n Ôl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2400">
              <a:effectLst/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Nicola Prygodzicz</a:t>
            </a:r>
            <a:endParaRPr lang="en-GB" sz="2400" b="1">
              <a:solidFill>
                <a:srgbClr val="44546A"/>
              </a:solidFill>
              <a:effectLst/>
              <a:latin typeface="Gotham Book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Prif Weithredwr Bwrdd Iechyd Prifysgol Aneurin Bevan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Prif Weithredwr y GIG ar gyfer Gofal Sylfaenol  </a:t>
            </a:r>
            <a:endParaRPr lang="en-GB" sz="2400">
              <a:effectLst/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1800" b="0" i="0">
              <a:solidFill>
                <a:srgbClr val="242424"/>
              </a:solidFill>
              <a:effectLst/>
              <a:latin typeface="Gotham Book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1800" b="0" i="0">
              <a:solidFill>
                <a:srgbClr val="242424"/>
              </a:solidFill>
              <a:effectLst/>
              <a:latin typeface="Gotham Book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B16DDE9-A45A-E4C3-E25D-83FB0E70BAC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63263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70F68D-0D51-49DB-9D32-040BF5A505F9}"/>
              </a:ext>
            </a:extLst>
          </p:cNvPr>
          <p:cNvSpPr txBox="1"/>
          <p:nvPr/>
        </p:nvSpPr>
        <p:spPr>
          <a:xfrm>
            <a:off x="2922104" y="98695"/>
            <a:ext cx="6347792" cy="115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Cynhadledd Genedlaethol y Gweithlu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0" i="1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Datblygu Cynllun Gweithlu Strategol ar gyfer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DE9F3B-AFD1-440C-97DA-BF33F9577F75}"/>
              </a:ext>
            </a:extLst>
          </p:cNvPr>
          <p:cNvSpPr txBox="1"/>
          <p:nvPr/>
        </p:nvSpPr>
        <p:spPr>
          <a:xfrm>
            <a:off x="2643808" y="2088730"/>
            <a:ext cx="6904383" cy="2042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cy-GB" sz="32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Croeso a chyflwyniad i'r diwrnod</a:t>
            </a:r>
          </a:p>
          <a:p>
            <a:pPr algn="ctr" fontAlgn="base"/>
            <a:endParaRPr lang="en-GB" sz="2400" b="1" i="0">
              <a:solidFill>
                <a:srgbClr val="44546A"/>
              </a:solidFill>
              <a:effectLst/>
              <a:latin typeface="Gotham Book"/>
            </a:endParaRPr>
          </a:p>
          <a:p>
            <a:pPr algn="ctr" fontAlgn="base"/>
            <a:r>
              <a:rPr lang="cy-GB" sz="24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Alex Howells</a:t>
            </a:r>
          </a:p>
          <a:p>
            <a:pPr algn="ctr" fontAlgn="base"/>
            <a:r>
              <a:rPr lang="cy-GB" sz="2400" b="0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Prif Weithredwr,</a:t>
            </a:r>
          </a:p>
          <a:p>
            <a:pPr algn="ctr" fontAlgn="base"/>
            <a:r>
              <a:rPr lang="cy-GB" sz="2400" b="0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Addysg a Gwella Iechyd Cymru (AaGIC)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AD8F6C2-AF03-3AAD-52B4-FBBAFC3F05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71959" y="0"/>
            <a:ext cx="1620041" cy="151957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F5945A3-DB9D-13FF-BA63-1B86612DC94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350" b="5196"/>
          <a:stretch/>
        </p:blipFill>
        <p:spPr>
          <a:xfrm>
            <a:off x="10593825" y="23283"/>
            <a:ext cx="1598175" cy="1519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92964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70F68D-0D51-49DB-9D32-040BF5A505F9}"/>
              </a:ext>
            </a:extLst>
          </p:cNvPr>
          <p:cNvSpPr txBox="1"/>
          <p:nvPr/>
        </p:nvSpPr>
        <p:spPr>
          <a:xfrm>
            <a:off x="2922104" y="98695"/>
            <a:ext cx="6347792" cy="115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Cynhadledd Genedlaethol y Gweithlu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0" i="1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Datblygu Cynllun Gweithlu Strategol ar gyfer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5D09AC2-CC55-49E6-B6E5-C82FB12956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43915" y="6312094"/>
            <a:ext cx="1771897" cy="32389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26E6711-92A8-4F1F-97F7-70E2B9887F40}"/>
              </a:ext>
            </a:extLst>
          </p:cNvPr>
          <p:cNvSpPr txBox="1"/>
          <p:nvPr/>
        </p:nvSpPr>
        <p:spPr>
          <a:xfrm>
            <a:off x="1150775" y="1819248"/>
            <a:ext cx="9890449" cy="25802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3200" b="1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Cynhwysiant, y Gymraeg a Lles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2400">
              <a:solidFill>
                <a:schemeClr val="tx2">
                  <a:lumMod val="75000"/>
                </a:schemeClr>
              </a:solidFill>
              <a:effectLst/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1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Dorothy Edwards</a:t>
            </a:r>
            <a:endParaRPr lang="en-GB" sz="2400" b="1">
              <a:solidFill>
                <a:schemeClr val="tx2">
                  <a:lumMod val="75000"/>
                </a:schemeClr>
              </a:solidFill>
              <a:latin typeface="Gotham Book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Cyfarwyddwr y Rhaglen </a:t>
            </a:r>
            <a:endParaRPr lang="en-GB" sz="2400">
              <a:solidFill>
                <a:schemeClr val="tx2">
                  <a:lumMod val="75000"/>
                </a:schemeClr>
              </a:solidFill>
              <a:latin typeface="Gotham Book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Rhaglenni Cenedlaethol, Addysg a Gwella Iechyd Cymru (AaGIC)</a:t>
            </a:r>
            <a:endParaRPr lang="en-GB" sz="2400">
              <a:solidFill>
                <a:schemeClr val="tx2">
                  <a:lumMod val="75000"/>
                </a:schemeClr>
              </a:solidFill>
              <a:effectLst/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FB33A6D-8A3A-D2A4-1DD5-D5D576E0E4B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266493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70F68D-0D51-49DB-9D32-040BF5A505F9}"/>
              </a:ext>
            </a:extLst>
          </p:cNvPr>
          <p:cNvSpPr txBox="1"/>
          <p:nvPr/>
        </p:nvSpPr>
        <p:spPr>
          <a:xfrm>
            <a:off x="2922104" y="98695"/>
            <a:ext cx="6347792" cy="115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Cynhadledd Genedlaethol y Gweithlu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0" i="1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Datblygu Cynllun Gweithlu Strategol ar gyfer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F25E57-6880-B4B3-17E5-BA7EB31F3597}"/>
              </a:ext>
            </a:extLst>
          </p:cNvPr>
          <p:cNvSpPr txBox="1"/>
          <p:nvPr/>
        </p:nvSpPr>
        <p:spPr>
          <a:xfrm>
            <a:off x="1188720" y="1819248"/>
            <a:ext cx="9890449" cy="22169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3200" b="1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Cynhwysiant, y Gymraeg a Lles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2400">
              <a:solidFill>
                <a:schemeClr val="tx2">
                  <a:lumMod val="75000"/>
                </a:schemeClr>
              </a:solidFill>
              <a:effectLst/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800" b="1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Menti.com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800" b="1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Cod 8908 6753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C83E189-4E3F-2CC6-F68D-7C95DEDD37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43915" y="6312094"/>
            <a:ext cx="1771897" cy="3238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57C65CD-4D57-D73A-E122-92E472D5A75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599839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70F68D-0D51-49DB-9D32-040BF5A505F9}"/>
              </a:ext>
            </a:extLst>
          </p:cNvPr>
          <p:cNvSpPr txBox="1"/>
          <p:nvPr/>
        </p:nvSpPr>
        <p:spPr>
          <a:xfrm>
            <a:off x="2922104" y="98695"/>
            <a:ext cx="6347792" cy="115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Cynhadledd Genedlaethol y Gweithlu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0" i="1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Datblygu Cynllun Gweithlu Strategol ar gyfer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EB601B-7B9F-44BC-B389-F13F2AD66B60}"/>
              </a:ext>
            </a:extLst>
          </p:cNvPr>
          <p:cNvSpPr txBox="1"/>
          <p:nvPr/>
        </p:nvSpPr>
        <p:spPr>
          <a:xfrm>
            <a:off x="1262027" y="1265938"/>
            <a:ext cx="9594574" cy="7556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ctr"/>
            <a:r>
              <a:rPr lang="cy-GB" sz="32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Pa mor dda mae Cymru'n gwneud? </a:t>
            </a:r>
          </a:p>
          <a:p>
            <a:pPr marL="457200" algn="ctr"/>
            <a:r>
              <a:rPr lang="cy-GB" sz="32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Rhannu dysgu o systemau gofal sylfaenol yn Ewrop</a:t>
            </a:r>
            <a:endParaRPr lang="en-GB" sz="3200">
              <a:effectLst/>
              <a:latin typeface="Gotham Book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2400" b="1">
              <a:solidFill>
                <a:srgbClr val="44546A"/>
              </a:solidFill>
              <a:effectLst/>
              <a:latin typeface="Gotham Book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Dr Karen Gully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Ymgynghorydd Proffesiynol Cenedlaethol y Rhaglen Strategol ar gyfer Gofal Sylfaenol, RhSGS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Rebecca Pearce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Rheolwr y Gyfarwyddiaeth/ Uwch Reolwr Rhaglen Gofal Sylfaenol Brys, Bwrdd Iechyd Prifysgol Aneurin Bevan</a:t>
            </a:r>
            <a:r>
              <a:rPr lang="cy-GB" sz="24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 </a:t>
            </a:r>
            <a:endParaRPr lang="en-GB" sz="2400">
              <a:effectLst/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Gemma Nosworthy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Rheolwr Academi Gofal Sylfaenol a Chymunedol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Bwrdd Iechyd Prifysgol Betsi Cadwaladr  </a:t>
            </a:r>
            <a:endParaRPr lang="en-GB" sz="2400">
              <a:effectLst/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2400">
              <a:solidFill>
                <a:srgbClr val="44546A"/>
              </a:solidFill>
              <a:effectLst/>
              <a:latin typeface="Gotham Book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400" b="1">
                <a:solidFill>
                  <a:srgbClr val="44546A"/>
                </a:solidFill>
                <a:effectLst/>
                <a:latin typeface="Gotham Book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GB" sz="2400">
              <a:effectLst/>
              <a:latin typeface="Gotham Book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1800" b="1">
              <a:effectLst/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C479C2E-4645-E85F-6B52-F04A2C7DCED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274604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582C427-5C71-4E4D-8F67-88DC67648E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56283" y="6207342"/>
            <a:ext cx="2943225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AC1F045-9202-4D84-9AD3-C40879499C09}"/>
              </a:ext>
            </a:extLst>
          </p:cNvPr>
          <p:cNvSpPr txBox="1"/>
          <p:nvPr/>
        </p:nvSpPr>
        <p:spPr>
          <a:xfrm>
            <a:off x="272716" y="354820"/>
            <a:ext cx="282341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32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Cefndir</a:t>
            </a:r>
            <a:endParaRPr kumimoji="0" lang="en-GB" sz="4000" b="1" i="0" u="none" strike="noStrike" kern="1200" cap="none" spc="0" normalizeH="0" baseline="0" noProof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Gotham Book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9AC492-CEA5-4A91-BC90-AF8C2835D74D}"/>
              </a:ext>
            </a:extLst>
          </p:cNvPr>
          <p:cNvSpPr txBox="1"/>
          <p:nvPr/>
        </p:nvSpPr>
        <p:spPr>
          <a:xfrm>
            <a:off x="272716" y="1218666"/>
            <a:ext cx="10898867" cy="472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22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WONCA:  </a:t>
            </a:r>
            <a:r>
              <a:rPr lang="cy-GB" sz="2200" b="0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Sefydliad y Colegau Cenedlaethol, Academïau a Chymdeithasau Academaidd Meddygon Teulu</a:t>
            </a:r>
            <a:r>
              <a:rPr lang="cy-GB" sz="22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​.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sz="2200" b="1" i="0" u="none" strike="noStrike" kern="1200" cap="none" spc="0" normalizeH="0" baseline="0" noProof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Gotham Book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22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Y Rhaglen Strategol ar gyfer Gofal Sylfaenol (RhSGS): </a:t>
            </a:r>
            <a:r>
              <a:rPr lang="cy-GB" sz="2200" b="0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dull Cymru Gyfan o gefnogi'r holl ddarparwyr iechyd, cymdeithasol a lles, a rhanddeiliaid eraill, i rannu mentrau, cynhyrchion ac atebion lleol a allai ychwanegu gwerth at ddarparu gwasanaethau gofal sylfaenol ar sail "unwaith i Gymru."</a:t>
            </a:r>
            <a:r>
              <a:rPr lang="cy-GB" sz="22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GB" sz="2200" b="1" i="0" u="none" strike="noStrike" kern="1200" cap="none" spc="0" normalizeH="0" baseline="0" noProof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Gotham Book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2200" b="0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Mae’r </a:t>
            </a:r>
            <a:r>
              <a:rPr lang="cy-GB" sz="22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Model Gofal Sylfaenol Cymru </a:t>
            </a:r>
            <a:r>
              <a:rPr lang="cy-GB" sz="2200" b="0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yn gwerthfawrogi sgiliau'r gweithlu cyfan ac yn cydnabod yr angen i wneud y mwyaf o botensial gwybodaeth a sgiliau ymarfer uwch.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sz="2200" b="1" i="0" u="none" strike="noStrike" kern="1200" cap="none" spc="0" normalizeH="0" baseline="0" noProof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Gotham Book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22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Grŵp Cynrychiolwyr Cymru: </a:t>
            </a:r>
            <a:r>
              <a:rPr lang="cy-GB" sz="2200" b="0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Noddodd RhSGS grŵp aml-broffesiynol sy'n mynychu Cynhadledd WONCA Ewrop 2023.</a:t>
            </a:r>
            <a:endParaRPr kumimoji="0" lang="en-GB" sz="2200" b="0" i="0" u="none" strike="noStrike" kern="1200" cap="none" spc="0" normalizeH="0" baseline="0" noProof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Gotham Book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C683378-AEB9-07C4-1FD8-F978467E5B6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649594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582C427-5C71-4E4D-8F67-88DC67648E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56283" y="6207342"/>
            <a:ext cx="2943225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AC1F045-9202-4D84-9AD3-C40879499C09}"/>
              </a:ext>
            </a:extLst>
          </p:cNvPr>
          <p:cNvSpPr txBox="1"/>
          <p:nvPr/>
        </p:nvSpPr>
        <p:spPr>
          <a:xfrm>
            <a:off x="118572" y="143708"/>
            <a:ext cx="10854228" cy="1066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3200" b="1" i="0" strike="noStrike" cap="none" spc="0" baseline="0" dirty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WONCA 2023 Themâu Ewrop: </a:t>
            </a:r>
            <a:r>
              <a:rPr lang="cy-GB" sz="3200" b="0" i="0" strike="noStrike" cap="none" spc="0" baseline="0" dirty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Gwneud dewisiadau mewn gofal sylfaenol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A2413FC-6D10-441B-9050-11BDA3B5415C}"/>
              </a:ext>
            </a:extLst>
          </p:cNvPr>
          <p:cNvGraphicFramePr>
            <a:graphicFrameLocks noGrp="1"/>
          </p:cNvGraphicFramePr>
          <p:nvPr/>
        </p:nvGraphicFramePr>
        <p:xfrm>
          <a:off x="385010" y="1525882"/>
          <a:ext cx="11309684" cy="3922580"/>
        </p:xfrm>
        <a:graphic>
          <a:graphicData uri="http://schemas.openxmlformats.org/drawingml/2006/table">
            <a:tbl>
              <a:tblPr/>
              <a:tblGrid>
                <a:gridCol w="5412739">
                  <a:extLst>
                    <a:ext uri="{9D8B030D-6E8A-4147-A177-3AD203B41FA5}">
                      <a16:colId xmlns:a16="http://schemas.microsoft.com/office/drawing/2014/main" val="3716804637"/>
                    </a:ext>
                  </a:extLst>
                </a:gridCol>
                <a:gridCol w="5896945">
                  <a:extLst>
                    <a:ext uri="{9D8B030D-6E8A-4147-A177-3AD203B41FA5}">
                      <a16:colId xmlns:a16="http://schemas.microsoft.com/office/drawing/2014/main" val="1294993371"/>
                    </a:ext>
                  </a:extLst>
                </a:gridCol>
              </a:tblGrid>
              <a:tr h="2310064">
                <a:tc>
                  <a:txBody>
                    <a:bodyPr/>
                    <a:lstStyle/>
                    <a:p>
                      <a:pPr algn="ctr" rtl="0" fontAlgn="base"/>
                      <a:r>
                        <a:rPr lang="cy-GB" sz="1800" b="1" i="0" strike="noStrike" cap="none" spc="0" baseline="0">
                          <a:solidFill>
                            <a:srgbClr val="FFC000"/>
                          </a:solidFill>
                          <a:effectLst/>
                          <a:latin typeface="Gotham Book"/>
                          <a:ea typeface="Gotham Book"/>
                          <a:cs typeface="Gotham Book"/>
                        </a:rPr>
                        <a:t>Gofal iechyd cynaliadwy</a:t>
                      </a:r>
                    </a:p>
                    <a:p>
                      <a:pPr algn="ctr" rtl="0" fontAlgn="base"/>
                      <a:endParaRPr lang="en-GB" sz="1800" b="1" i="0">
                        <a:solidFill>
                          <a:srgbClr val="FFC000"/>
                        </a:solidFill>
                        <a:effectLst/>
                        <a:latin typeface="Gotham Book"/>
                      </a:endParaRPr>
                    </a:p>
                    <a:p>
                      <a:pPr algn="ctr" rtl="0" fontAlgn="base"/>
                      <a:r>
                        <a:rPr lang="cy-GB" sz="1800" b="1" i="0" strike="noStrike" cap="none" spc="0" baseline="0">
                          <a:solidFill>
                            <a:srgbClr val="FFC000"/>
                          </a:solidFill>
                          <a:effectLst/>
                          <a:latin typeface="Gotham Book"/>
                          <a:ea typeface="Gotham Book"/>
                          <a:cs typeface="Gotham Book"/>
                        </a:rPr>
                        <a:t>Gwneud penderfyniadau ar y cyd</a:t>
                      </a:r>
                    </a:p>
                    <a:p>
                      <a:pPr algn="ctr" rtl="0" fontAlgn="base"/>
                      <a:endParaRPr lang="en-GB" sz="1800" b="1" i="0">
                        <a:solidFill>
                          <a:srgbClr val="FFC000"/>
                        </a:solidFill>
                        <a:effectLst/>
                        <a:latin typeface="Gotham Book"/>
                      </a:endParaRPr>
                    </a:p>
                    <a:p>
                      <a:pPr algn="ctr" rtl="0" fontAlgn="base"/>
                      <a:r>
                        <a:rPr lang="cy-GB" sz="1800" b="1" i="0" strike="noStrike" cap="none" spc="0" baseline="0">
                          <a:solidFill>
                            <a:srgbClr val="FFC000"/>
                          </a:solidFill>
                          <a:effectLst/>
                          <a:latin typeface="Gotham Book"/>
                          <a:ea typeface="Gotham Book"/>
                          <a:cs typeface="Gotham Book"/>
                        </a:rPr>
                        <a:t>Diagnosis</a:t>
                      </a:r>
                    </a:p>
                    <a:p>
                      <a:pPr algn="ctr" rtl="0" fontAlgn="base"/>
                      <a:endParaRPr lang="en-GB" sz="1800" b="1" i="0">
                        <a:solidFill>
                          <a:srgbClr val="FFC000"/>
                        </a:solidFill>
                        <a:effectLst/>
                        <a:latin typeface="Gotham Book"/>
                      </a:endParaRPr>
                    </a:p>
                    <a:p>
                      <a:pPr algn="ctr" rtl="0" fontAlgn="base"/>
                      <a:r>
                        <a:rPr lang="cy-GB" sz="1800" b="1" i="0" strike="noStrike" cap="none" spc="0" baseline="0">
                          <a:solidFill>
                            <a:srgbClr val="FFC000"/>
                          </a:solidFill>
                          <a:effectLst/>
                          <a:latin typeface="Gotham Book"/>
                          <a:ea typeface="Gotham Book"/>
                          <a:cs typeface="Gotham Book"/>
                        </a:rPr>
                        <a:t>Dadansoddiad o ddata arferol, deallusrwydd artiffisial</a:t>
                      </a:r>
                    </a:p>
                    <a:p>
                      <a:pPr algn="ctr" rtl="0" fontAlgn="base"/>
                      <a:endParaRPr lang="en-GB" sz="1800" b="1" i="0">
                        <a:solidFill>
                          <a:srgbClr val="FFC000"/>
                        </a:solidFill>
                        <a:effectLst/>
                        <a:latin typeface="Gotham Book"/>
                      </a:endParaRPr>
                    </a:p>
                    <a:p>
                      <a:pPr algn="ctr" rtl="0" fontAlgn="base"/>
                      <a:r>
                        <a:rPr lang="cy-GB" sz="1800" b="1" i="0" strike="noStrike" cap="none" spc="0" baseline="0">
                          <a:solidFill>
                            <a:srgbClr val="FFC000"/>
                          </a:solidFill>
                          <a:effectLst/>
                          <a:latin typeface="Gotham Book"/>
                          <a:ea typeface="Gotham Book"/>
                          <a:cs typeface="Gotham Book"/>
                        </a:rPr>
                        <a:t>Effaith gymdeithasol</a:t>
                      </a:r>
                    </a:p>
                    <a:p>
                      <a:pPr algn="ctr" rtl="0" fontAlgn="base"/>
                      <a:endParaRPr lang="en-GB" sz="1800" b="1" i="0">
                        <a:solidFill>
                          <a:srgbClr val="FFC000"/>
                        </a:solidFill>
                        <a:effectLst/>
                        <a:latin typeface="Gotham Book"/>
                      </a:endParaRPr>
                    </a:p>
                    <a:p>
                      <a:pPr algn="ctr" rtl="0" fontAlgn="base"/>
                      <a:r>
                        <a:rPr lang="cy-GB" sz="1800" b="1" i="0" strike="noStrike" cap="none" spc="0" baseline="0">
                          <a:solidFill>
                            <a:srgbClr val="FFC000"/>
                          </a:solidFill>
                          <a:effectLst/>
                          <a:latin typeface="Gotham Book"/>
                          <a:ea typeface="Gotham Book"/>
                          <a:cs typeface="Gotham Book"/>
                        </a:rPr>
                        <a:t>Mynediad at arloesiadau</a:t>
                      </a:r>
                    </a:p>
                    <a:p>
                      <a:pPr algn="ctr" rtl="0" fontAlgn="base"/>
                      <a:endParaRPr lang="en-GB" sz="1800" b="1" i="0">
                        <a:solidFill>
                          <a:srgbClr val="FFC000"/>
                        </a:solidFill>
                        <a:effectLst/>
                        <a:latin typeface="Gotham Book"/>
                      </a:endParaRPr>
                    </a:p>
                    <a:p>
                      <a:pPr algn="ctr" rtl="0" fontAlgn="base"/>
                      <a:r>
                        <a:rPr lang="cy-GB" sz="1800" b="1" i="0" strike="noStrike" cap="none" spc="0" baseline="0">
                          <a:solidFill>
                            <a:srgbClr val="FFC000"/>
                          </a:solidFill>
                          <a:effectLst/>
                          <a:latin typeface="Gotham Book"/>
                          <a:ea typeface="Gotham Book"/>
                          <a:cs typeface="Gotham Book"/>
                        </a:rPr>
                        <a:t>Gofal sy'n canolbwyntio ar nod</a:t>
                      </a:r>
                      <a:r>
                        <a:rPr lang="cy-GB" sz="2200" b="1" i="0" strike="noStrike" cap="none" spc="0" baseline="0">
                          <a:solidFill>
                            <a:srgbClr val="FFC000"/>
                          </a:solidFill>
                          <a:effectLst/>
                          <a:latin typeface="Gotham Book"/>
                          <a:ea typeface="Gotham Book"/>
                          <a:cs typeface="Gotham Book"/>
                        </a:rPr>
                        <a:t>​</a:t>
                      </a:r>
                      <a:endParaRPr lang="en-GB" sz="1600" b="1" i="0">
                        <a:solidFill>
                          <a:srgbClr val="FFC000"/>
                        </a:solidFill>
                        <a:effectLst/>
                        <a:latin typeface="Gotham Book"/>
                      </a:endParaRPr>
                    </a:p>
                  </a:txBody>
                  <a:tcPr marL="82101" marR="82101" marT="41050" marB="41050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B2D4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cy-GB" sz="1800" b="1" i="0" strike="noStrike" cap="none" spc="0" baseline="0">
                          <a:solidFill>
                            <a:srgbClr val="FFC000"/>
                          </a:solidFill>
                          <a:effectLst/>
                          <a:latin typeface="Gotham Book"/>
                          <a:ea typeface="Gotham Book"/>
                          <a:cs typeface="Gotham Book"/>
                        </a:rPr>
                        <a:t>Gofal cydweithredol rhyngddisgyblaethol</a:t>
                      </a:r>
                    </a:p>
                    <a:p>
                      <a:pPr algn="ctr" rtl="0" fontAlgn="base"/>
                      <a:endParaRPr lang="en-GB" sz="1800" b="1" i="0">
                        <a:solidFill>
                          <a:srgbClr val="FFC000"/>
                        </a:solidFill>
                        <a:effectLst/>
                        <a:latin typeface="Gotham Book"/>
                      </a:endParaRPr>
                    </a:p>
                    <a:p>
                      <a:pPr algn="ctr" rtl="0" fontAlgn="base"/>
                      <a:r>
                        <a:rPr lang="cy-GB" sz="1800" b="1" i="0" strike="noStrike" cap="none" spc="0" baseline="0">
                          <a:solidFill>
                            <a:srgbClr val="FFC000"/>
                          </a:solidFill>
                          <a:effectLst/>
                          <a:latin typeface="Gotham Book"/>
                          <a:ea typeface="Gotham Book"/>
                          <a:cs typeface="Gotham Book"/>
                        </a:rPr>
                        <a:t>Cynllunio gofal uwch</a:t>
                      </a:r>
                    </a:p>
                    <a:p>
                      <a:pPr algn="ctr" rtl="0" fontAlgn="base"/>
                      <a:endParaRPr lang="en-GB" sz="1800" b="1" i="0">
                        <a:solidFill>
                          <a:srgbClr val="FFC000"/>
                        </a:solidFill>
                        <a:effectLst/>
                        <a:latin typeface="Gotham Book"/>
                      </a:endParaRPr>
                    </a:p>
                    <a:p>
                      <a:pPr algn="ctr" rtl="0" fontAlgn="base"/>
                      <a:r>
                        <a:rPr lang="cy-GB" sz="1800" b="1" i="0" strike="noStrike" cap="none" spc="0" baseline="0">
                          <a:solidFill>
                            <a:srgbClr val="FFC000"/>
                          </a:solidFill>
                          <a:effectLst/>
                          <a:latin typeface="Gotham Book"/>
                          <a:ea typeface="Gotham Book"/>
                          <a:cs typeface="Gotham Book"/>
                        </a:rPr>
                        <a:t>Cymorth penderfynu</a:t>
                      </a:r>
                    </a:p>
                    <a:p>
                      <a:pPr algn="ctr" rtl="0" fontAlgn="base"/>
                      <a:endParaRPr lang="en-GB" sz="1800" b="1" i="0">
                        <a:solidFill>
                          <a:srgbClr val="FFC000"/>
                        </a:solidFill>
                        <a:effectLst/>
                        <a:latin typeface="Gotham Book"/>
                      </a:endParaRPr>
                    </a:p>
                    <a:p>
                      <a:pPr algn="ctr" rtl="0" fontAlgn="base"/>
                      <a:r>
                        <a:rPr lang="cy-GB" sz="1800" b="1" i="0" strike="noStrike" cap="none" spc="0" baseline="0">
                          <a:solidFill>
                            <a:srgbClr val="FFC000"/>
                          </a:solidFill>
                          <a:effectLst/>
                          <a:latin typeface="Gotham Book"/>
                          <a:ea typeface="Gotham Book"/>
                          <a:cs typeface="Gotham Book"/>
                        </a:rPr>
                        <a:t>Rheoli poblogaeth a chydweithredu gydag iechyd y cyhoedd</a:t>
                      </a:r>
                    </a:p>
                    <a:p>
                      <a:pPr algn="ctr" rtl="0" fontAlgn="base"/>
                      <a:r>
                        <a:rPr lang="en-GB" sz="1800" b="1" i="0">
                          <a:solidFill>
                            <a:srgbClr val="FFC000"/>
                          </a:solidFill>
                          <a:effectLst/>
                          <a:latin typeface="Gotham Book"/>
                        </a:rPr>
                        <a:t>​</a:t>
                      </a:r>
                    </a:p>
                    <a:p>
                      <a:pPr algn="ctr" rtl="0" fontAlgn="base"/>
                      <a:r>
                        <a:rPr lang="cy-GB" sz="1800" b="1" i="0" strike="noStrike" cap="none" spc="0" baseline="0">
                          <a:solidFill>
                            <a:srgbClr val="FFC000"/>
                          </a:solidFill>
                          <a:effectLst/>
                          <a:latin typeface="Gotham Book"/>
                          <a:ea typeface="Gotham Book"/>
                          <a:cs typeface="Gotham Book"/>
                        </a:rPr>
                        <a:t>Atal</a:t>
                      </a:r>
                    </a:p>
                    <a:p>
                      <a:pPr algn="ctr" rtl="0" fontAlgn="base"/>
                      <a:endParaRPr lang="en-GB" sz="1800" b="1" i="0">
                        <a:solidFill>
                          <a:srgbClr val="FFC000"/>
                        </a:solidFill>
                        <a:effectLst/>
                        <a:latin typeface="Gotham Book"/>
                      </a:endParaRPr>
                    </a:p>
                    <a:p>
                      <a:pPr algn="ctr" rtl="0" fontAlgn="base"/>
                      <a:r>
                        <a:rPr lang="cy-GB" sz="1800" b="1" i="0" strike="noStrike" cap="none" spc="0" baseline="0">
                          <a:solidFill>
                            <a:srgbClr val="FFC000"/>
                          </a:solidFill>
                          <a:effectLst/>
                          <a:latin typeface="Gotham Book"/>
                          <a:ea typeface="Gotham Book"/>
                          <a:cs typeface="Gotham Book"/>
                        </a:rPr>
                        <a:t>Ymyriadau gorau ymarfer cyffredinol</a:t>
                      </a:r>
                    </a:p>
                    <a:p>
                      <a:pPr algn="ctr" rtl="0" fontAlgn="base"/>
                      <a:endParaRPr lang="en-GB" sz="1800" b="1" i="0">
                        <a:solidFill>
                          <a:srgbClr val="FFC000"/>
                        </a:solidFill>
                        <a:effectLst/>
                        <a:latin typeface="Gotham Book"/>
                      </a:endParaRPr>
                    </a:p>
                    <a:p>
                      <a:pPr algn="ctr" rtl="0" fontAlgn="base"/>
                      <a:r>
                        <a:rPr lang="cy-GB" sz="1800" b="1" i="0" strike="noStrike" cap="none" spc="0" baseline="0">
                          <a:solidFill>
                            <a:srgbClr val="FFC000"/>
                          </a:solidFill>
                          <a:effectLst/>
                          <a:latin typeface="Gotham Book"/>
                          <a:ea typeface="Gotham Book"/>
                          <a:cs typeface="Gotham Book"/>
                        </a:rPr>
                        <a:t>Gwneud dewis da mewn ymarfer cyffredinol</a:t>
                      </a:r>
                    </a:p>
                    <a:p>
                      <a:pPr algn="ctr" rtl="0" fontAlgn="base"/>
                      <a:r>
                        <a:rPr lang="en-GB" sz="1800" b="1" i="0">
                          <a:solidFill>
                            <a:srgbClr val="FFFFFF"/>
                          </a:solidFill>
                          <a:effectLst/>
                          <a:latin typeface="FrutigerLTStd-Roman"/>
                        </a:rPr>
                        <a:t>​</a:t>
                      </a:r>
                      <a:endParaRPr lang="en-GB" sz="1800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82101" marR="82101" marT="41050" marB="41050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B2D4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9644325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13A46B36-A397-71F8-6023-E3BCBEB84B2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350" b="5196"/>
          <a:stretch/>
        </p:blipFill>
        <p:spPr>
          <a:xfrm>
            <a:off x="10719896" y="-9370"/>
            <a:ext cx="1506174" cy="1357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392190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582C427-5C71-4E4D-8F67-88DC67648E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56283" y="6207342"/>
            <a:ext cx="2943225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AC1F045-9202-4D84-9AD3-C40879499C09}"/>
              </a:ext>
            </a:extLst>
          </p:cNvPr>
          <p:cNvSpPr txBox="1"/>
          <p:nvPr/>
        </p:nvSpPr>
        <p:spPr>
          <a:xfrm>
            <a:off x="216568" y="451484"/>
            <a:ext cx="8470231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32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Myfyrdodau Grŵp Cynrychiolwyr Cymru</a:t>
            </a:r>
            <a:endParaRPr kumimoji="0" lang="en-GB" sz="3200" b="0" i="0" u="none" strike="noStrike" kern="1200" cap="none" spc="0" normalizeH="0" baseline="0" noProof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Gotham Book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D3142BD-AD26-4EC8-B70B-B5168E37C35F}"/>
              </a:ext>
            </a:extLst>
          </p:cNvPr>
          <p:cNvSpPr txBox="1"/>
          <p:nvPr/>
        </p:nvSpPr>
        <p:spPr>
          <a:xfrm>
            <a:off x="216568" y="1166842"/>
            <a:ext cx="11662611" cy="5547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2000" b="1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Heriau cyffredinol </a:t>
            </a:r>
            <a:r>
              <a:rPr lang="cy-GB" sz="20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- prinder gweithlu, 'llosgi' ac anghenion heb eu diwallu parhaus.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20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otham Book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20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Roedd mynychu'r gynhadledd yn ddefnyddiol ar gyfer dysgu a rennir, trafod a chynhyrchu syniadau.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GB" sz="2000" i="0" u="none" strike="noStrike" kern="1200" cap="none" spc="0" normalizeH="0" baseline="0" noProof="0">
                <a:ln>
                  <a:noFill/>
                </a:ln>
                <a:solidFill>
                  <a:srgbClr val="1B2E4A"/>
                </a:solidFill>
                <a:effectLst/>
                <a:uLnTx/>
                <a:uFillTx/>
                <a:latin typeface="Gotham Book"/>
                <a:ea typeface="+mn-ea"/>
                <a:cs typeface="+mn-cs"/>
              </a:rPr>
              <a:t> ​</a:t>
            </a:r>
            <a:endParaRPr kumimoji="0" lang="en-GB" sz="20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otham Book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20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Ffocws meddygol y gynhadledd – colli cyfleoedd i ymgysylltu â'r tîm cyfan.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otham Book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20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Cyfeirio cyfyngedig iawn at weithlu Aml-broffesiynol gan gynnwys nyrsys Practis, Fferyllwyr a GPPI.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1B2E4A"/>
                </a:solidFill>
                <a:effectLst/>
                <a:uLnTx/>
                <a:uFillTx/>
                <a:latin typeface="Gotham Book"/>
                <a:ea typeface="+mn-ea"/>
                <a:cs typeface="+mn-cs"/>
              </a:rPr>
              <a:t>​</a:t>
            </a: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otham Book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20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Canolbwyntio ar ddirprwyo tasgau meddygon teulu</a:t>
            </a:r>
            <a:r>
              <a:rPr lang="cy-GB" sz="2000" b="1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 </a:t>
            </a:r>
            <a:r>
              <a:rPr lang="cy-GB" sz="20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- Ychydig o enghreifftiau o dimau integredig neu ymarfer ymlaen llaw ar draws Ewrop.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1B2E4A"/>
              </a:solidFill>
              <a:effectLst/>
              <a:uLnTx/>
              <a:uFillTx/>
              <a:latin typeface="Gotham Book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20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Cyferbyniad â Chynhadledd Ryngwladol ar Ofal Integredig sy'n adlewyrchu llwyddiannau Cymru yn well.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otham Book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20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Mae grŵp yn ymgynghori â sbardun defnyddiol ar gyfer gweithio aml-broffesiynol.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otham Book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20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Mae gweithio mewn tîm yn lleihau unigedd proffesiynol ac yn darparu amgylchedd gwaith gwell.</a:t>
            </a: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otham Book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5E1966F-8924-B460-9BB9-358D8E8A23B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550958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582C427-5C71-4E4D-8F67-88DC67648E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56283" y="6207342"/>
            <a:ext cx="2943225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AC1F045-9202-4D84-9AD3-C40879499C09}"/>
              </a:ext>
            </a:extLst>
          </p:cNvPr>
          <p:cNvSpPr txBox="1"/>
          <p:nvPr/>
        </p:nvSpPr>
        <p:spPr>
          <a:xfrm>
            <a:off x="381252" y="214718"/>
            <a:ext cx="8470231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3200" b="1" i="0" strike="noStrike" cap="none" spc="0" baseline="0">
                <a:solidFill>
                  <a:srgbClr val="002060"/>
                </a:solidFill>
                <a:effectLst/>
                <a:latin typeface="Gotham Book"/>
                <a:ea typeface="Gotham Book"/>
                <a:cs typeface="Gotham Book"/>
              </a:rPr>
              <a:t>Atal llosgi allan a gwella cadw </a:t>
            </a:r>
            <a:endParaRPr kumimoji="0" lang="en-GB" sz="3200" b="1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Gotham Book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947996BF-5CEF-4570-BA4A-EF52748DE1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71011" y="1497153"/>
            <a:ext cx="6849978" cy="4561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1332629-F49E-55AB-7379-B11E13243D3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89657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BF0AC40-66A5-BC1B-6E27-36DE60A213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4284" y="1786027"/>
            <a:ext cx="5857875" cy="3143250"/>
          </a:xfrm>
          <a:prstGeom prst="rect">
            <a:avLst/>
          </a:prstGeom>
        </p:spPr>
      </p:pic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582C427-5C71-4E4D-8F67-88DC67648E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56283" y="6207342"/>
            <a:ext cx="2943225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52DD4E3-6C8D-4739-A6EA-CC75E5A9B99A}"/>
              </a:ext>
            </a:extLst>
          </p:cNvPr>
          <p:cNvSpPr txBox="1"/>
          <p:nvPr/>
        </p:nvSpPr>
        <p:spPr>
          <a:xfrm>
            <a:off x="80211" y="84040"/>
            <a:ext cx="6096000" cy="17373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1800" b="1" i="0" strike="noStrike" cap="none" spc="0" baseline="0" dirty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1. Iechyd Cadarnhaol (Sefydliad Iechyd Cadarnhaol) – </a:t>
            </a:r>
            <a:r>
              <a:rPr lang="cy-GB" sz="1800" b="0" i="0" strike="noStrike" cap="none" spc="0" baseline="0" dirty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gwe pry cop o 6 penderfynydd iechyd a hunan-ganfyddiad o iechyd eich hun sy'n arwain at yr hyn sy'n wirioneddol bwysig i chi? Ydych chi eisiau newid unrhyw beth?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1800" b="0" i="0" strike="noStrike" cap="none" spc="0" baseline="0" dirty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Nodwch bwy / beth all helpu i wella'r sefyllfa.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 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6CF08FF-30B4-4D08-834D-E81E11C164E8}"/>
              </a:ext>
            </a:extLst>
          </p:cNvPr>
          <p:cNvSpPr txBox="1"/>
          <p:nvPr/>
        </p:nvSpPr>
        <p:spPr>
          <a:xfrm>
            <a:off x="7411453" y="1777044"/>
            <a:ext cx="4921022" cy="2560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1800" b="1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2. PHM</a:t>
            </a:r>
            <a:r>
              <a:rPr lang="cy-GB" sz="18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 Cryfhau gofal sylfaenol drwy ddarparu dull sy'n canolbwyntio ar ddata ac sy'n rhagweithiol i reoli iechyd a lles poblogaeth ddiffiniedig - a ddefnyddir i fynd i'r afael ag anghydraddoldebau iechyd ar lefel gymunedol.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1B2E4A"/>
              </a:solidFill>
              <a:effectLst/>
              <a:uLnTx/>
              <a:uFillTx/>
              <a:latin typeface="Gotham Book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18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Rheoli iechyd y boblogaeth mewn gofal iechyd sylfaenol: dull rhagweithiol o wella iechyd a lles: cyfres papur polisi gofal iechyd sylfaenol Sefydliad Iechyd y Byd.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B2A5BEA-1B8F-4C7F-B2CF-3AEFFA910ADE}"/>
              </a:ext>
            </a:extLst>
          </p:cNvPr>
          <p:cNvSpPr txBox="1"/>
          <p:nvPr/>
        </p:nvSpPr>
        <p:spPr>
          <a:xfrm>
            <a:off x="182848" y="4893903"/>
            <a:ext cx="7331241" cy="17373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1800" b="1" i="0" strike="noStrike" cap="none" spc="0" baseline="0" dirty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3. Ymgynghoriadau grŵp mewn gofal sylfaenol </a:t>
            </a:r>
            <a:r>
              <a:rPr lang="cy-GB" sz="1800" b="0" i="0" strike="noStrike" cap="none" spc="0" baseline="0" dirty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ar gyfer poen cronig, PTSD, straen ac ati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800" b="0" i="0" strike="noStrike" cap="none" spc="0" baseline="0" dirty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hwyluso gwaith tîm trawsddisgyblaethol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800" b="0" i="0" strike="noStrike" cap="none" spc="0" baseline="0" dirty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grymuso cleifion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800" b="0" i="0" strike="noStrike" cap="none" spc="0" baseline="0" dirty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cynyddu effeithlonrwydd ac ansawdd gofal  </a:t>
            </a:r>
            <a:r>
              <a:rPr lang="cy-GB" sz="1800" b="0" i="0" strike="noStrike" cap="none" spc="0" baseline="0" dirty="0">
                <a:solidFill>
                  <a:srgbClr val="00000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 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 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50CE8F-6CCD-C9AA-047B-A06E8FD504C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7F10434-209C-343B-0090-1D8FB16D3D78}"/>
              </a:ext>
            </a:extLst>
          </p:cNvPr>
          <p:cNvSpPr/>
          <p:nvPr/>
        </p:nvSpPr>
        <p:spPr>
          <a:xfrm>
            <a:off x="3109360" y="2126148"/>
            <a:ext cx="926954" cy="503582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FAEB548-00E6-DBEF-D2C3-7B29B77522E8}"/>
              </a:ext>
            </a:extLst>
          </p:cNvPr>
          <p:cNvSpPr/>
          <p:nvPr/>
        </p:nvSpPr>
        <p:spPr>
          <a:xfrm>
            <a:off x="1577411" y="3105411"/>
            <a:ext cx="1219127" cy="898373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Ymgynghoriad grŵp gyda Gweithwyr Iechyd Proffesiynol Allied/ Multiprofessional working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9D5D56D-22FD-215B-ADDB-8D81055CB536}"/>
              </a:ext>
            </a:extLst>
          </p:cNvPr>
          <p:cNvSpPr/>
          <p:nvPr/>
        </p:nvSpPr>
        <p:spPr>
          <a:xfrm>
            <a:off x="5689966" y="3105411"/>
            <a:ext cx="1219127" cy="861811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Rheoli Ffordd o Fyw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795F587-0BB6-F5EB-10AD-5A2215BDC165}"/>
              </a:ext>
            </a:extLst>
          </p:cNvPr>
          <p:cNvSpPr/>
          <p:nvPr/>
        </p:nvSpPr>
        <p:spPr>
          <a:xfrm>
            <a:off x="4466978" y="1992406"/>
            <a:ext cx="1222988" cy="898373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Sefydliad Lechyd y Byd Rheoli Lechyd Y Boblogaeth 7.6.23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33F4B9-64C5-7843-A497-4CB1AA89D1F9}"/>
              </a:ext>
            </a:extLst>
          </p:cNvPr>
          <p:cNvSpPr txBox="1"/>
          <p:nvPr/>
        </p:nvSpPr>
        <p:spPr>
          <a:xfrm>
            <a:off x="3017936" y="2203532"/>
            <a:ext cx="9269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Dull Lechyd Cadarnhaol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FA28612-977D-EA25-7CC1-3803DEE0AB41}"/>
              </a:ext>
            </a:extLst>
          </p:cNvPr>
          <p:cNvSpPr/>
          <p:nvPr/>
        </p:nvSpPr>
        <p:spPr>
          <a:xfrm>
            <a:off x="3621109" y="3461688"/>
            <a:ext cx="1344223" cy="1430411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Ysbrydoli a galluogi pobl I fyw bywydau iachach</a:t>
            </a:r>
          </a:p>
        </p:txBody>
      </p:sp>
    </p:spTree>
    <p:extLst>
      <p:ext uri="{BB962C8B-B14F-4D97-AF65-F5344CB8AC3E}">
        <p14:creationId xmlns:p14="http://schemas.microsoft.com/office/powerpoint/2010/main" val="2354121368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582C427-5C71-4E4D-8F67-88DC67648E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56283" y="6207342"/>
            <a:ext cx="2943225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E0714A22-4FD0-A065-1BFC-0352F129FA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8407" y="86335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946E1FF6-761A-981B-BAF3-2837B716D8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86639289"/>
              </p:ext>
            </p:extLst>
          </p:nvPr>
        </p:nvGraphicFramePr>
        <p:xfrm>
          <a:off x="1518407" y="953135"/>
          <a:ext cx="8680450" cy="49517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7" name="Rectangle 3">
            <a:extLst>
              <a:ext uri="{FF2B5EF4-FFF2-40B4-BE49-F238E27FC236}">
                <a16:creationId xmlns:a16="http://schemas.microsoft.com/office/drawing/2014/main" id="{55B0F6D6-7C19-6040-8123-347638A199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8407" y="6283081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		</a:t>
            </a:r>
            <a:endParaRPr kumimoji="0" lang="en-GB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FE45270-6063-2E92-1EE6-D23B5C9D7B91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452316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582C427-5C71-4E4D-8F67-88DC67648E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56283" y="6207342"/>
            <a:ext cx="2943225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B8268BF-A55B-44C2-81F6-592D534C5822}"/>
              </a:ext>
            </a:extLst>
          </p:cNvPr>
          <p:cNvSpPr txBox="1"/>
          <p:nvPr/>
        </p:nvSpPr>
        <p:spPr>
          <a:xfrm>
            <a:off x="128338" y="319188"/>
            <a:ext cx="10009575" cy="10668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3200" b="1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Mae'n bwysig ein bod yn parhau i archwilio syniadau newydd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64C82F-61E5-436E-AA53-1E9BCB0B2F46}"/>
              </a:ext>
            </a:extLst>
          </p:cNvPr>
          <p:cNvSpPr txBox="1"/>
          <p:nvPr/>
        </p:nvSpPr>
        <p:spPr>
          <a:xfrm>
            <a:off x="128338" y="1348317"/>
            <a:ext cx="11971170" cy="44805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8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Dylid cynnwys rheoli eu hunain a chleifion yn y cwricwlwm.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1B2E4A"/>
              </a:solidFill>
              <a:effectLst/>
              <a:uLnTx/>
              <a:uFillTx/>
              <a:latin typeface="Gotham Book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8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Clercaeth Integredig Hydredol yn y gymuned sy'n darparu Gwasanaeth Ymweld â'r Cartref i ddysgu Penderfynyddion Cymdeithasol canlyniadau dysgu Iechyd.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1B2E4A"/>
              </a:solidFill>
              <a:effectLst/>
              <a:uLnTx/>
              <a:uFillTx/>
              <a:latin typeface="Gotham Book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8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Roedd mentrau recriwtio yn cynnwys cynnig "llety am ddim" i feddygon teulu wrth weithio mewn ardaloedd gwledig / ynysig.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1B2E4A"/>
              </a:solidFill>
              <a:effectLst/>
              <a:uLnTx/>
              <a:uFillTx/>
              <a:latin typeface="Gotham Book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8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Mae Rhaglen Meddygon Teulu Ôl-raddedig yn Sbaen yn ei gwneud yn ofynnol i feddygon teulu dan hyfforddiant dreulio cyfran o'u Rhaglen Hyfforddi mewn practis gwledig.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1B2E4A"/>
                </a:solidFill>
                <a:effectLst/>
                <a:uLnTx/>
                <a:uFillTx/>
                <a:latin typeface="Gotham Book"/>
                <a:ea typeface="+mn-ea"/>
                <a:cs typeface="+mn-cs"/>
              </a:rPr>
              <a:t>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8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Strategaeth yr Iseldiroedd i adeiladu arferion llaw sengl – drwy gredu bod y model ymarfer llai yn cynnig dull mwy cynaliadwy ac yn sicrhau parhad gofal llawn gan arwain at ganlyniadau iechyd gwell i gleifion.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1B2E4A"/>
                </a:solidFill>
                <a:effectLst/>
                <a:uLnTx/>
                <a:uFillTx/>
                <a:latin typeface="Gotham Book"/>
                <a:ea typeface="+mn-ea"/>
                <a:cs typeface="+mn-cs"/>
              </a:rPr>
              <a:t> 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1800" b="0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Mae meddygon teulu sydd newydd gymhwyso yn cefnogi drwy gynllun cyfeillio / cofrestriad trwy brofiad a sawl practis un llaw yn ffurfio 'clwstwr' bach i'w gwmpasu ar gyfer gwyliau blynyddol ac ati.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D6BE16-E25E-21F2-6F13-662F677CF1A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783872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70F68D-0D51-49DB-9D32-040BF5A505F9}"/>
              </a:ext>
            </a:extLst>
          </p:cNvPr>
          <p:cNvSpPr txBox="1"/>
          <p:nvPr/>
        </p:nvSpPr>
        <p:spPr>
          <a:xfrm>
            <a:off x="2922104" y="98695"/>
            <a:ext cx="6347792" cy="115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Cynhadledd Genedlaethol y Gweithlu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0" i="1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Datblygu Cynllun Gweithlu Strategol ar gyfer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4A7044-AB97-4E97-9C33-63335158C5A7}"/>
              </a:ext>
            </a:extLst>
          </p:cNvPr>
          <p:cNvSpPr txBox="1"/>
          <p:nvPr/>
        </p:nvSpPr>
        <p:spPr>
          <a:xfrm>
            <a:off x="3047223" y="2294072"/>
            <a:ext cx="6097554" cy="2042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y-GB" sz="32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Anerchiad Agoriadol</a:t>
            </a:r>
          </a:p>
          <a:p>
            <a:pPr algn="ctr"/>
            <a:endParaRPr lang="en-GB" sz="2400" b="0" i="0">
              <a:solidFill>
                <a:srgbClr val="242424"/>
              </a:solidFill>
              <a:effectLst/>
              <a:latin typeface="Gotham Book"/>
            </a:endParaRPr>
          </a:p>
          <a:p>
            <a:pPr algn="ctr" fontAlgn="base"/>
            <a:r>
              <a:rPr lang="cy-GB" sz="24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Eluned Morgan, AoS</a:t>
            </a:r>
          </a:p>
          <a:p>
            <a:pPr algn="ctr" fontAlgn="base"/>
            <a:r>
              <a:rPr lang="cy-GB" sz="2400" b="0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Y Gweinidog dros Iechyd a Gwasanaethau Cymdeithasol</a:t>
            </a:r>
            <a:endParaRPr lang="en-GB" sz="2400" i="0">
              <a:solidFill>
                <a:srgbClr val="44546A"/>
              </a:solidFill>
              <a:effectLst/>
              <a:latin typeface="Gotham Book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6E7F495-1975-B060-5020-94C1A01E39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71959" y="0"/>
            <a:ext cx="1620041" cy="15195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85B43C4-93F9-1896-92AD-5A22466E83C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350" b="5196"/>
          <a:stretch/>
        </p:blipFill>
        <p:spPr>
          <a:xfrm>
            <a:off x="10356501" y="0"/>
            <a:ext cx="1813634" cy="163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452362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582C427-5C71-4E4D-8F67-88DC67648E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56283" y="6207342"/>
            <a:ext cx="2943225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CA3BCF48-8E73-3A37-A416-83BA1B6440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6641" y="1361569"/>
            <a:ext cx="1371600" cy="196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87F1BC22-A16E-0975-10B4-503A48EED14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9863482"/>
              </p:ext>
            </p:extLst>
          </p:nvPr>
        </p:nvGraphicFramePr>
        <p:xfrm>
          <a:off x="1865576" y="982966"/>
          <a:ext cx="9191629" cy="51106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839B9774-698B-28C7-86B2-28A8A1CA10D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58241" y="3803923"/>
            <a:ext cx="1400000" cy="1809524"/>
          </a:xfrm>
          <a:prstGeom prst="rect">
            <a:avLst/>
          </a:prstGeom>
        </p:spPr>
      </p:pic>
      <p:pic>
        <p:nvPicPr>
          <p:cNvPr id="9" name="Audio 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8E76CED-8C04-9A25-F992-955504B6659E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37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05"/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Tm="76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121BA-85F2-622F-FD9A-C7C353E4E0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330" y="89306"/>
            <a:ext cx="10515600" cy="879071"/>
          </a:xfrm>
        </p:spPr>
        <p:txBody>
          <a:bodyPr>
            <a:normAutofit/>
          </a:bodyPr>
          <a:lstStyle/>
          <a:p>
            <a:r>
              <a:rPr lang="cy-GB" sz="3200" b="1" i="0" strike="noStrike" cap="none" spc="0" baseline="0">
                <a:solidFill>
                  <a:srgbClr val="203864"/>
                </a:solidFill>
                <a:effectLst/>
                <a:latin typeface="Gotham Book"/>
                <a:ea typeface="Gotham Book"/>
                <a:cs typeface="Gotham Book"/>
              </a:rPr>
              <a:t>Datblygiadau Allweddol: Digidol ac AI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7D3ECB-5FD9-E4EE-D064-E18E08425E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184" y="1448467"/>
            <a:ext cx="8784102" cy="4657445"/>
          </a:xfrm>
        </p:spPr>
        <p:txBody>
          <a:bodyPr>
            <a:normAutofit/>
          </a:bodyPr>
          <a:lstStyle/>
          <a:p>
            <a:r>
              <a:rPr lang="cy-GB" sz="2400" b="1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Yr Iseldiroedd</a:t>
            </a:r>
            <a:r>
              <a:rPr lang="cy-GB" sz="2400" b="0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 – </a:t>
            </a:r>
            <a:r>
              <a:rPr lang="cy-GB" sz="2000" b="0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defnyddio AI i brysbennu cleifion a chefnogi meddygon teulu i redeg ymarfer yn fwy effeithiol (https://westerdokters.nl/intro/?lang=en)</a:t>
            </a:r>
          </a:p>
          <a:p>
            <a:r>
              <a:rPr lang="cy-GB" sz="2000" b="0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Mwy o awtomeiddio gwasanaethau</a:t>
            </a:r>
          </a:p>
          <a:p>
            <a:r>
              <a:rPr lang="cy-GB" sz="2000" b="0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Dyfodol mewn cymaint o feysydd diwydiant byd-eang </a:t>
            </a:r>
          </a:p>
          <a:p>
            <a:r>
              <a:rPr lang="cy-GB" sz="2000" b="0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Mae angen alinio pwysigrwydd 'dod gyda chi' – digidol nid yn ôl-feddwl,</a:t>
            </a:r>
          </a:p>
          <a:p>
            <a:pPr marL="0" indent="0">
              <a:buNone/>
            </a:pPr>
            <a:endParaRPr lang="en-GB" sz="2200">
              <a:solidFill>
                <a:srgbClr val="002060"/>
              </a:solidFill>
            </a:endParaRPr>
          </a:p>
          <a:p>
            <a:r>
              <a:rPr lang="cy-GB" sz="2400" b="1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Llundain</a:t>
            </a:r>
            <a:r>
              <a:rPr lang="cy-GB" sz="2200" b="0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 – </a:t>
            </a:r>
            <a:r>
              <a:rPr lang="cy-GB" sz="1900" b="0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Mae sicrhau bod seilwaith o ran cyflwyno digidol, enghraifft lle cafodd system ei llethu gan geisiadau digidol, yn dangos angen a phrynu i mewn?</a:t>
            </a:r>
          </a:p>
          <a:p>
            <a:r>
              <a:rPr lang="cy-GB" sz="1900" b="0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Sicrhau cynnal a chadw a chefnogi o amgylch y system i sicrhau bod y system yn gyfredol</a:t>
            </a:r>
          </a:p>
          <a:p>
            <a:r>
              <a:rPr lang="cy-GB" sz="1900" b="0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Gall cyllid nad yw'n rheolaidd fod yn heriol wrth gyflwyno system ddigidol allan</a:t>
            </a:r>
          </a:p>
          <a:p>
            <a:r>
              <a:rPr lang="cy-GB" sz="1900" b="0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Cydnabod cynhyrchu a defnyddio lle mwy cyffredin digidol</a:t>
            </a:r>
          </a:p>
          <a:p>
            <a:pPr marL="0" indent="0">
              <a:buNone/>
            </a:pPr>
            <a:endParaRPr lang="en-GB">
              <a:solidFill>
                <a:srgbClr val="002060"/>
              </a:solidFill>
            </a:endParaRPr>
          </a:p>
        </p:txBody>
      </p:sp>
      <p:pic>
        <p:nvPicPr>
          <p:cNvPr id="4" name="Picture 3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BC9654C-49D6-48F0-98C2-F877CE7BDB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6930" y="15037"/>
            <a:ext cx="1332000" cy="1332000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291B3425-E0D7-4ACA-96BE-713D340E01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56283" y="6207342"/>
            <a:ext cx="2943225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Image result for heiw nantgarw">
            <a:extLst>
              <a:ext uri="{FF2B5EF4-FFF2-40B4-BE49-F238E27FC236}">
                <a16:creationId xmlns:a16="http://schemas.microsoft.com/office/drawing/2014/main" id="{AC94F88B-DF3C-4D88-8BF0-50BEB569A6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736E9E0A-47E6-D4AA-13E1-FE865BD281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73148" y="1183083"/>
            <a:ext cx="1179148" cy="163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10CC5228-3BB0-41F5-8093-B6E76977E675">
            <a:extLst>
              <a:ext uri="{FF2B5EF4-FFF2-40B4-BE49-F238E27FC236}">
                <a16:creationId xmlns:a16="http://schemas.microsoft.com/office/drawing/2014/main" id="{27FB4E8F-E2D4-7569-F186-AC5CB7C851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288246" y="2179063"/>
            <a:ext cx="162877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CA1EA57D-ED8B-4D37-8422-A80D1FCBAEE5">
            <a:extLst>
              <a:ext uri="{FF2B5EF4-FFF2-40B4-BE49-F238E27FC236}">
                <a16:creationId xmlns:a16="http://schemas.microsoft.com/office/drawing/2014/main" id="{44793967-9388-BC30-8D36-7C5B2C691A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411286" y="3467359"/>
            <a:ext cx="1281087" cy="1779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55361CAC-B18C-45CE-A183-3E48A5E025A7">
            <a:extLst>
              <a:ext uri="{FF2B5EF4-FFF2-40B4-BE49-F238E27FC236}">
                <a16:creationId xmlns:a16="http://schemas.microsoft.com/office/drawing/2014/main" id="{7D9DE501-39B5-F20F-BD53-ECD9607FD2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627895" y="4353312"/>
            <a:ext cx="1247775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6ADB934-68D0-7DFF-5B86-EA09F7411981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428584"/>
      </p:ext>
    </p:extLst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582C427-5C71-4E4D-8F67-88DC67648E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56283" y="6207342"/>
            <a:ext cx="2943225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B8268BF-A55B-44C2-81F6-592D534C5822}"/>
              </a:ext>
            </a:extLst>
          </p:cNvPr>
          <p:cNvSpPr txBox="1"/>
          <p:nvPr/>
        </p:nvSpPr>
        <p:spPr>
          <a:xfrm>
            <a:off x="539363" y="276371"/>
            <a:ext cx="6890084" cy="5791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3200" b="1" i="0" strike="noStrike" cap="none" spc="0" baseline="0">
                <a:solidFill>
                  <a:srgbClr val="1B2E4A"/>
                </a:solidFill>
                <a:effectLst/>
                <a:latin typeface="Gotham Book"/>
                <a:ea typeface="Gotham Book"/>
                <a:cs typeface="Gotham Book"/>
              </a:rPr>
              <a:t>Casgliadau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02D76323-F5BB-651A-A34C-67D51EFF26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7963" y="2409092"/>
            <a:ext cx="5291107" cy="2163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D623F6D-758F-9D68-7A20-AAFA68A2B2BE}"/>
              </a:ext>
            </a:extLst>
          </p:cNvPr>
          <p:cNvSpPr txBox="1"/>
          <p:nvPr/>
        </p:nvSpPr>
        <p:spPr>
          <a:xfrm>
            <a:off x="5838093" y="1392389"/>
            <a:ext cx="6098345" cy="438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2400" b="0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Archwilio, dysgu a chyflwyno fel </a:t>
            </a:r>
            <a:r>
              <a:rPr lang="cy-GB" sz="2400" b="1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timau aml-broffesiynol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2400" b="0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Datblygu gwaith aml-broffesiynol e.e. defnyddio </a:t>
            </a:r>
            <a:r>
              <a:rPr lang="cy-GB" sz="2400" b="1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Ymgynghoriadau grŵp - </a:t>
            </a:r>
            <a:r>
              <a:rPr lang="cy-GB" sz="2400" b="0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a </a:t>
            </a:r>
            <a:r>
              <a:rPr lang="cy-GB" sz="2400" b="1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Dylunio ystadau ar gyfer gweithio MPT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2400" b="1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Rhannu</a:t>
            </a:r>
            <a:r>
              <a:rPr lang="cy-GB" sz="2400" b="0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 gwybodaeth a chyflawniadau </a:t>
            </a:r>
            <a:r>
              <a:rPr lang="cy-GB" sz="2400" b="1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sydd gennym eisoes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2400" b="0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Ymddiried yn yr </a:t>
            </a:r>
            <a:r>
              <a:rPr lang="cy-GB" sz="2400" b="1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MGSC </a:t>
            </a:r>
            <a:r>
              <a:rPr lang="cy-GB" sz="2400" b="0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a </a:t>
            </a:r>
            <a:r>
              <a:rPr lang="cy-GB" sz="2400" b="1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datblygu'r prosesau i brif ffrydio </a:t>
            </a:r>
            <a:r>
              <a:rPr lang="cy-GB" sz="2400" b="0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beth sy'n gweithio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2400" b="0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Symleiddio llwybrau a </a:t>
            </a:r>
            <a:r>
              <a:rPr lang="cy-GB" sz="2400" b="1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dileu biwrocratiaeth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y-GB" sz="2400" b="0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Ymrwymo i </a:t>
            </a:r>
            <a:r>
              <a:rPr lang="cy-GB" sz="2400" b="1" i="0" strike="noStrike" cap="none" spc="0" baseline="0">
                <a:solidFill>
                  <a:srgbClr val="00206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ddigidol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5921F04-8470-4D7D-192F-49A384C43D7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375036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70F68D-0D51-49DB-9D32-040BF5A505F9}"/>
              </a:ext>
            </a:extLst>
          </p:cNvPr>
          <p:cNvSpPr txBox="1"/>
          <p:nvPr/>
        </p:nvSpPr>
        <p:spPr>
          <a:xfrm>
            <a:off x="2922104" y="98695"/>
            <a:ext cx="6347792" cy="115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Cynhadledd Genedlaethol y Gweithlu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0" i="1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Datblygu Cynllun Gweithlu Strategol ar gyfer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5D09AC2-CC55-49E6-B6E5-C82FB12956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43915" y="6312094"/>
            <a:ext cx="1771897" cy="32389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7EB601B-7B9F-44BC-B389-F13F2AD66B60}"/>
              </a:ext>
            </a:extLst>
          </p:cNvPr>
          <p:cNvSpPr txBox="1"/>
          <p:nvPr/>
        </p:nvSpPr>
        <p:spPr>
          <a:xfrm>
            <a:off x="377687" y="1799226"/>
            <a:ext cx="11436626" cy="35999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32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Myfyrdodau ar y diwrnod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32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a meysydd blaenoriaeth i'w datblygu</a:t>
            </a:r>
            <a:endParaRPr lang="en-GB" sz="3200">
              <a:effectLst/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2400">
              <a:effectLst/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1" i="0" strike="noStrike" cap="none" spc="0" baseline="0">
                <a:solidFill>
                  <a:srgbClr val="1F3864"/>
                </a:solidFill>
                <a:effectLst/>
                <a:latin typeface="Gotham Book"/>
                <a:ea typeface="Gotham Book"/>
                <a:cs typeface="Gotham Book"/>
              </a:rPr>
              <a:t>Dorothy Edwards</a:t>
            </a:r>
            <a:endParaRPr lang="en-GB" sz="2400" b="1">
              <a:solidFill>
                <a:srgbClr val="1F3864"/>
              </a:solidFill>
              <a:latin typeface="Gotham Book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1F3864"/>
                </a:solidFill>
                <a:effectLst/>
                <a:latin typeface="Gotham Book"/>
                <a:ea typeface="Gotham Book"/>
                <a:cs typeface="Gotham Book"/>
              </a:rPr>
              <a:t>Cyfarwyddwr y Rhaglen </a:t>
            </a:r>
            <a:endParaRPr lang="en-GB" sz="2400">
              <a:solidFill>
                <a:srgbClr val="1F3864"/>
              </a:solidFill>
              <a:latin typeface="Gotham Book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1F3864"/>
                </a:solidFill>
                <a:effectLst/>
                <a:latin typeface="Gotham Book"/>
                <a:ea typeface="Gotham Book"/>
                <a:cs typeface="Gotham Book"/>
              </a:rPr>
              <a:t>Rhaglenni Cenedlaethol, Addysg a Gwella Iechyd Cymru (AaGIC)</a:t>
            </a:r>
            <a:endParaRPr lang="en-GB" sz="2400">
              <a:effectLst/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1800" b="1">
              <a:effectLst/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B3FF06-DF0D-1BD1-4BCF-4AD5F681602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471569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70F68D-0D51-49DB-9D32-040BF5A505F9}"/>
              </a:ext>
            </a:extLst>
          </p:cNvPr>
          <p:cNvSpPr txBox="1"/>
          <p:nvPr/>
        </p:nvSpPr>
        <p:spPr>
          <a:xfrm>
            <a:off x="2922104" y="98695"/>
            <a:ext cx="6347792" cy="115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Cynhadledd Genedlaethol y Gweithlu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0" i="1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Datblygu Cynllun Gweithlu Strategol ar gyfer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F25E57-6880-B4B3-17E5-BA7EB31F3597}"/>
              </a:ext>
            </a:extLst>
          </p:cNvPr>
          <p:cNvSpPr txBox="1"/>
          <p:nvPr/>
        </p:nvSpPr>
        <p:spPr>
          <a:xfrm>
            <a:off x="1150775" y="1819248"/>
            <a:ext cx="9890449" cy="27107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3200" b="1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Myfyrdodau ar y diwrnod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3200" b="1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a meysydd blaenoriaeth i'w datblygu</a:t>
            </a:r>
            <a:endParaRPr lang="en-GB" sz="3200">
              <a:solidFill>
                <a:schemeClr val="tx2">
                  <a:lumMod val="75000"/>
                </a:schemeClr>
              </a:solidFill>
              <a:effectLst/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2400">
              <a:solidFill>
                <a:schemeClr val="tx2">
                  <a:lumMod val="75000"/>
                </a:schemeClr>
              </a:solidFill>
              <a:effectLst/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1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Menti.com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1" i="0" strike="noStrike" cap="none" spc="0" baseline="0">
                <a:solidFill>
                  <a:srgbClr val="333F50"/>
                </a:solidFill>
                <a:effectLst/>
                <a:latin typeface="Gotham Book"/>
                <a:ea typeface="Gotham Book"/>
                <a:cs typeface="Gotham Book"/>
              </a:rPr>
              <a:t>Cod 6898 1186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7C30AC3-C303-ABC1-D7E6-3C7934468F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43915" y="6312094"/>
            <a:ext cx="1771897" cy="3238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AF7B748-B24B-3B61-8A2B-5A1076516A0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693095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70F68D-0D51-49DB-9D32-040BF5A505F9}"/>
              </a:ext>
            </a:extLst>
          </p:cNvPr>
          <p:cNvSpPr txBox="1"/>
          <p:nvPr/>
        </p:nvSpPr>
        <p:spPr>
          <a:xfrm>
            <a:off x="2922104" y="98695"/>
            <a:ext cx="6347792" cy="115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Cynhadledd Genedlaethol y Gweithlu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0" i="1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Datblygu Cynllun Gweithlu Strategol ar gyfer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EB601B-7B9F-44BC-B389-F13F2AD66B60}"/>
              </a:ext>
            </a:extLst>
          </p:cNvPr>
          <p:cNvSpPr txBox="1"/>
          <p:nvPr/>
        </p:nvSpPr>
        <p:spPr>
          <a:xfrm>
            <a:off x="2754863" y="1994292"/>
            <a:ext cx="6682274" cy="2976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32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Y Camau Nesaf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2400">
              <a:effectLst/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Alex Howells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Prif Weithredwr </a:t>
            </a:r>
            <a:endParaRPr lang="en-GB" sz="2400">
              <a:solidFill>
                <a:srgbClr val="44546A"/>
              </a:solidFill>
              <a:latin typeface="Gotham Book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2400" b="0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Addysg a Gwella Iechyd Cymru (AaGIC)</a:t>
            </a:r>
            <a:endParaRPr lang="en-GB" sz="2400">
              <a:effectLst/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800">
              <a:effectLst/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8495FD-CB71-8114-85D5-F51C5E5A1E9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90807"/>
      </p:ext>
    </p:extLst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70F68D-0D51-49DB-9D32-040BF5A505F9}"/>
              </a:ext>
            </a:extLst>
          </p:cNvPr>
          <p:cNvSpPr txBox="1"/>
          <p:nvPr/>
        </p:nvSpPr>
        <p:spPr>
          <a:xfrm>
            <a:off x="2922104" y="98695"/>
            <a:ext cx="6347792" cy="115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Cynhadledd Genedlaethol y Gweithlu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0" i="1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Datblygu Cynllun Gweithlu Strategol ar gyfer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EB601B-7B9F-44BC-B389-F13F2AD66B60}"/>
              </a:ext>
            </a:extLst>
          </p:cNvPr>
          <p:cNvSpPr txBox="1"/>
          <p:nvPr/>
        </p:nvSpPr>
        <p:spPr>
          <a:xfrm>
            <a:off x="1814415" y="2152912"/>
            <a:ext cx="8563170" cy="37681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3200" b="1" i="0" strike="noStrike" cap="none" spc="0" baseline="0" dirty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Crynodeb a chau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2400" dirty="0">
              <a:effectLst/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cy-GB" sz="2400" b="1" i="0" strike="noStrike" cap="none" spc="0" baseline="0" dirty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Nicola Prygodzicz</a:t>
            </a:r>
            <a:endParaRPr lang="en-GB" sz="2400" b="1" dirty="0">
              <a:solidFill>
                <a:srgbClr val="44546A"/>
              </a:solidFill>
              <a:effectLst/>
              <a:latin typeface="Gotham Book"/>
              <a:ea typeface="Calibri" panose="020F0502020204030204" pitchFamily="34" charset="0"/>
            </a:endParaRPr>
          </a:p>
          <a:p>
            <a:pPr algn="ctr"/>
            <a:r>
              <a:rPr lang="cy-GB" sz="2400" b="0" i="0" strike="noStrike" cap="none" spc="0" baseline="0" dirty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Prif Weithredwr Bwrdd Iechyd Prifysgol Aneurin Bevan:</a:t>
            </a:r>
          </a:p>
          <a:p>
            <a:pPr algn="ctr"/>
            <a:r>
              <a:rPr lang="cy-GB" sz="2400" b="0" i="0" strike="noStrike" cap="none" spc="0" baseline="0" dirty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Prif Weithredwr y GIG ar gyfer Gofal Sylfaenol</a:t>
            </a:r>
          </a:p>
          <a:p>
            <a:pPr algn="ctr"/>
            <a:endParaRPr lang="en-GB" sz="2400" dirty="0">
              <a:solidFill>
                <a:srgbClr val="44546A"/>
              </a:solidFill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cy-GB" sz="2400" b="1" i="0" strike="noStrike" cap="none" spc="0" baseline="0" dirty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Alex Slade</a:t>
            </a:r>
          </a:p>
          <a:p>
            <a:pPr algn="ctr"/>
            <a:r>
              <a:rPr lang="cy-GB" sz="2400" b="0" i="0" strike="noStrike" cap="none" spc="0" baseline="0" dirty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Cyfarwyddwr Gofal Sylfaenol ac Iechyd Meddwl, Llywodraeth Cymru</a:t>
            </a:r>
            <a:endParaRPr lang="en-GB" sz="2400" dirty="0">
              <a:effectLst/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E7C3C8-340D-4899-77B9-D9167FA312E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350" b="5196"/>
          <a:stretch/>
        </p:blipFill>
        <p:spPr>
          <a:xfrm>
            <a:off x="10593825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060201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70F68D-0D51-49DB-9D32-040BF5A505F9}"/>
              </a:ext>
            </a:extLst>
          </p:cNvPr>
          <p:cNvSpPr txBox="1"/>
          <p:nvPr/>
        </p:nvSpPr>
        <p:spPr>
          <a:xfrm>
            <a:off x="2922104" y="98695"/>
            <a:ext cx="6347792" cy="115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Cynhadledd Genedlaethol y Gweithlu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0" i="1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Datblygu Cynllun Gweithlu Strategol ar gyfer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EB601B-7B9F-44BC-B389-F13F2AD66B60}"/>
              </a:ext>
            </a:extLst>
          </p:cNvPr>
          <p:cNvSpPr txBox="1"/>
          <p:nvPr/>
        </p:nvSpPr>
        <p:spPr>
          <a:xfrm>
            <a:off x="1814415" y="2255537"/>
            <a:ext cx="8563170" cy="40424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32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Diolch am ddod i mewn a chyfrannu heddiw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32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Bydd copïau o'r cyflwyniadau y bydd fideos o heddiw yn cael eu llwytho i fyny i wefan RhSGS maes o law. </a:t>
            </a:r>
            <a:endParaRPr lang="en-GB" sz="2800" b="1">
              <a:solidFill>
                <a:srgbClr val="44546A"/>
              </a:solidFill>
              <a:latin typeface="Gotham Book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3200" b="1">
              <a:solidFill>
                <a:srgbClr val="44546A"/>
              </a:solidFill>
              <a:latin typeface="Gotham Book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32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Mae lluniaeth ar gael yn y cyntedd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72EBF0-497F-74DD-65AA-BAA53483AE8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350" b="5196"/>
          <a:stretch/>
        </p:blipFill>
        <p:spPr>
          <a:xfrm>
            <a:off x="10571959" y="0"/>
            <a:ext cx="1598175" cy="144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534849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70F68D-0D51-49DB-9D32-040BF5A505F9}"/>
              </a:ext>
            </a:extLst>
          </p:cNvPr>
          <p:cNvSpPr txBox="1"/>
          <p:nvPr/>
        </p:nvSpPr>
        <p:spPr>
          <a:xfrm>
            <a:off x="2922104" y="98695"/>
            <a:ext cx="6347792" cy="115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Cynhadledd Genedlaethol y Gweithlu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0" i="1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Datblygu Cynllun Gweithlu Strategol ar gyfer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4A7044-AB97-4E97-9C33-63335158C5A7}"/>
              </a:ext>
            </a:extLst>
          </p:cNvPr>
          <p:cNvSpPr txBox="1"/>
          <p:nvPr/>
        </p:nvSpPr>
        <p:spPr>
          <a:xfrm>
            <a:off x="3047223" y="2294072"/>
            <a:ext cx="6097554" cy="23164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y-GB" sz="3200" b="1" i="0" strike="noStrike" cap="none" spc="0" baseline="0">
                <a:solidFill>
                  <a:srgbClr val="44546A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Gofal Sylfaenol yng Nghymru  </a:t>
            </a:r>
          </a:p>
          <a:p>
            <a:pPr algn="ctr"/>
            <a:endParaRPr lang="en-GB" sz="2400" b="0" i="0">
              <a:solidFill>
                <a:srgbClr val="242424"/>
              </a:solidFill>
              <a:effectLst/>
              <a:latin typeface="Calibri" panose="020F0502020204030204" pitchFamily="34" charset="0"/>
            </a:endParaRPr>
          </a:p>
          <a:p>
            <a:pPr algn="ctr" fontAlgn="base"/>
            <a:r>
              <a:rPr lang="cy-GB" sz="2400" b="1" i="0" strike="noStrike" cap="none" spc="0" baseline="0">
                <a:solidFill>
                  <a:srgbClr val="44546A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Nick Wood </a:t>
            </a:r>
          </a:p>
          <a:p>
            <a:pPr algn="ctr" fontAlgn="base"/>
            <a:r>
              <a:rPr lang="cy-GB" sz="2400" b="0" i="0" strike="noStrike" cap="none" spc="0" baseline="0">
                <a:solidFill>
                  <a:srgbClr val="44546A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Nick Wood, Dirprwy Brif Weithredwr GIG Cymru </a:t>
            </a:r>
            <a:endParaRPr lang="en-GB" sz="2400" b="0" i="0">
              <a:solidFill>
                <a:srgbClr val="242424"/>
              </a:solidFill>
              <a:effectLst/>
              <a:latin typeface="Calibri" panose="020F0502020204030204" pitchFamily="34" charset="0"/>
            </a:endParaRPr>
          </a:p>
          <a:p>
            <a:pPr algn="ctr"/>
            <a:endParaRPr lang="en-GB" sz="1800" b="0" i="0">
              <a:solidFill>
                <a:srgbClr val="242424"/>
              </a:solidFill>
              <a:effectLst/>
              <a:latin typeface="Gotham Book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EA833A-7D5C-EFA3-C509-F27004DB0A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71959" y="0"/>
            <a:ext cx="1620041" cy="15195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379AF81-33A4-A1F5-56BE-7F4FBAB1D5C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350" b="5196"/>
          <a:stretch/>
        </p:blipFill>
        <p:spPr>
          <a:xfrm>
            <a:off x="10356501" y="0"/>
            <a:ext cx="1813634" cy="163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784980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BD27CBCF-9DE2-C9EC-5D2F-F76F2F2FAF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3" name="Picture 2" descr="Image result for heiw nantgarw">
            <a:extLst>
              <a:ext uri="{FF2B5EF4-FFF2-40B4-BE49-F238E27FC236}">
                <a16:creationId xmlns:a16="http://schemas.microsoft.com/office/drawing/2014/main" id="{776635C9-4DC7-ADCD-F11C-BE1B3D2BC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3652"/>
            <a:ext cx="2377440" cy="7607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70F68D-0D51-49DB-9D32-040BF5A505F9}"/>
              </a:ext>
            </a:extLst>
          </p:cNvPr>
          <p:cNvSpPr txBox="1"/>
          <p:nvPr/>
        </p:nvSpPr>
        <p:spPr>
          <a:xfrm>
            <a:off x="2922104" y="98695"/>
            <a:ext cx="6347792" cy="1156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Cynhadledd Genedlaethol y Gweithlu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1800" b="0" i="1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Datblygu Cynllun Gweithlu Strategol ar gyfer Gofal Sylfaenol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4A7044-AB97-4E97-9C33-63335158C5A7}"/>
              </a:ext>
            </a:extLst>
          </p:cNvPr>
          <p:cNvSpPr txBox="1"/>
          <p:nvPr/>
        </p:nvSpPr>
        <p:spPr>
          <a:xfrm>
            <a:off x="1145882" y="2265187"/>
            <a:ext cx="9900235" cy="28269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32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Datblygu Cynllun Gweithlu Strategol ar gyfer Gofal Sylfaenol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2400">
              <a:effectLst/>
              <a:latin typeface="Gotham Book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cy-GB" sz="2400" b="1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Sue Morgan</a:t>
            </a:r>
          </a:p>
          <a:p>
            <a:pPr algn="ctr"/>
            <a:r>
              <a:rPr lang="cy-GB" sz="2400" b="0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Cyfarwyddwr Cenedlaethol ac Arweinydd Rhaglenni Strategol  </a:t>
            </a:r>
          </a:p>
          <a:p>
            <a:pPr algn="ctr"/>
            <a:r>
              <a:rPr lang="cy-GB" sz="2400" b="0" i="0" strike="noStrike" cap="none" spc="0" baseline="0">
                <a:solidFill>
                  <a:srgbClr val="44546A"/>
                </a:solidFill>
                <a:effectLst/>
                <a:latin typeface="Gotham Book"/>
                <a:ea typeface="Gotham Book"/>
                <a:cs typeface="Gotham Book"/>
              </a:rPr>
              <a:t>Gofal Sylfaenol a Chymunedol (RhSGS)</a:t>
            </a:r>
            <a:endParaRPr lang="en-GB" sz="2400" b="0" i="0">
              <a:solidFill>
                <a:srgbClr val="242424"/>
              </a:solidFill>
              <a:effectLst/>
              <a:latin typeface="Gotham Book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BE2ACA5-2E58-EA98-BEAD-FEE769B2BD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71959" y="0"/>
            <a:ext cx="1620041" cy="15195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97AB8AD-27BD-1B63-16E3-C0384C37D99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350" b="5196"/>
          <a:stretch/>
        </p:blipFill>
        <p:spPr>
          <a:xfrm>
            <a:off x="10356501" y="0"/>
            <a:ext cx="1813634" cy="163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519997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7AD1A53-3E13-17D0-49A6-B3B5A25A89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920145"/>
      </p:ext>
    </p:extLst>
  </p:cSld>
  <p:clrMapOvr>
    <a:masterClrMapping/>
  </p:clrMapOvr>
  <p:transition spd="slow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DD52E41A-C430-AF4C-8AFB-1BAA1A503A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C834C90-1B64-6E15-29F3-8F2F44ABA916}"/>
              </a:ext>
            </a:extLst>
          </p:cNvPr>
          <p:cNvSpPr txBox="1"/>
          <p:nvPr/>
        </p:nvSpPr>
        <p:spPr>
          <a:xfrm>
            <a:off x="2061882" y="140695"/>
            <a:ext cx="9851340" cy="1066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3200" b="1" i="0" strike="noStrike" cap="none" spc="0" baseline="0" dirty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Cynllun Gweithlu Strategol ar gyfer Gofal Sylfaenol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22CCAD-B51F-446D-BA22-225B12DABAC2}"/>
              </a:ext>
            </a:extLst>
          </p:cNvPr>
          <p:cNvSpPr txBox="1"/>
          <p:nvPr/>
        </p:nvSpPr>
        <p:spPr>
          <a:xfrm>
            <a:off x="367552" y="1100047"/>
            <a:ext cx="5450541" cy="4663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2000" b="1" i="0" strike="noStrike" cap="none" spc="0" baseline="0" dirty="0">
                <a:solidFill>
                  <a:srgbClr val="0070C0"/>
                </a:solidFill>
                <a:effectLst/>
                <a:latin typeface="Arial"/>
                <a:ea typeface="Arial"/>
                <a:cs typeface="Arial"/>
              </a:rPr>
              <a:t>PAM?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lang="cy-GB" sz="2000" b="0" i="0" strike="noStrike" cap="none" spc="0" baseline="0" dirty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Mae’r </a:t>
            </a:r>
            <a:r>
              <a:rPr lang="cy-GB" sz="2000" b="1" i="0" strike="noStrike" cap="none" spc="0" baseline="0" dirty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Galw </a:t>
            </a:r>
            <a:r>
              <a:rPr lang="cy-GB" sz="2000" b="0" i="0" strike="noStrike" cap="none" spc="0" baseline="0" dirty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mewn gofal sylfaenol yn cynyddu ac yn parhau i newid wrth i'n poblogaeth heneiddio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lang="cy-GB" sz="2000" b="1" i="0" strike="noStrike" cap="none" spc="0" baseline="0" dirty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Heriau recriwtio </a:t>
            </a:r>
            <a:r>
              <a:rPr lang="cy-GB" sz="2000" b="0" i="0" strike="noStrike" cap="none" spc="0" baseline="0" dirty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ar draws y gweithlu gofal sylfaenol yn arwain at heriau cynaliadwyedd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lang="cy-GB" sz="2000" b="1" i="0" strike="noStrike" cap="none" spc="0" baseline="0" dirty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Cyfleoedd</a:t>
            </a:r>
            <a:r>
              <a:rPr lang="cy-GB" sz="2000" b="0" i="0" strike="noStrike" cap="none" spc="0" baseline="0" dirty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 wrth roi gofal yn wahanol sydd angen sgiliau a galluoedd ychwanegol, modelau gweithlu gwahanol a ffyrdd newydd o weithio a gefnogir gan ddatblygiadau mewn technoleg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6C7F6B9-71C9-405A-8EB9-079D3422F5D0}"/>
              </a:ext>
            </a:extLst>
          </p:cNvPr>
          <p:cNvGrpSpPr/>
          <p:nvPr/>
        </p:nvGrpSpPr>
        <p:grpSpPr>
          <a:xfrm>
            <a:off x="6526302" y="1109007"/>
            <a:ext cx="4894733" cy="4825624"/>
            <a:chOff x="6526302" y="1109007"/>
            <a:chExt cx="4894733" cy="4825624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37C1AA1C-ECEA-4327-A754-372AA91A1FF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31475" y="1425383"/>
              <a:ext cx="4789560" cy="4509248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5A1FAC2-06C6-474C-A97A-EAC8A9533306}"/>
                </a:ext>
              </a:extLst>
            </p:cNvPr>
            <p:cNvSpPr txBox="1"/>
            <p:nvPr/>
          </p:nvSpPr>
          <p:spPr>
            <a:xfrm>
              <a:off x="6526299" y="1109007"/>
              <a:ext cx="4168588" cy="396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cy-GB" sz="2000" b="1" i="0" strike="noStrike" cap="none" spc="0" baseline="0">
                  <a:solidFill>
                    <a:srgbClr val="0070C0"/>
                  </a:solidFill>
                  <a:effectLst/>
                  <a:latin typeface="Arial"/>
                  <a:ea typeface="Arial"/>
                  <a:cs typeface="Arial"/>
                </a:rPr>
                <a:t>SUT?</a:t>
              </a:r>
              <a:endPara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3" name="Picture 2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65722653-7F81-68A1-355A-38C9F08AAE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ED82EE0-163E-20EB-983C-79DD7F3509B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922"/>
          <a:stretch/>
        </p:blipFill>
        <p:spPr>
          <a:xfrm>
            <a:off x="6166307" y="1472695"/>
            <a:ext cx="5658142" cy="467872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171B656-60D0-4DCD-665F-282BCA76F8D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71959" y="0"/>
            <a:ext cx="1620041" cy="151957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A5B6BBD-1477-CF4F-9AD7-2CCB6DAACD6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1350" b="5196"/>
          <a:stretch/>
        </p:blipFill>
        <p:spPr>
          <a:xfrm>
            <a:off x="10356501" y="0"/>
            <a:ext cx="1813634" cy="163483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359A7D2-D108-521D-AB3D-0A5C570BEBE3}"/>
              </a:ext>
            </a:extLst>
          </p:cNvPr>
          <p:cNvSpPr txBox="1"/>
          <p:nvPr/>
        </p:nvSpPr>
        <p:spPr>
          <a:xfrm>
            <a:off x="6872565" y="2997333"/>
            <a:ext cx="1302327" cy="830997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Colofn 1         Gwybodaeth a dadansoffiad o’r gweithlu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A13C45-A7A8-B3C8-8D18-9EA843B81FA0}"/>
              </a:ext>
            </a:extLst>
          </p:cNvPr>
          <p:cNvSpPr txBox="1"/>
          <p:nvPr/>
        </p:nvSpPr>
        <p:spPr>
          <a:xfrm>
            <a:off x="7514652" y="5595104"/>
            <a:ext cx="3023205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Cynllun greatly 5 mlynedd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F9CD60-E0E2-C736-E4AF-84DCCC9340A2}"/>
              </a:ext>
            </a:extLst>
          </p:cNvPr>
          <p:cNvSpPr txBox="1"/>
          <p:nvPr/>
        </p:nvSpPr>
        <p:spPr>
          <a:xfrm>
            <a:off x="8441024" y="4497161"/>
            <a:ext cx="1255188" cy="646331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Gweithredu wedi’l gostio a’I flaenoriaethu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739AC6-EE26-C618-03CC-146C444824BE}"/>
              </a:ext>
            </a:extLst>
          </p:cNvPr>
          <p:cNvSpPr txBox="1"/>
          <p:nvPr/>
        </p:nvSpPr>
        <p:spPr>
          <a:xfrm>
            <a:off x="7834826" y="1993800"/>
            <a:ext cx="2321103" cy="40011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Gwasanaeth neu broffesiwn penodol plymio dwfn ee. Iechyd meddwl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8B6833D-A4C6-2FB1-529F-A00D7E2D7809}"/>
              </a:ext>
            </a:extLst>
          </p:cNvPr>
          <p:cNvSpPr txBox="1"/>
          <p:nvPr/>
        </p:nvSpPr>
        <p:spPr>
          <a:xfrm>
            <a:off x="8583731" y="2838081"/>
            <a:ext cx="981509" cy="1384995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lang="en-GB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Colofn 2       Tystiofaeth artoesi ymchwil </a:t>
            </a:r>
          </a:p>
          <a:p>
            <a:endParaRPr lang="en-GB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A2E8D99-07EA-E532-5F65-470C91645C33}"/>
              </a:ext>
            </a:extLst>
          </p:cNvPr>
          <p:cNvSpPr txBox="1"/>
          <p:nvPr/>
        </p:nvSpPr>
        <p:spPr>
          <a:xfrm>
            <a:off x="9920795" y="2746141"/>
            <a:ext cx="1302327" cy="92333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  <a:p>
            <a:pPr algn="ctr"/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Colofn 3             Yogysulltu</a:t>
            </a:r>
          </a:p>
          <a:p>
            <a:endParaRPr lang="en-GB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71612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DD52E41A-C430-AF4C-8AFB-1BAA1A503A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7" y="0"/>
            <a:ext cx="12192000" cy="685800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3D02DC62-B582-2819-9409-EF257B00CA67}"/>
              </a:ext>
            </a:extLst>
          </p:cNvPr>
          <p:cNvGrpSpPr/>
          <p:nvPr/>
        </p:nvGrpSpPr>
        <p:grpSpPr>
          <a:xfrm>
            <a:off x="5895362" y="1033272"/>
            <a:ext cx="6034403" cy="4843729"/>
            <a:chOff x="5786213" y="351399"/>
            <a:chExt cx="5680483" cy="5037048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FE6444FD-08E1-B827-536E-CD0D06C653DA}"/>
                </a:ext>
              </a:extLst>
            </p:cNvPr>
            <p:cNvGrpSpPr/>
            <p:nvPr/>
          </p:nvGrpSpPr>
          <p:grpSpPr>
            <a:xfrm>
              <a:off x="5786213" y="351399"/>
              <a:ext cx="5680483" cy="5037048"/>
              <a:chOff x="2978295" y="299207"/>
              <a:chExt cx="5680483" cy="5037048"/>
            </a:xfrm>
          </p:grpSpPr>
          <p:sp>
            <p:nvSpPr>
              <p:cNvPr id="18" name="Flowchart: Connector 17">
                <a:extLst>
                  <a:ext uri="{FF2B5EF4-FFF2-40B4-BE49-F238E27FC236}">
                    <a16:creationId xmlns:a16="http://schemas.microsoft.com/office/drawing/2014/main" id="{CB49B54D-A06C-0C06-4ED6-8F667B7B6D0F}"/>
                  </a:ext>
                </a:extLst>
              </p:cNvPr>
              <p:cNvSpPr/>
              <p:nvPr/>
            </p:nvSpPr>
            <p:spPr>
              <a:xfrm>
                <a:off x="2978295" y="299207"/>
                <a:ext cx="4805124" cy="5037048"/>
              </a:xfrm>
              <a:prstGeom prst="flowChartConnector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lang="cy-GB" sz="1600" b="1" i="0" strike="noStrike" cap="none" spc="0" baseline="0" dirty="0">
                  <a:solidFill>
                    <a:srgbClr val="000000"/>
                  </a:solidFill>
                  <a:effectLst/>
                  <a:latin typeface="Gotham Book"/>
                  <a:ea typeface="Gotham Book"/>
                  <a:cs typeface="Gotham Book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lang="cy-GB" sz="1600" b="1" dirty="0">
                  <a:solidFill>
                    <a:srgbClr val="000000"/>
                  </a:solidFill>
                  <a:latin typeface="Gotham Book"/>
                  <a:ea typeface="Gotham Book"/>
                  <a:cs typeface="Gotham Book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lang="cy-GB" sz="1600" b="1" i="0" strike="noStrike" cap="none" spc="0" baseline="0" dirty="0">
                    <a:solidFill>
                      <a:srgbClr val="000000"/>
                    </a:solidFill>
                    <a:effectLst/>
                    <a:latin typeface="Gotham Book"/>
                    <a:ea typeface="Gotham Book"/>
                    <a:cs typeface="Gotham Book"/>
                  </a:rPr>
                  <a:t>Bydd y cynllun hwn yn canolbwyntio ar:</a:t>
                </a:r>
                <a:endPara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Gotham Book" pitchFamily="50" charset="0"/>
                  <a:ea typeface="Calibri" panose="020F0502020204030204"/>
                  <a:cs typeface="Gotham Book" pitchFamily="50" charset="0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/>
                </a:endParaRPr>
              </a:p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AutoNum type="arabicPeriod"/>
                  <a:defRPr/>
                </a:pPr>
                <a:r>
                  <a:rPr lang="cy-GB" sz="1600" b="1" i="0" strike="noStrike" cap="none" spc="0" baseline="0" dirty="0">
                    <a:solidFill>
                      <a:srgbClr val="000000"/>
                    </a:solidFill>
                    <a:effectLst/>
                    <a:latin typeface="Gotham Book"/>
                    <a:ea typeface="Gotham Book"/>
                    <a:cs typeface="Gotham Book"/>
                  </a:rPr>
                  <a:t>Ddarparu gwasanaethau gofal sylfaenol mewn meddygfa, clwstwr neu ôl-droed daearyddol arall (contractwyr annibynnol/arferion a reolir/modelau a gyflogir gan HB)</a:t>
                </a:r>
              </a:p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AutoNum type="arabicPeriod"/>
                  <a:defRPr/>
                </a:pPr>
                <a:endPara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otham Book" pitchFamily="50" charset="0"/>
                  <a:ea typeface="Calibri" panose="020F0502020204030204"/>
                  <a:cs typeface="Gotham Book" pitchFamily="50" charset="0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lang="cy-GB" sz="1600" b="1" i="0" strike="noStrike" cap="none" spc="0" baseline="0" dirty="0">
                    <a:solidFill>
                      <a:srgbClr val="000000"/>
                    </a:solidFill>
                    <a:effectLst/>
                    <a:latin typeface="Gotham Book"/>
                    <a:ea typeface="Gotham Book"/>
                    <a:cs typeface="Gotham Book"/>
                  </a:rPr>
                  <a:t>2. Roedd angen i'r gweithlu ddarparu gofal sylfaenol i grwpiau bregus (e.e. poblogaeth carchardai)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Gotham Book" pitchFamily="50" charset="0"/>
                  <a:ea typeface="Calibri" panose="020F0502020204030204"/>
                  <a:cs typeface="Gotham Book" pitchFamily="50" charset="0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lang="cy-GB" sz="1600" b="1" i="0" strike="noStrike" cap="none" spc="0" baseline="0" dirty="0">
                    <a:solidFill>
                      <a:srgbClr val="000000"/>
                    </a:solidFill>
                    <a:effectLst/>
                    <a:latin typeface="Gotham Book"/>
                    <a:ea typeface="Gotham Book"/>
                    <a:cs typeface="Gotham Book"/>
                  </a:rPr>
                  <a:t>3. Roedd angen i'r gweithlu ddarparu gofal sylfaenol brys (GPOOH) a gwasanaethau clinigol cyswllt cyntaf 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lang="cy-GB" sz="1600" b="1" i="0" strike="noStrike" cap="none" spc="0" baseline="0" dirty="0">
                    <a:solidFill>
                      <a:srgbClr val="000000"/>
                    </a:solidFill>
                    <a:effectLst/>
                    <a:latin typeface="Gotham Book"/>
                    <a:ea typeface="Gotham Book"/>
                    <a:cs typeface="Gotham Book"/>
                  </a:rPr>
                  <a:t>(e.e. 111)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/>
                </a:endParaRPr>
              </a:p>
            </p:txBody>
          </p:sp>
          <p:sp>
            <p:nvSpPr>
              <p:cNvPr id="20" name="Flowchart: Connector 19">
                <a:extLst>
                  <a:ext uri="{FF2B5EF4-FFF2-40B4-BE49-F238E27FC236}">
                    <a16:creationId xmlns:a16="http://schemas.microsoft.com/office/drawing/2014/main" id="{2C883B0B-AD52-BD0D-7085-0189DB5E4583}"/>
                  </a:ext>
                </a:extLst>
              </p:cNvPr>
              <p:cNvSpPr/>
              <p:nvPr/>
            </p:nvSpPr>
            <p:spPr>
              <a:xfrm>
                <a:off x="7386118" y="1688734"/>
                <a:ext cx="1056543" cy="543706"/>
              </a:xfrm>
              <a:prstGeom prst="flowChartConnector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lang="cy-GB" sz="1400" b="1" i="0" strike="noStrike" cap="none" spc="0" baseline="0">
                    <a:solidFill>
                      <a:srgbClr val="000000"/>
                    </a:solidFill>
                    <a:effectLst/>
                    <a:latin typeface="Gotham Book"/>
                    <a:ea typeface="Gotham Book"/>
                    <a:cs typeface="Gotham Book"/>
                  </a:rPr>
                  <a:t>Cyflawni 999</a:t>
                </a:r>
              </a:p>
            </p:txBody>
          </p:sp>
          <p:sp>
            <p:nvSpPr>
              <p:cNvPr id="21" name="Flowchart: Connector 20">
                <a:extLst>
                  <a:ext uri="{FF2B5EF4-FFF2-40B4-BE49-F238E27FC236}">
                    <a16:creationId xmlns:a16="http://schemas.microsoft.com/office/drawing/2014/main" id="{F6165486-2BDD-167D-FE23-C7004DA5FE00}"/>
                  </a:ext>
                </a:extLst>
              </p:cNvPr>
              <p:cNvSpPr/>
              <p:nvPr/>
            </p:nvSpPr>
            <p:spPr>
              <a:xfrm>
                <a:off x="7093235" y="4203806"/>
                <a:ext cx="1019805" cy="688789"/>
              </a:xfrm>
              <a:prstGeom prst="flowChartConnector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lang="cy-GB" sz="1400" b="1" i="0" strike="noStrike" cap="none" spc="0" baseline="0">
                    <a:solidFill>
                      <a:srgbClr val="000000"/>
                    </a:solidFill>
                    <a:effectLst/>
                    <a:latin typeface="Gotham Book"/>
                    <a:ea typeface="Gotham Book"/>
                    <a:cs typeface="Gotham Book"/>
                  </a:rPr>
                  <a:t>Sector Preifat </a:t>
                </a:r>
                <a:r>
                  <a:rPr lang="cy-GB" sz="1400" b="0" i="0" strike="noStrike" cap="none" spc="0" baseline="0">
                    <a:solidFill>
                      <a:srgbClr val="000000"/>
                    </a:solidFill>
                    <a:effectLst/>
                    <a:latin typeface="Gotham Book"/>
                    <a:ea typeface="Gotham Book"/>
                    <a:cs typeface="Gotham Book"/>
                  </a:rPr>
                  <a:t> </a:t>
                </a: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Gotham Book" pitchFamily="50" charset="0"/>
                  <a:ea typeface="+mn-ea"/>
                  <a:cs typeface="Gotham Book" pitchFamily="50" charset="0"/>
                </a:endParaRPr>
              </a:p>
            </p:txBody>
          </p:sp>
          <p:sp>
            <p:nvSpPr>
              <p:cNvPr id="22" name="Flowchart: Connector 21">
                <a:extLst>
                  <a:ext uri="{FF2B5EF4-FFF2-40B4-BE49-F238E27FC236}">
                    <a16:creationId xmlns:a16="http://schemas.microsoft.com/office/drawing/2014/main" id="{889D1FDB-043A-536B-DEF2-25B86F459017}"/>
                  </a:ext>
                </a:extLst>
              </p:cNvPr>
              <p:cNvSpPr/>
              <p:nvPr/>
            </p:nvSpPr>
            <p:spPr>
              <a:xfrm>
                <a:off x="7498062" y="2398122"/>
                <a:ext cx="1160716" cy="688789"/>
              </a:xfrm>
              <a:prstGeom prst="flowChartConnector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lang="cy-GB" sz="1400" b="1" i="0" strike="noStrike" cap="none" spc="0" baseline="0">
                    <a:solidFill>
                      <a:srgbClr val="000000"/>
                    </a:solidFill>
                    <a:effectLst/>
                    <a:latin typeface="Gotham Book"/>
                    <a:ea typeface="Gotham Book"/>
                    <a:cs typeface="Gotham Book"/>
                  </a:rPr>
                  <a:t>Trydydd Sector </a:t>
                </a:r>
                <a:endParaRPr kumimoji="0" lang="en-US" sz="1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Gotham Book" pitchFamily="50" charset="0"/>
                  <a:ea typeface="+mn-ea"/>
                  <a:cs typeface="Gotham Book" pitchFamily="50" charset="0"/>
                </a:endParaRPr>
              </a:p>
            </p:txBody>
          </p:sp>
          <p:sp>
            <p:nvSpPr>
              <p:cNvPr id="19" name="Flowchart: Connector 18">
                <a:extLst>
                  <a:ext uri="{FF2B5EF4-FFF2-40B4-BE49-F238E27FC236}">
                    <a16:creationId xmlns:a16="http://schemas.microsoft.com/office/drawing/2014/main" id="{527D516E-F141-7026-7204-92AABB512D27}"/>
                  </a:ext>
                </a:extLst>
              </p:cNvPr>
              <p:cNvSpPr/>
              <p:nvPr/>
            </p:nvSpPr>
            <p:spPr>
              <a:xfrm>
                <a:off x="7015292" y="854188"/>
                <a:ext cx="1019805" cy="688789"/>
              </a:xfrm>
              <a:prstGeom prst="flowChartConnector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lang="cy-GB" sz="1400" b="1" i="0" strike="noStrike" cap="none" spc="0" baseline="0" dirty="0">
                    <a:solidFill>
                      <a:srgbClr val="000000"/>
                    </a:solidFill>
                    <a:effectLst/>
                    <a:latin typeface="Gotham Book"/>
                    <a:ea typeface="Gotham Book"/>
                    <a:cs typeface="Gotham Book"/>
                  </a:rPr>
                  <a:t>Gofal Cymdeithasol</a:t>
                </a: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Gotham Book" pitchFamily="50" charset="0"/>
                  <a:ea typeface="+mn-ea"/>
                  <a:cs typeface="Gotham Book" pitchFamily="50" charset="0"/>
                </a:endParaRPr>
              </a:p>
            </p:txBody>
          </p:sp>
        </p:grpSp>
        <p:sp>
          <p:nvSpPr>
            <p:cNvPr id="17" name="Flowchart: Connector 16">
              <a:extLst>
                <a:ext uri="{FF2B5EF4-FFF2-40B4-BE49-F238E27FC236}">
                  <a16:creationId xmlns:a16="http://schemas.microsoft.com/office/drawing/2014/main" id="{8C97F884-ADCD-DB20-3C99-F4AA635E356C}"/>
                </a:ext>
              </a:extLst>
            </p:cNvPr>
            <p:cNvSpPr/>
            <p:nvPr/>
          </p:nvSpPr>
          <p:spPr>
            <a:xfrm>
              <a:off x="10081503" y="3304784"/>
              <a:ext cx="1385193" cy="785533"/>
            </a:xfrm>
            <a:prstGeom prst="flowChartConnector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cy-GB" sz="1400" b="1" i="0" strike="noStrike" cap="none" spc="0" baseline="0">
                  <a:solidFill>
                    <a:srgbClr val="000000"/>
                  </a:solidFill>
                  <a:effectLst/>
                  <a:latin typeface="Gotham Book"/>
                  <a:ea typeface="Gotham Book"/>
                  <a:cs typeface="Gotham Book"/>
                </a:rPr>
                <a:t>Gweithlu cymunedol ehangach </a:t>
              </a:r>
              <a:endPara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otham Book" pitchFamily="50" charset="0"/>
                <a:ea typeface="+mn-ea"/>
                <a:cs typeface="Gotham Book" pitchFamily="50" charset="0"/>
              </a:endParaRPr>
            </a:p>
          </p:txBody>
        </p:sp>
      </p:grp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47E29EDC-00C8-0D57-B83B-460DDDDBA098}"/>
              </a:ext>
            </a:extLst>
          </p:cNvPr>
          <p:cNvSpPr/>
          <p:nvPr/>
        </p:nvSpPr>
        <p:spPr>
          <a:xfrm>
            <a:off x="5142897" y="2972382"/>
            <a:ext cx="680564" cy="62556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: Folded Corner 2">
            <a:extLst>
              <a:ext uri="{FF2B5EF4-FFF2-40B4-BE49-F238E27FC236}">
                <a16:creationId xmlns:a16="http://schemas.microsoft.com/office/drawing/2014/main" id="{DB7E70AF-83D2-2F76-589C-BE7A1B5C4A88}"/>
              </a:ext>
            </a:extLst>
          </p:cNvPr>
          <p:cNvSpPr/>
          <p:nvPr/>
        </p:nvSpPr>
        <p:spPr>
          <a:xfrm>
            <a:off x="491818" y="1936058"/>
            <a:ext cx="4473646" cy="3603259"/>
          </a:xfrm>
          <a:custGeom>
            <a:avLst/>
            <a:gdLst>
              <a:gd name="connsiteX0" fmla="*/ 0 w 4473646"/>
              <a:gd name="connsiteY0" fmla="*/ 0 h 3603259"/>
              <a:gd name="connsiteX1" fmla="*/ 594356 w 4473646"/>
              <a:gd name="connsiteY1" fmla="*/ 0 h 3603259"/>
              <a:gd name="connsiteX2" fmla="*/ 1143975 w 4473646"/>
              <a:gd name="connsiteY2" fmla="*/ 0 h 3603259"/>
              <a:gd name="connsiteX3" fmla="*/ 1738331 w 4473646"/>
              <a:gd name="connsiteY3" fmla="*/ 0 h 3603259"/>
              <a:gd name="connsiteX4" fmla="*/ 2332687 w 4473646"/>
              <a:gd name="connsiteY4" fmla="*/ 0 h 3603259"/>
              <a:gd name="connsiteX5" fmla="*/ 2837570 w 4473646"/>
              <a:gd name="connsiteY5" fmla="*/ 0 h 3603259"/>
              <a:gd name="connsiteX6" fmla="*/ 3566135 w 4473646"/>
              <a:gd name="connsiteY6" fmla="*/ 0 h 3603259"/>
              <a:gd name="connsiteX7" fmla="*/ 4473646 w 4473646"/>
              <a:gd name="connsiteY7" fmla="*/ 0 h 3603259"/>
              <a:gd name="connsiteX8" fmla="*/ 4473646 w 4473646"/>
              <a:gd name="connsiteY8" fmla="*/ 630568 h 3603259"/>
              <a:gd name="connsiteX9" fmla="*/ 4473646 w 4473646"/>
              <a:gd name="connsiteY9" fmla="*/ 1201082 h 3603259"/>
              <a:gd name="connsiteX10" fmla="*/ 4473646 w 4473646"/>
              <a:gd name="connsiteY10" fmla="*/ 1861676 h 3603259"/>
              <a:gd name="connsiteX11" fmla="*/ 4473646 w 4473646"/>
              <a:gd name="connsiteY11" fmla="*/ 2402163 h 3603259"/>
              <a:gd name="connsiteX12" fmla="*/ 4473646 w 4473646"/>
              <a:gd name="connsiteY12" fmla="*/ 3002704 h 3603259"/>
              <a:gd name="connsiteX13" fmla="*/ 4179374 w 4473646"/>
              <a:gd name="connsiteY13" fmla="*/ 3296976 h 3603259"/>
              <a:gd name="connsiteX14" fmla="*/ 3873091 w 4473646"/>
              <a:gd name="connsiteY14" fmla="*/ 3603259 h 3603259"/>
              <a:gd name="connsiteX15" fmla="*/ 3227576 w 4473646"/>
              <a:gd name="connsiteY15" fmla="*/ 3603259 h 3603259"/>
              <a:gd name="connsiteX16" fmla="*/ 2659522 w 4473646"/>
              <a:gd name="connsiteY16" fmla="*/ 3603259 h 3603259"/>
              <a:gd name="connsiteX17" fmla="*/ 2052738 w 4473646"/>
              <a:gd name="connsiteY17" fmla="*/ 3603259 h 3603259"/>
              <a:gd name="connsiteX18" fmla="*/ 1407223 w 4473646"/>
              <a:gd name="connsiteY18" fmla="*/ 3603259 h 3603259"/>
              <a:gd name="connsiteX19" fmla="*/ 800439 w 4473646"/>
              <a:gd name="connsiteY19" fmla="*/ 3603259 h 3603259"/>
              <a:gd name="connsiteX20" fmla="*/ 0 w 4473646"/>
              <a:gd name="connsiteY20" fmla="*/ 3603259 h 3603259"/>
              <a:gd name="connsiteX21" fmla="*/ 0 w 4473646"/>
              <a:gd name="connsiteY21" fmla="*/ 3110814 h 3603259"/>
              <a:gd name="connsiteX22" fmla="*/ 0 w 4473646"/>
              <a:gd name="connsiteY22" fmla="*/ 2474238 h 3603259"/>
              <a:gd name="connsiteX23" fmla="*/ 0 w 4473646"/>
              <a:gd name="connsiteY23" fmla="*/ 1837662 h 3603259"/>
              <a:gd name="connsiteX24" fmla="*/ 0 w 4473646"/>
              <a:gd name="connsiteY24" fmla="*/ 1309184 h 3603259"/>
              <a:gd name="connsiteX25" fmla="*/ 0 w 4473646"/>
              <a:gd name="connsiteY25" fmla="*/ 816739 h 3603259"/>
              <a:gd name="connsiteX26" fmla="*/ 0 w 4473646"/>
              <a:gd name="connsiteY26" fmla="*/ 0 h 3603259"/>
              <a:gd name="connsiteX0" fmla="*/ 3873091 w 4473646"/>
              <a:gd name="connsiteY0" fmla="*/ 3603259 h 3603259"/>
              <a:gd name="connsiteX1" fmla="*/ 3993202 w 4473646"/>
              <a:gd name="connsiteY1" fmla="*/ 3122815 h 3603259"/>
              <a:gd name="connsiteX2" fmla="*/ 4473646 w 4473646"/>
              <a:gd name="connsiteY2" fmla="*/ 3002704 h 3603259"/>
              <a:gd name="connsiteX3" fmla="*/ 4167363 w 4473646"/>
              <a:gd name="connsiteY3" fmla="*/ 3308987 h 3603259"/>
              <a:gd name="connsiteX4" fmla="*/ 3873091 w 4473646"/>
              <a:gd name="connsiteY4" fmla="*/ 3603259 h 3603259"/>
              <a:gd name="connsiteX0" fmla="*/ 3873091 w 4473646"/>
              <a:gd name="connsiteY0" fmla="*/ 3603259 h 3603259"/>
              <a:gd name="connsiteX1" fmla="*/ 3993202 w 4473646"/>
              <a:gd name="connsiteY1" fmla="*/ 3122815 h 3603259"/>
              <a:gd name="connsiteX2" fmla="*/ 4473646 w 4473646"/>
              <a:gd name="connsiteY2" fmla="*/ 3002704 h 3603259"/>
              <a:gd name="connsiteX3" fmla="*/ 4161357 w 4473646"/>
              <a:gd name="connsiteY3" fmla="*/ 3314993 h 3603259"/>
              <a:gd name="connsiteX4" fmla="*/ 3873091 w 4473646"/>
              <a:gd name="connsiteY4" fmla="*/ 3603259 h 3603259"/>
              <a:gd name="connsiteX5" fmla="*/ 3150114 w 4473646"/>
              <a:gd name="connsiteY5" fmla="*/ 3603259 h 3603259"/>
              <a:gd name="connsiteX6" fmla="*/ 2465868 w 4473646"/>
              <a:gd name="connsiteY6" fmla="*/ 3603259 h 3603259"/>
              <a:gd name="connsiteX7" fmla="*/ 1781622 w 4473646"/>
              <a:gd name="connsiteY7" fmla="*/ 3603259 h 3603259"/>
              <a:gd name="connsiteX8" fmla="*/ 1174838 w 4473646"/>
              <a:gd name="connsiteY8" fmla="*/ 3603259 h 3603259"/>
              <a:gd name="connsiteX9" fmla="*/ 0 w 4473646"/>
              <a:gd name="connsiteY9" fmla="*/ 3603259 h 3603259"/>
              <a:gd name="connsiteX10" fmla="*/ 0 w 4473646"/>
              <a:gd name="connsiteY10" fmla="*/ 2930651 h 3603259"/>
              <a:gd name="connsiteX11" fmla="*/ 0 w 4473646"/>
              <a:gd name="connsiteY11" fmla="*/ 2366140 h 3603259"/>
              <a:gd name="connsiteX12" fmla="*/ 0 w 4473646"/>
              <a:gd name="connsiteY12" fmla="*/ 1837662 h 3603259"/>
              <a:gd name="connsiteX13" fmla="*/ 0 w 4473646"/>
              <a:gd name="connsiteY13" fmla="*/ 1273152 h 3603259"/>
              <a:gd name="connsiteX14" fmla="*/ 0 w 4473646"/>
              <a:gd name="connsiteY14" fmla="*/ 744674 h 3603259"/>
              <a:gd name="connsiteX15" fmla="*/ 0 w 4473646"/>
              <a:gd name="connsiteY15" fmla="*/ 0 h 3603259"/>
              <a:gd name="connsiteX16" fmla="*/ 594356 w 4473646"/>
              <a:gd name="connsiteY16" fmla="*/ 0 h 3603259"/>
              <a:gd name="connsiteX17" fmla="*/ 1233448 w 4473646"/>
              <a:gd name="connsiteY17" fmla="*/ 0 h 3603259"/>
              <a:gd name="connsiteX18" fmla="*/ 1738331 w 4473646"/>
              <a:gd name="connsiteY18" fmla="*/ 0 h 3603259"/>
              <a:gd name="connsiteX19" fmla="*/ 2287950 w 4473646"/>
              <a:gd name="connsiteY19" fmla="*/ 0 h 3603259"/>
              <a:gd name="connsiteX20" fmla="*/ 2882306 w 4473646"/>
              <a:gd name="connsiteY20" fmla="*/ 0 h 3603259"/>
              <a:gd name="connsiteX21" fmla="*/ 3387189 w 4473646"/>
              <a:gd name="connsiteY21" fmla="*/ 0 h 3603259"/>
              <a:gd name="connsiteX22" fmla="*/ 4473646 w 4473646"/>
              <a:gd name="connsiteY22" fmla="*/ 0 h 3603259"/>
              <a:gd name="connsiteX23" fmla="*/ 4473646 w 4473646"/>
              <a:gd name="connsiteY23" fmla="*/ 510460 h 3603259"/>
              <a:gd name="connsiteX24" fmla="*/ 4473646 w 4473646"/>
              <a:gd name="connsiteY24" fmla="*/ 1141028 h 3603259"/>
              <a:gd name="connsiteX25" fmla="*/ 4473646 w 4473646"/>
              <a:gd name="connsiteY25" fmla="*/ 1741568 h 3603259"/>
              <a:gd name="connsiteX26" fmla="*/ 4473646 w 4473646"/>
              <a:gd name="connsiteY26" fmla="*/ 2252028 h 3603259"/>
              <a:gd name="connsiteX27" fmla="*/ 4473646 w 4473646"/>
              <a:gd name="connsiteY27" fmla="*/ 3002704 h 3603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473646" h="3603259" stroke="0" extrusionOk="0">
                <a:moveTo>
                  <a:pt x="0" y="0"/>
                </a:moveTo>
                <a:cubicBezTo>
                  <a:pt x="277061" y="10501"/>
                  <a:pt x="351325" y="-5956"/>
                  <a:pt x="594356" y="0"/>
                </a:cubicBezTo>
                <a:cubicBezTo>
                  <a:pt x="837387" y="5956"/>
                  <a:pt x="925375" y="22990"/>
                  <a:pt x="1143975" y="0"/>
                </a:cubicBezTo>
                <a:cubicBezTo>
                  <a:pt x="1362575" y="-22990"/>
                  <a:pt x="1469301" y="-16667"/>
                  <a:pt x="1738331" y="0"/>
                </a:cubicBezTo>
                <a:cubicBezTo>
                  <a:pt x="2007361" y="16667"/>
                  <a:pt x="2188921" y="-23357"/>
                  <a:pt x="2332687" y="0"/>
                </a:cubicBezTo>
                <a:cubicBezTo>
                  <a:pt x="2476453" y="23357"/>
                  <a:pt x="2724685" y="13736"/>
                  <a:pt x="2837570" y="0"/>
                </a:cubicBezTo>
                <a:cubicBezTo>
                  <a:pt x="2950455" y="-13736"/>
                  <a:pt x="3311582" y="-15454"/>
                  <a:pt x="3566135" y="0"/>
                </a:cubicBezTo>
                <a:cubicBezTo>
                  <a:pt x="3820688" y="15454"/>
                  <a:pt x="4285013" y="34027"/>
                  <a:pt x="4473646" y="0"/>
                </a:cubicBezTo>
                <a:cubicBezTo>
                  <a:pt x="4467260" y="267662"/>
                  <a:pt x="4449383" y="368501"/>
                  <a:pt x="4473646" y="630568"/>
                </a:cubicBezTo>
                <a:cubicBezTo>
                  <a:pt x="4497909" y="892635"/>
                  <a:pt x="4487881" y="977618"/>
                  <a:pt x="4473646" y="1201082"/>
                </a:cubicBezTo>
                <a:cubicBezTo>
                  <a:pt x="4459411" y="1424546"/>
                  <a:pt x="4488772" y="1572182"/>
                  <a:pt x="4473646" y="1861676"/>
                </a:cubicBezTo>
                <a:cubicBezTo>
                  <a:pt x="4458520" y="2151170"/>
                  <a:pt x="4451105" y="2282231"/>
                  <a:pt x="4473646" y="2402163"/>
                </a:cubicBezTo>
                <a:cubicBezTo>
                  <a:pt x="4496187" y="2522095"/>
                  <a:pt x="4446568" y="2859369"/>
                  <a:pt x="4473646" y="3002704"/>
                </a:cubicBezTo>
                <a:cubicBezTo>
                  <a:pt x="4391410" y="3083074"/>
                  <a:pt x="4282791" y="3184018"/>
                  <a:pt x="4179374" y="3296976"/>
                </a:cubicBezTo>
                <a:cubicBezTo>
                  <a:pt x="4075957" y="3409934"/>
                  <a:pt x="3967942" y="3501426"/>
                  <a:pt x="3873091" y="3603259"/>
                </a:cubicBezTo>
                <a:cubicBezTo>
                  <a:pt x="3557439" y="3633777"/>
                  <a:pt x="3359729" y="3635504"/>
                  <a:pt x="3227576" y="3603259"/>
                </a:cubicBezTo>
                <a:cubicBezTo>
                  <a:pt x="3095423" y="3571014"/>
                  <a:pt x="2850408" y="3615111"/>
                  <a:pt x="2659522" y="3603259"/>
                </a:cubicBezTo>
                <a:cubicBezTo>
                  <a:pt x="2468636" y="3591407"/>
                  <a:pt x="2209946" y="3607954"/>
                  <a:pt x="2052738" y="3603259"/>
                </a:cubicBezTo>
                <a:cubicBezTo>
                  <a:pt x="1895530" y="3598564"/>
                  <a:pt x="1708911" y="3632542"/>
                  <a:pt x="1407223" y="3603259"/>
                </a:cubicBezTo>
                <a:cubicBezTo>
                  <a:pt x="1105536" y="3573976"/>
                  <a:pt x="1039092" y="3619041"/>
                  <a:pt x="800439" y="3603259"/>
                </a:cubicBezTo>
                <a:cubicBezTo>
                  <a:pt x="561786" y="3587477"/>
                  <a:pt x="174461" y="3619713"/>
                  <a:pt x="0" y="3603259"/>
                </a:cubicBezTo>
                <a:cubicBezTo>
                  <a:pt x="-19897" y="3359018"/>
                  <a:pt x="-8648" y="3331192"/>
                  <a:pt x="0" y="3110814"/>
                </a:cubicBezTo>
                <a:cubicBezTo>
                  <a:pt x="8648" y="2890437"/>
                  <a:pt x="-11882" y="2673056"/>
                  <a:pt x="0" y="2474238"/>
                </a:cubicBezTo>
                <a:cubicBezTo>
                  <a:pt x="11882" y="2275420"/>
                  <a:pt x="30851" y="2076308"/>
                  <a:pt x="0" y="1837662"/>
                </a:cubicBezTo>
                <a:cubicBezTo>
                  <a:pt x="-30851" y="1599016"/>
                  <a:pt x="1671" y="1532371"/>
                  <a:pt x="0" y="1309184"/>
                </a:cubicBezTo>
                <a:cubicBezTo>
                  <a:pt x="-1671" y="1085997"/>
                  <a:pt x="21151" y="1010365"/>
                  <a:pt x="0" y="816739"/>
                </a:cubicBezTo>
                <a:cubicBezTo>
                  <a:pt x="-21151" y="623114"/>
                  <a:pt x="12317" y="295113"/>
                  <a:pt x="0" y="0"/>
                </a:cubicBezTo>
                <a:close/>
              </a:path>
              <a:path w="4473646" h="3603259" fill="darkenLess" stroke="0" extrusionOk="0">
                <a:moveTo>
                  <a:pt x="3873091" y="3603259"/>
                </a:moveTo>
                <a:cubicBezTo>
                  <a:pt x="3910093" y="3452527"/>
                  <a:pt x="3933678" y="3314045"/>
                  <a:pt x="3993202" y="3122815"/>
                </a:cubicBezTo>
                <a:cubicBezTo>
                  <a:pt x="4213286" y="3046808"/>
                  <a:pt x="4262309" y="3070371"/>
                  <a:pt x="4473646" y="3002704"/>
                </a:cubicBezTo>
                <a:cubicBezTo>
                  <a:pt x="4412631" y="3078852"/>
                  <a:pt x="4291091" y="3158934"/>
                  <a:pt x="4167363" y="3308987"/>
                </a:cubicBezTo>
                <a:cubicBezTo>
                  <a:pt x="4043635" y="3459040"/>
                  <a:pt x="3948922" y="3548417"/>
                  <a:pt x="3873091" y="3603259"/>
                </a:cubicBezTo>
                <a:close/>
              </a:path>
              <a:path w="4473646" h="3603259" fill="none" extrusionOk="0">
                <a:moveTo>
                  <a:pt x="3873091" y="3603259"/>
                </a:moveTo>
                <a:cubicBezTo>
                  <a:pt x="3907228" y="3364856"/>
                  <a:pt x="3940211" y="3279889"/>
                  <a:pt x="3993202" y="3122815"/>
                </a:cubicBezTo>
                <a:cubicBezTo>
                  <a:pt x="4143253" y="3087545"/>
                  <a:pt x="4254269" y="3081552"/>
                  <a:pt x="4473646" y="3002704"/>
                </a:cubicBezTo>
                <a:cubicBezTo>
                  <a:pt x="4364946" y="3095970"/>
                  <a:pt x="4277217" y="3217702"/>
                  <a:pt x="4161357" y="3314993"/>
                </a:cubicBezTo>
                <a:cubicBezTo>
                  <a:pt x="4045497" y="3412284"/>
                  <a:pt x="3977452" y="3506094"/>
                  <a:pt x="3873091" y="3603259"/>
                </a:cubicBezTo>
                <a:cubicBezTo>
                  <a:pt x="3682875" y="3588400"/>
                  <a:pt x="3316382" y="3616029"/>
                  <a:pt x="3150114" y="3603259"/>
                </a:cubicBezTo>
                <a:cubicBezTo>
                  <a:pt x="2983846" y="3590489"/>
                  <a:pt x="2788924" y="3574106"/>
                  <a:pt x="2465868" y="3603259"/>
                </a:cubicBezTo>
                <a:cubicBezTo>
                  <a:pt x="2142812" y="3632412"/>
                  <a:pt x="2022606" y="3599110"/>
                  <a:pt x="1781622" y="3603259"/>
                </a:cubicBezTo>
                <a:cubicBezTo>
                  <a:pt x="1540638" y="3607408"/>
                  <a:pt x="1450705" y="3604401"/>
                  <a:pt x="1174838" y="3603259"/>
                </a:cubicBezTo>
                <a:cubicBezTo>
                  <a:pt x="898971" y="3602117"/>
                  <a:pt x="321171" y="3657854"/>
                  <a:pt x="0" y="3603259"/>
                </a:cubicBezTo>
                <a:cubicBezTo>
                  <a:pt x="-989" y="3291863"/>
                  <a:pt x="-16424" y="3108694"/>
                  <a:pt x="0" y="2930651"/>
                </a:cubicBezTo>
                <a:cubicBezTo>
                  <a:pt x="16424" y="2752608"/>
                  <a:pt x="27418" y="2494485"/>
                  <a:pt x="0" y="2366140"/>
                </a:cubicBezTo>
                <a:cubicBezTo>
                  <a:pt x="-27418" y="2237795"/>
                  <a:pt x="5693" y="2001336"/>
                  <a:pt x="0" y="1837662"/>
                </a:cubicBezTo>
                <a:cubicBezTo>
                  <a:pt x="-5693" y="1673988"/>
                  <a:pt x="20827" y="1450534"/>
                  <a:pt x="0" y="1273152"/>
                </a:cubicBezTo>
                <a:cubicBezTo>
                  <a:pt x="-20827" y="1095770"/>
                  <a:pt x="-14289" y="997159"/>
                  <a:pt x="0" y="744674"/>
                </a:cubicBezTo>
                <a:cubicBezTo>
                  <a:pt x="14289" y="492189"/>
                  <a:pt x="27351" y="223507"/>
                  <a:pt x="0" y="0"/>
                </a:cubicBezTo>
                <a:cubicBezTo>
                  <a:pt x="206880" y="-24273"/>
                  <a:pt x="397422" y="-29499"/>
                  <a:pt x="594356" y="0"/>
                </a:cubicBezTo>
                <a:cubicBezTo>
                  <a:pt x="791290" y="29499"/>
                  <a:pt x="1072358" y="27718"/>
                  <a:pt x="1233448" y="0"/>
                </a:cubicBezTo>
                <a:cubicBezTo>
                  <a:pt x="1394538" y="-27718"/>
                  <a:pt x="1540795" y="268"/>
                  <a:pt x="1738331" y="0"/>
                </a:cubicBezTo>
                <a:cubicBezTo>
                  <a:pt x="1935867" y="-268"/>
                  <a:pt x="2061287" y="-20364"/>
                  <a:pt x="2287950" y="0"/>
                </a:cubicBezTo>
                <a:cubicBezTo>
                  <a:pt x="2514613" y="20364"/>
                  <a:pt x="2590219" y="-5299"/>
                  <a:pt x="2882306" y="0"/>
                </a:cubicBezTo>
                <a:cubicBezTo>
                  <a:pt x="3174393" y="5299"/>
                  <a:pt x="3274885" y="11845"/>
                  <a:pt x="3387189" y="0"/>
                </a:cubicBezTo>
                <a:cubicBezTo>
                  <a:pt x="3499493" y="-11845"/>
                  <a:pt x="3970692" y="-33369"/>
                  <a:pt x="4473646" y="0"/>
                </a:cubicBezTo>
                <a:cubicBezTo>
                  <a:pt x="4492627" y="127322"/>
                  <a:pt x="4465780" y="278010"/>
                  <a:pt x="4473646" y="510460"/>
                </a:cubicBezTo>
                <a:cubicBezTo>
                  <a:pt x="4481512" y="742910"/>
                  <a:pt x="4486019" y="1002435"/>
                  <a:pt x="4473646" y="1141028"/>
                </a:cubicBezTo>
                <a:cubicBezTo>
                  <a:pt x="4461273" y="1279621"/>
                  <a:pt x="4500493" y="1582122"/>
                  <a:pt x="4473646" y="1741568"/>
                </a:cubicBezTo>
                <a:cubicBezTo>
                  <a:pt x="4446799" y="1901014"/>
                  <a:pt x="4485046" y="2064012"/>
                  <a:pt x="4473646" y="2252028"/>
                </a:cubicBezTo>
                <a:cubicBezTo>
                  <a:pt x="4462246" y="2440044"/>
                  <a:pt x="4467719" y="2705397"/>
                  <a:pt x="4473646" y="3002704"/>
                </a:cubicBezTo>
              </a:path>
            </a:pathLst>
          </a:custGeom>
          <a:noFill/>
          <a:ln w="28575">
            <a:solidFill>
              <a:srgbClr val="511966"/>
            </a:solidFill>
            <a:extLst>
              <a:ext uri="{C807C97D-BFC1-408E-A445-0C87EB9F89A2}">
                <ask:lineSketchStyleProps xmlns:ask="http://schemas.microsoft.com/office/drawing/2018/sketchyshapes" xmlns="" sd="2749456835">
                  <a:prstGeom prst="foldedCorner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sz="2800" b="1" i="0" u="none" strike="noStrike" kern="1200" cap="none" spc="0" normalizeH="0" baseline="0" noProof="0">
              <a:ln>
                <a:noFill/>
              </a:ln>
              <a:solidFill>
                <a:srgbClr val="325083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sz="2800" b="1" i="0" u="none" strike="noStrike" kern="1200" cap="none" spc="0" normalizeH="0" baseline="0" noProof="0">
              <a:ln>
                <a:noFill/>
              </a:ln>
              <a:solidFill>
                <a:srgbClr val="325083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sz="2800" b="1" i="0" u="none" strike="noStrike" kern="1200" cap="none" spc="0" normalizeH="0" baseline="0" noProof="0">
              <a:ln>
                <a:noFill/>
              </a:ln>
              <a:solidFill>
                <a:srgbClr val="325083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GB" sz="2800" b="1" i="0" u="none" strike="noStrike" kern="1200" cap="none" spc="0" normalizeH="0" baseline="0" noProof="0">
                <a:ln>
                  <a:noFill/>
                </a:ln>
                <a:solidFill>
                  <a:srgbClr val="32508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endParaRPr kumimoji="0" lang="en-GB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47A0C5B-1A59-69F8-52AB-79ED68183A45}"/>
              </a:ext>
            </a:extLst>
          </p:cNvPr>
          <p:cNvSpPr txBox="1"/>
          <p:nvPr/>
        </p:nvSpPr>
        <p:spPr>
          <a:xfrm>
            <a:off x="594321" y="1868348"/>
            <a:ext cx="428888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2000" b="0" i="0" strike="noStrike" cap="none" spc="0" baseline="0" dirty="0">
                <a:solidFill>
                  <a:srgbClr val="002060"/>
                </a:solidFill>
                <a:effectLst/>
                <a:latin typeface="Gotham Book"/>
                <a:ea typeface="Gotham Book"/>
                <a:cs typeface="Gotham Book"/>
              </a:rPr>
              <a:t>Ffocws ar y gweithlu sy'n gweithio'n uniongyrchol ym maes gofal sylfaenol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Gotham Book" pitchFamily="50" charset="0"/>
              <a:ea typeface="+mn-ea"/>
              <a:cs typeface="Gotham Book" pitchFamily="50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2000" b="0" i="0" strike="noStrike" cap="none" spc="0" baseline="0" dirty="0">
                <a:solidFill>
                  <a:srgbClr val="002060"/>
                </a:solidFill>
                <a:effectLst/>
                <a:latin typeface="Gotham Book"/>
                <a:ea typeface="Gotham Book"/>
                <a:cs typeface="Gotham Book"/>
              </a:rPr>
              <a:t>Cydnabod bod meysydd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2000" b="0" i="0" strike="noStrike" cap="none" spc="0" baseline="0" dirty="0">
                <a:solidFill>
                  <a:srgbClr val="002060"/>
                </a:solidFill>
                <a:effectLst/>
                <a:latin typeface="Gotham Book"/>
                <a:ea typeface="Gotham Book"/>
                <a:cs typeface="Gotham Book"/>
              </a:rPr>
              <a:t>gwaith eraill sy'n cael eu datblygu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2000" b="0" i="0" strike="noStrike" cap="none" spc="0" baseline="0" dirty="0">
                <a:solidFill>
                  <a:srgbClr val="002060"/>
                </a:solidFill>
                <a:effectLst/>
                <a:latin typeface="Gotham Book"/>
                <a:ea typeface="Gotham Book"/>
                <a:cs typeface="Gotham Book"/>
              </a:rPr>
              <a:t>i edrych ar y gweithlu sydd ei angen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2000" b="0" i="0" strike="noStrike" cap="none" spc="0" baseline="0" dirty="0">
                <a:solidFill>
                  <a:srgbClr val="002060"/>
                </a:solidFill>
                <a:effectLst/>
                <a:latin typeface="Gotham Book"/>
                <a:ea typeface="Gotham Book"/>
                <a:cs typeface="Gotham Book"/>
              </a:rPr>
              <a:t>i ddarparu gwasanaethau cymunedol cofleidiol gan gynnwys y rhai a ddarperir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2000" b="0" i="0" strike="noStrike" cap="none" spc="0" baseline="0" dirty="0">
                <a:solidFill>
                  <a:srgbClr val="002060"/>
                </a:solidFill>
                <a:effectLst/>
                <a:latin typeface="Gotham Book"/>
                <a:ea typeface="Gotham Book"/>
                <a:cs typeface="Gotham Book"/>
              </a:rPr>
              <a:t>mewn gofal cymdeithasol a gan y gwasanaethau annibynnol ac anstatudol.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C834C90-1B64-6E15-29F3-8F2F44ABA916}"/>
              </a:ext>
            </a:extLst>
          </p:cNvPr>
          <p:cNvSpPr txBox="1"/>
          <p:nvPr/>
        </p:nvSpPr>
        <p:spPr>
          <a:xfrm>
            <a:off x="309021" y="97542"/>
            <a:ext cx="10348315" cy="1066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cy-GB" sz="3200" b="1" i="0" strike="noStrike" cap="none" spc="0" baseline="0">
                <a:solidFill>
                  <a:srgbClr val="002060"/>
                </a:solidFill>
                <a:effectLst/>
                <a:latin typeface="Arial"/>
                <a:ea typeface="Arial"/>
                <a:cs typeface="Arial"/>
              </a:rPr>
              <a:t>Cynllun Gweithlu Strategol ar gyfer Gofal Sylfaenol - Cwmpas</a:t>
            </a:r>
          </a:p>
        </p:txBody>
      </p:sp>
      <p:pic>
        <p:nvPicPr>
          <p:cNvPr id="2" name="Picture 1" descr="A picture containing text, font, logo, circle&#10;&#10;Description automatically generated">
            <a:extLst>
              <a:ext uri="{FF2B5EF4-FFF2-40B4-BE49-F238E27FC236}">
                <a16:creationId xmlns:a16="http://schemas.microsoft.com/office/drawing/2014/main" id="{29A7EA89-B8C7-8F4C-46E0-A924329D01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601" y="16317"/>
            <a:ext cx="1332000" cy="1332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44A5CB3-905C-890F-1115-5DC91C7A83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71959" y="0"/>
            <a:ext cx="1620041" cy="15195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87DAB1E-09E2-26C3-8713-D311F81C663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350" b="5196"/>
          <a:stretch/>
        </p:blipFill>
        <p:spPr>
          <a:xfrm>
            <a:off x="10431807" y="0"/>
            <a:ext cx="1738327" cy="1566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227764"/>
      </p:ext>
    </p:extLst>
  </p:cSld>
  <p:clrMapOvr>
    <a:masterClrMapping/>
  </p:clrMapOvr>
  <p:transition spd="slow">
    <p:wipe dir="r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Microsoft Windows NT 10.0"/>
  <p:tag name="AS_RELEASE_DATE" val="2021.10.31"/>
  <p:tag name="AS_TITLE" val="Aspose.Slides for Java"/>
  <p:tag name="AS_VERSION" val="21.1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Calibri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SPPC swatch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B2D4A"/>
      </a:accent1>
      <a:accent2>
        <a:srgbClr val="C59B67"/>
      </a:accent2>
      <a:accent3>
        <a:srgbClr val="2EB5BE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Calibri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Calibri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FADE2FB9D95CE4F9C4AC2B640B6F8BD" ma:contentTypeVersion="15" ma:contentTypeDescription="Create a new document." ma:contentTypeScope="" ma:versionID="96b2058cd7b0f5f91cbcdb9ff0ce017a">
  <xsd:schema xmlns:xsd="http://www.w3.org/2001/XMLSchema" xmlns:xs="http://www.w3.org/2001/XMLSchema" xmlns:p="http://schemas.microsoft.com/office/2006/metadata/properties" xmlns:ns3="e31354fa-61dd-49d6-8037-649c5fc98e50" xmlns:ns4="ce95a71c-0ae1-46f8-8142-d441c0451959" targetNamespace="http://schemas.microsoft.com/office/2006/metadata/properties" ma:root="true" ma:fieldsID="292b8282697561fbc95d574dc6a89d73" ns3:_="" ns4:_="">
    <xsd:import namespace="e31354fa-61dd-49d6-8037-649c5fc98e50"/>
    <xsd:import namespace="ce95a71c-0ae1-46f8-8142-d441c045195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1354fa-61dd-49d6-8037-649c5fc98e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95a71c-0ae1-46f8-8142-d441c0451959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e31354fa-61dd-49d6-8037-649c5fc98e50" xsi:nil="true"/>
  </documentManagement>
</p:properties>
</file>

<file path=customXml/itemProps1.xml><?xml version="1.0" encoding="utf-8"?>
<ds:datastoreItem xmlns:ds="http://schemas.openxmlformats.org/officeDocument/2006/customXml" ds:itemID="{92AEBBE9-4E4A-4DDF-B9BE-2D0CBE85A7D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31354fa-61dd-49d6-8037-649c5fc98e50"/>
    <ds:schemaRef ds:uri="ce95a71c-0ae1-46f8-8142-d441c045195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ADA127-4C3A-401A-8E1D-64CB9CD5664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77E7BB2-1317-4C45-A22B-54DB61FD084E}">
  <ds:schemaRefs>
    <ds:schemaRef ds:uri="ce95a71c-0ae1-46f8-8142-d441c0451959"/>
    <ds:schemaRef ds:uri="http://purl.org/dc/elements/1.1/"/>
    <ds:schemaRef ds:uri="http://www.w3.org/XML/1998/namespace"/>
    <ds:schemaRef ds:uri="http://schemas.microsoft.com/office/infopath/2007/PartnerControls"/>
    <ds:schemaRef ds:uri="e31354fa-61dd-49d6-8037-649c5fc98e50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775</TotalTime>
  <Words>4682</Words>
  <Application>Microsoft Office PowerPoint</Application>
  <PresentationFormat>Widescreen</PresentationFormat>
  <Paragraphs>571</Paragraphs>
  <Slides>47</Slides>
  <Notes>10</Notes>
  <HiddenSlides>0</HiddenSlides>
  <MMClips>1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47</vt:i4>
      </vt:variant>
    </vt:vector>
  </HeadingPairs>
  <TitlesOfParts>
    <vt:vector size="59" baseType="lpstr">
      <vt:lpstr>Arial</vt:lpstr>
      <vt:lpstr>Calibri</vt:lpstr>
      <vt:lpstr>Calibri Light</vt:lpstr>
      <vt:lpstr>Comic Sans MS</vt:lpstr>
      <vt:lpstr>Courier New</vt:lpstr>
      <vt:lpstr>FrutigerLTStd-Roman</vt:lpstr>
      <vt:lpstr>Gotham Book</vt:lpstr>
      <vt:lpstr>Tahoma</vt:lpstr>
      <vt:lpstr>Times New Roman</vt:lpstr>
      <vt:lpstr>Wingdings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Y 10 mlynedd nesaf: Ein gweledigaeth ar gyfer y Gweithlu Gofal Sylfaenol Ein gweledigaeth yw cefnogi timau gofal sylfaenol i ddarparu gofal rhagorol a gwneud y gorau o les pobl sy'n byw yng Nghymru: </vt:lpstr>
      <vt:lpstr>PowerPoint Presentation</vt:lpstr>
      <vt:lpstr>Ein Strategaeth Gweithlu ar gyfer Iechyd a Gofal Cymdeithasol Our Workforce Strategy for Health and Social Care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Datblygiadau Allweddol: Digidol ac AI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Raylene Roper (Aneurin Bevan UHB - Strategic Programme for Primary Care)</dc:creator>
  <cp:lastModifiedBy>Holly McAnoy (Public Health Wales - No. 2 Capital Quarter)</cp:lastModifiedBy>
  <cp:revision>46</cp:revision>
  <dcterms:created xsi:type="dcterms:W3CDTF">2023-07-03T08:39:57Z</dcterms:created>
  <dcterms:modified xsi:type="dcterms:W3CDTF">2023-09-07T12:34:20Z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0x0101002FADE2FB9D95CE4F9C4AC2B640B6F8BD</vt:lpwstr>
  </property>
</Properties>
</file>