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6327"/>
  </p:normalViewPr>
  <p:slideViewPr>
    <p:cSldViewPr snapToGrid="0" snapToObjects="1">
      <p:cViewPr varScale="1">
        <p:scale>
          <a:sx n="90" d="100"/>
          <a:sy n="90" d="100"/>
        </p:scale>
        <p:origin x="869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tags" Target="tags/tag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arycareone.nhs.wales/topics1/strategic-programme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D8564BD-262F-0C45-8F11-2E18CB954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hlinkClick r:id="rId3"/>
            <a:extLst>
              <a:ext uri="{FF2B5EF4-FFF2-40B4-BE49-F238E27FC236}">
                <a16:creationId xmlns:a16="http://schemas.microsoft.com/office/drawing/2014/main" id="{C12C9961-C627-BB43-AB6F-F635ECEE5D70}"/>
              </a:ext>
            </a:extLst>
          </p:cNvPr>
          <p:cNvSpPr/>
          <p:nvPr userDrawn="1"/>
        </p:nvSpPr>
        <p:spPr>
          <a:xfrm>
            <a:off x="4660898" y="6551271"/>
            <a:ext cx="2874221" cy="260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929204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42B64CFB-69DB-5C45-9F38-AED84DDEA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8486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background pattern, rectangle&#10;&#10;Description automatically generated">
            <a:extLst>
              <a:ext uri="{FF2B5EF4-FFF2-40B4-BE49-F238E27FC236}">
                <a16:creationId xmlns:a16="http://schemas.microsoft.com/office/drawing/2014/main" id="{9C93B1A8-BCCC-4447-BA71-B7D76D655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200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C2ACD3-C39A-3F4A-B2B6-2395A2CF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98" y="132895"/>
            <a:ext cx="8966200" cy="46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9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rgbClr val="2236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hyperlink" Target="http://www.primarycareone.nhs.wales/topics1/strategic-programme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hyperlink" Target="https://heiw.nhs.wales/workforce/strategic-workforce-plan-for-primary-care/how-to-get-involved/" TargetMode="External"/><Relationship Id="rId10" Type="http://schemas.openxmlformats.org/officeDocument/2006/relationships/image" Target="../media/image10.png"/><Relationship Id="rId4" Type="http://schemas.openxmlformats.org/officeDocument/2006/relationships/hyperlink" Target="mailto:heiw.primarycarewfp@wales.nhs.uk" TargetMode="External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8085673-292D-074D-9183-2778E4CF67A5}"/>
              </a:ext>
            </a:extLst>
          </p:cNvPr>
          <p:cNvSpPr txBox="1"/>
          <p:nvPr/>
        </p:nvSpPr>
        <p:spPr>
          <a:xfrm>
            <a:off x="9021910" y="207236"/>
            <a:ext cx="2961838" cy="4306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cy-GB" sz="800" b="0" i="0" strike="noStrike" cap="none" spc="0" baseline="0">
                <a:solidFill>
                  <a:srgbClr val="2FB7CC"/>
                </a:solidFill>
                <a:effectLst/>
                <a:latin typeface="Arial"/>
                <a:ea typeface="Arial"/>
                <a:cs typeface="Arial"/>
              </a:rPr>
              <a:t>18 Awst 2023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07DFFF-072C-E5BB-79C8-B9BA565A4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073" y="955408"/>
            <a:ext cx="3361668" cy="33264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0D64EE-51D7-648B-7D0C-4D2E8DB72E81}"/>
              </a:ext>
            </a:extLst>
          </p:cNvPr>
          <p:cNvSpPr txBox="1"/>
          <p:nvPr/>
        </p:nvSpPr>
        <p:spPr>
          <a:xfrm>
            <a:off x="4501635" y="6558528"/>
            <a:ext cx="3033485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0" i="0" u="sng" strike="noStrike" cap="none" spc="0" baseline="0">
                <a:solidFill>
                  <a:srgbClr val="FFFFFF"/>
                </a:solidFill>
                <a:effectLst/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hlinkClick r:id="rId3" history="0"/>
              </a:rPr>
              <a:t>https://gofalsylfaenolun.gig.cymru/pynciau1/rhaglen-strategol/</a:t>
            </a:r>
            <a:endParaRPr lang="en-US" sz="800" u="sng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7E6990-BBDB-0D57-523F-9B27DA7536AB}"/>
              </a:ext>
            </a:extLst>
          </p:cNvPr>
          <p:cNvSpPr txBox="1"/>
          <p:nvPr/>
        </p:nvSpPr>
        <p:spPr>
          <a:xfrm>
            <a:off x="7835317" y="6558528"/>
            <a:ext cx="4148430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y-GB" sz="8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I gael rhagor o wybodaeth, cysylltwch â: </a:t>
            </a:r>
            <a:r>
              <a:rPr lang="cy-GB" sz="8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  <a:hlinkClick r:id="rId4" history="0"/>
              </a:rPr>
              <a:t>heiw.primarycarewfp@wales.nhs.uk</a:t>
            </a:r>
            <a:r>
              <a:rPr lang="cy-GB" sz="8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 </a:t>
            </a:r>
            <a:endParaRPr lang="en-US" sz="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Customer Success Story: HEIW Leadership - Thinqi | Thinqi">
            <a:extLst>
              <a:ext uri="{FF2B5EF4-FFF2-40B4-BE49-F238E27FC236}">
                <a16:creationId xmlns:a16="http://schemas.microsoft.com/office/drawing/2014/main" id="{FB3F3FEA-91A6-258B-8CB2-DAE39AF4C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83" b="19781"/>
          <a:stretch>
            <a:fillRect/>
          </a:stretch>
        </p:blipFill>
        <p:spPr bwMode="auto">
          <a:xfrm>
            <a:off x="0" y="51498"/>
            <a:ext cx="3286308" cy="58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9AA65E2-6E2E-E3FE-86D1-0050FE4DF86D}"/>
              </a:ext>
            </a:extLst>
          </p:cNvPr>
          <p:cNvSpPr txBox="1"/>
          <p:nvPr/>
        </p:nvSpPr>
        <p:spPr>
          <a:xfrm>
            <a:off x="3461155" y="80434"/>
            <a:ext cx="7770104" cy="430666"/>
          </a:xfrm>
          <a:prstGeom prst="rect">
            <a:avLst/>
          </a:prstGeom>
        </p:spPr>
        <p:txBody>
          <a:bodyPr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y-GB" sz="2000" b="0" i="0" strike="noStrike" cap="none" spc="0" baseline="0" dirty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Cynhadledd Genedlaethol y Gweithlu Gofal Sylfaenol -  18</a:t>
            </a:r>
            <a:r>
              <a:rPr lang="cy-GB" sz="2000" b="0" i="0" strike="noStrike" cap="none" spc="0" baseline="30000" dirty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.</a:t>
            </a:r>
            <a:r>
              <a:rPr lang="cy-GB" sz="2000" b="0" i="0" strike="noStrike" cap="none" spc="0" baseline="0" dirty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 Gorffennaf 2023</a:t>
            </a:r>
            <a:endParaRPr lang="en-US" sz="20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9C0E5C9-5647-ACBA-70CB-6F57B3F4AF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64548"/>
            <a:ext cx="4321667" cy="214058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3B0813E-FE11-3A4F-B48D-CEC97289C29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125"/>
          <a:stretch/>
        </p:blipFill>
        <p:spPr>
          <a:xfrm>
            <a:off x="7776058" y="679829"/>
            <a:ext cx="4427398" cy="237766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0CCD6C7-9CA2-AE35-09F1-D22F5F2E4B4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482"/>
          <a:stretch/>
        </p:blipFill>
        <p:spPr>
          <a:xfrm>
            <a:off x="11990" y="4315124"/>
            <a:ext cx="4075279" cy="186242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D554FD1-F21F-0BA3-39B3-69F1A34483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237" y="2746007"/>
            <a:ext cx="4132021" cy="1569117"/>
          </a:xfrm>
          <a:prstGeom prst="rect">
            <a:avLst/>
          </a:prstGeom>
        </p:spPr>
      </p:pic>
      <p:sp>
        <p:nvSpPr>
          <p:cNvPr id="40" name="TextBox 9">
            <a:extLst>
              <a:ext uri="{FF2B5EF4-FFF2-40B4-BE49-F238E27FC236}">
                <a16:creationId xmlns:a16="http://schemas.microsoft.com/office/drawing/2014/main" id="{C165F416-9142-0C79-746E-262D12784FD4}"/>
              </a:ext>
            </a:extLst>
          </p:cNvPr>
          <p:cNvSpPr txBox="1"/>
          <p:nvPr/>
        </p:nvSpPr>
        <p:spPr>
          <a:xfrm>
            <a:off x="51244" y="714696"/>
            <a:ext cx="4109708" cy="199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1. Trosolwg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Nododd y digwyddiad hwn ddiwedd y cyfnod ymgysylltu ar gyfer Cynllun y Gweithlu Strategol ar gyfer Gofal Sylfaenol. Gwahoddwyd pobl sy'n gweithio ym maes gofal sylfaenol a rhanddeiliaid eraill i fynychu a chyfrannu at y gwaith o ddatblygu'r cynllun drwy ein helpu i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ddeall heriau a materion allweddol sy'n effeithio ar y gweithlu.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edrych ymlaen/ystyried sbardunau allweddol ar gyfer newid ac effaith ar weithlu'r dyfodol.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creu syniadau a chamau gweithredu i gefnogi modelau gweithlu cynaliadwy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6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Presenoldeb/Cynrychiolwyr </a:t>
            </a:r>
            <a:r>
              <a:rPr lang="en-GB" sz="10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sz="10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Aeth 236 o bobl i'r digwyddiad a gynhaliwyd yng Nghanolfan yr Holl Genhedloedd yng Nghaerdydd ac ymunodd 35 arall â digwyddiad lloeren a gynhaliwyd yng Ngogledd Cymru.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TextBox 16">
            <a:extLst>
              <a:ext uri="{FF2B5EF4-FFF2-40B4-BE49-F238E27FC236}">
                <a16:creationId xmlns:a16="http://schemas.microsoft.com/office/drawing/2014/main" id="{904E8445-773B-DB2C-0FBD-D289A21B8927}"/>
              </a:ext>
            </a:extLst>
          </p:cNvPr>
          <p:cNvSpPr txBox="1"/>
          <p:nvPr/>
        </p:nvSpPr>
        <p:spPr>
          <a:xfrm>
            <a:off x="7811531" y="698389"/>
            <a:ext cx="4505553" cy="21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2. Siaradwyr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Alex Howells, Prif Swyddog Gweithredol, AaGIC a Nicola Prygodzicz, Prif Swyddog Gweithredol, BIPAB a Phrif Swyddog Gweithredol Gofal Sylfaenol y GIG a gadeiriodd y digwyddiad.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Ymhlith y siaradwyr gwadd roedd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Eluned Morgan AoS, Gweinidog Iechyd (drwy neges wedi'i recordio ymlaen llaw)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Nick Wood, Dirprwy Brif Swyddog Gweithredol GIG Cymru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Sue Morgan, Cyfarwyddwr Cenedlaethol, Rhaglen Strategol Gofal Sylfaenol (RhSGS)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Dorothy Edwards Cyfarwyddwr Rhaglen, AaGIC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Sesiwn adborth o'r digwyddiad WONCA gan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Dr Karen Gully, Ymgynghorydd Proffesiynol Cenedlaethol, RhSGS        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Rebecca Pearce, Rheolwr Cyfarwyddiaeth ac Uwch Reolwr Rhaglen, BIPAB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Gemma Nosworthy, Rheolwr Academi Gofal Sylfaenol a Chymunedol, BIPBC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13">
            <a:extLst>
              <a:ext uri="{FF2B5EF4-FFF2-40B4-BE49-F238E27FC236}">
                <a16:creationId xmlns:a16="http://schemas.microsoft.com/office/drawing/2014/main" id="{AB658A70-8303-7473-9A84-CCBCDEE4BF77}"/>
              </a:ext>
            </a:extLst>
          </p:cNvPr>
          <p:cNvSpPr txBox="1"/>
          <p:nvPr/>
        </p:nvSpPr>
        <p:spPr>
          <a:xfrm>
            <a:off x="51244" y="4450283"/>
            <a:ext cx="3983472" cy="1952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6. Themâu Allweddol o arolygon Mentimeter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b="1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 3 phrif flaenoriaeth i’w symud ymlaen: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Hyfforddiant/DPP/llwybrau gyrfa priodol (32 ymatebwr)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Recriwtio a chadw staff gofal sylfaenol (25)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Cyllid priodol (21)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b="1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Meysydd sydd ar goll ac y dylid eu cynnwys yn y cynllun</a:t>
            </a: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: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Cydweithio a gweithio mewn partneriaeth (13)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Cyllid priodol (7)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Gofal Sylfaenol - beth ydyw, disgwyliadau, adolygu’r model presennol, y trydydd sector (6)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6000"/>
              </a:lnSpc>
              <a:spcAft>
                <a:spcPts val="800"/>
              </a:spcAft>
            </a:pPr>
            <a:r>
              <a:rPr lang="en-GB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9B1C0AC3-B9C8-C817-3B13-2F7A1CFAF5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38726" y="4504927"/>
            <a:ext cx="4153274" cy="213361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6843B4D6-E64D-E754-3ADF-8DEDC2888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76058" y="2864638"/>
            <a:ext cx="421313" cy="151823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4E8B08D-F292-949A-EB2E-467B89FAF8C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2317"/>
          <a:stretch/>
        </p:blipFill>
        <p:spPr>
          <a:xfrm>
            <a:off x="8050086" y="2958214"/>
            <a:ext cx="4028444" cy="1863036"/>
          </a:xfrm>
          <a:prstGeom prst="rect">
            <a:avLst/>
          </a:prstGeom>
        </p:spPr>
      </p:pic>
      <p:sp>
        <p:nvSpPr>
          <p:cNvPr id="42" name="TextBox 15">
            <a:extLst>
              <a:ext uri="{FF2B5EF4-FFF2-40B4-BE49-F238E27FC236}">
                <a16:creationId xmlns:a16="http://schemas.microsoft.com/office/drawing/2014/main" id="{24D6FCCE-5A51-D3D2-A459-1D1DDAACFED9}"/>
              </a:ext>
            </a:extLst>
          </p:cNvPr>
          <p:cNvSpPr txBox="1"/>
          <p:nvPr/>
        </p:nvSpPr>
        <p:spPr>
          <a:xfrm>
            <a:off x="8138172" y="3000141"/>
            <a:ext cx="3416606" cy="1552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3. Gweithdai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-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Neilltuwyd y cynrychiolwyr i ddau weithdy gwahanol.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Roedd pob gweithdy yn 50 munud o hyd i alluogi trafodaeth fanwl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Cynhaliwyd 7 gweithdy yn y bore gan gael eu hailadrodd yn y prynhawn ac roeddent yn cynnwys y themâu canlynol: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Modelau Gweithlu Di-dor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Cyflenwi a Siapio'r Gweithlu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Denu a Recriwtio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Datblygu Gweithlu sy’n Barod yn Ddigidol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Addysg a Dysgu Rhagorol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Arweinyddiaeth ac Olyniaeth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Gweithlu Ymroddedig, Brwdfrydig ac Iach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2D92532-CB1D-AC69-2B3D-B32BCD3FFEA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42722" y="4382874"/>
            <a:ext cx="4045417" cy="2074626"/>
          </a:xfrm>
          <a:prstGeom prst="rect">
            <a:avLst/>
          </a:prstGeom>
        </p:spPr>
      </p:pic>
      <p:sp>
        <p:nvSpPr>
          <p:cNvPr id="44" name="TextBox 11">
            <a:extLst>
              <a:ext uri="{FF2B5EF4-FFF2-40B4-BE49-F238E27FC236}">
                <a16:creationId xmlns:a16="http://schemas.microsoft.com/office/drawing/2014/main" id="{742CB282-C957-A9E5-9DDE-4507CDF52C80}"/>
              </a:ext>
            </a:extLst>
          </p:cNvPr>
          <p:cNvSpPr txBox="1"/>
          <p:nvPr/>
        </p:nvSpPr>
        <p:spPr>
          <a:xfrm>
            <a:off x="4179875" y="4434419"/>
            <a:ext cx="3609060" cy="1820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5. Themâu Allweddol - parhad: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Yr angen i wella mynediad i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hyfforddiant ac addysg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ar draws gofal sylfaenol ac i ddatblygu gweithlu'r dyfodol drwy ehangu addysg a hyfforddiant mewn lleoliadau gofal sylfaenol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Datblygu sgiliau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staff gofal sylfaenol presennol – e.e. rheoli iechyd y boblogaeth, gwneud i bob cyswllt gyfrif, hyfforddiant iechyd meddwl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Cydnabod y dirwedd ddigidol sy'n newid yn gyflym a'r cyfleoedd y mae hyn yn eu cyflwyno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Yr angen i gefnogi staff ar draws gofal sylfaenol i ddilyn hyfforddiant </a:t>
            </a:r>
            <a:r>
              <a:rPr lang="cy-GB" sz="800" b="1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Cymraeg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Sicrhau bod </a:t>
            </a:r>
            <a:r>
              <a:rPr lang="cy-GB" sz="800" b="1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grwpiau heb gynrychiolaeth ddigonol </a:t>
            </a:r>
            <a:r>
              <a:rPr lang="cy-GB" sz="800" kern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yn cael eu cefnogi i ddatblygu eu gyrfaoedd mewn gofal sylfaenol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DE2711A-AF5C-7A20-B248-CC2C72F1A1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58092" y="4782522"/>
            <a:ext cx="4109429" cy="1673043"/>
          </a:xfrm>
          <a:prstGeom prst="rect">
            <a:avLst/>
          </a:prstGeom>
        </p:spPr>
      </p:pic>
      <p:sp>
        <p:nvSpPr>
          <p:cNvPr id="43" name="TextBox 12">
            <a:extLst>
              <a:ext uri="{FF2B5EF4-FFF2-40B4-BE49-F238E27FC236}">
                <a16:creationId xmlns:a16="http://schemas.microsoft.com/office/drawing/2014/main" id="{5D89DE4C-8804-C0F6-0FA4-E22ACF0B2F3C}"/>
              </a:ext>
            </a:extLst>
          </p:cNvPr>
          <p:cNvSpPr txBox="1"/>
          <p:nvPr/>
        </p:nvSpPr>
        <p:spPr>
          <a:xfrm>
            <a:off x="8192469" y="4800787"/>
            <a:ext cx="3925019" cy="1574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4.  Themâu Allweddol o'r gweithdai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Dwysedd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llwyth gwaith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ar draws pob maes gofal sylfaenol a'r galw cynyddol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Gofyniad i adolygu a gwella safleoedd gofal sylfaenol i gefnogi gweithio aml-broffesiynol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Recriwtio a chadw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- nodwyd angen i ddatblygu prentisiaethau/rhaglenni mentoriaeth, i weithio gydag ysgolion/colegau, i hyrwyddo gofal sylfaenol, ac i ddatblygu cymhellion i staff a rolau llwybr gyrfa o fewn Gofal Sylfaenol 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Mae angen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amser gwarchodedig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ar staff i ddysgu, i dyfu ac i addysgu a hyfforddi eraill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Yr angen i </a:t>
            </a:r>
            <a:r>
              <a:rPr lang="cy-GB" sz="8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addysgu'r cyhoedd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am newid siâp gofal sylfaenol. 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10">
            <a:extLst>
              <a:ext uri="{FF2B5EF4-FFF2-40B4-BE49-F238E27FC236}">
                <a16:creationId xmlns:a16="http://schemas.microsoft.com/office/drawing/2014/main" id="{E89EAB0D-7EB8-B59C-6018-E41E9FE9FD4A}"/>
              </a:ext>
            </a:extLst>
          </p:cNvPr>
          <p:cNvSpPr txBox="1"/>
          <p:nvPr/>
        </p:nvSpPr>
        <p:spPr>
          <a:xfrm>
            <a:off x="51244" y="2793838"/>
            <a:ext cx="4122932" cy="1464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9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7. Beth nesaf..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Yn gyntaf, hoffem ddiolch i chi am eich amser, eich ymdrech a'ch cyfraniadau yn y digwyddiad hwn a thrwy gydol y cyfnod ymgysylltu ar y cynllun.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Rydym bellach yn gweithio trwy'r holl adborth a gasglwyd yn ystod y cyfnod ymgysylltu a byddwn yn cyhoeddi set ddrafft o gamau gweithredu ar gyfer ymgynghori.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800"/>
              </a:spcAft>
            </a:pPr>
            <a:r>
              <a:rPr lang="cy-GB" sz="800" kern="1200" dirty="0">
                <a:solidFill>
                  <a:srgbClr val="21252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Byddwn yn rhannu manylion pellach mewn perthynas â hyn ar ein gwefan a thrwy e-bost yn fuan.  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Yn y cyfamser, ewch i’n gwefan i gael rhagor o wybodaeth: </a:t>
            </a:r>
            <a:r>
              <a:rPr lang="cy-GB" sz="800" u="sng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5"/>
              </a:rPr>
              <a:t>Sut i gymryd rhan - AaGIC (gig.cymru)</a:t>
            </a:r>
            <a:r>
              <a:rPr lang="cy-GB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422098-371A-999B-56C0-DA15CBE5D8C9}"/>
              </a:ext>
            </a:extLst>
          </p:cNvPr>
          <p:cNvSpPr txBox="1"/>
          <p:nvPr/>
        </p:nvSpPr>
        <p:spPr>
          <a:xfrm rot="179077">
            <a:off x="4588363" y="1145226"/>
            <a:ext cx="3122996" cy="2706932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cy-GB" sz="26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Brîff 7 Munud . 7 Minute Briefing</a:t>
            </a:r>
          </a:p>
        </p:txBody>
      </p:sp>
    </p:spTree>
    <p:extLst>
      <p:ext uri="{BB962C8B-B14F-4D97-AF65-F5344CB8AC3E}">
        <p14:creationId xmlns:p14="http://schemas.microsoft.com/office/powerpoint/2010/main" val="2798271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31354fa-61dd-49d6-8037-649c5fc98e5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ADE2FB9D95CE4F9C4AC2B640B6F8BD" ma:contentTypeVersion="15" ma:contentTypeDescription="Create a new document." ma:contentTypeScope="" ma:versionID="96b2058cd7b0f5f91cbcdb9ff0ce017a">
  <xsd:schema xmlns:xsd="http://www.w3.org/2001/XMLSchema" xmlns:xs="http://www.w3.org/2001/XMLSchema" xmlns:p="http://schemas.microsoft.com/office/2006/metadata/properties" xmlns:ns3="e31354fa-61dd-49d6-8037-649c5fc98e50" xmlns:ns4="ce95a71c-0ae1-46f8-8142-d441c0451959" targetNamespace="http://schemas.microsoft.com/office/2006/metadata/properties" ma:root="true" ma:fieldsID="292b8282697561fbc95d574dc6a89d73" ns3:_="" ns4:_="">
    <xsd:import namespace="e31354fa-61dd-49d6-8037-649c5fc98e50"/>
    <xsd:import namespace="ce95a71c-0ae1-46f8-8142-d441c04519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354fa-61dd-49d6-8037-649c5fc98e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5a71c-0ae1-46f8-8142-d441c045195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E7FF2E-84F3-4F39-80B0-DA72D06B1C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C07D3D-6AA7-4C10-85C1-3FD1EF148128}">
  <ds:schemaRefs>
    <ds:schemaRef ds:uri="http://schemas.microsoft.com/office/2006/documentManagement/types"/>
    <ds:schemaRef ds:uri="http://schemas.microsoft.com/office/infopath/2007/PartnerControls"/>
    <ds:schemaRef ds:uri="e31354fa-61dd-49d6-8037-649c5fc98e50"/>
    <ds:schemaRef ds:uri="http://purl.org/dc/elements/1.1/"/>
    <ds:schemaRef ds:uri="http://schemas.microsoft.com/office/2006/metadata/properties"/>
    <ds:schemaRef ds:uri="ce95a71c-0ae1-46f8-8142-d441c0451959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294557E-57F3-413A-855A-2C11FE54D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1354fa-61dd-49d6-8037-649c5fc98e50"/>
    <ds:schemaRef ds:uri="ce95a71c-0ae1-46f8-8142-d441c04519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715</Words>
  <Application>Microsoft Office PowerPoint</Application>
  <PresentationFormat>Widescreen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Holly McAnoy (Public Health Wales - No. 2 Capital Quarter)</cp:lastModifiedBy>
  <cp:revision>43</cp:revision>
  <dcterms:created xsi:type="dcterms:W3CDTF">2022-04-12T09:33:23Z</dcterms:created>
  <dcterms:modified xsi:type="dcterms:W3CDTF">2023-09-07T12:32:51Z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0x0101002FADE2FB9D95CE4F9C4AC2B640B6F8BD</vt:lpwstr>
  </property>
</Properties>
</file>