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8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9.xml" ContentType="application/vnd.openxmlformats-officedocument.themeOverride+xml"/>
  <Override PartName="/ppt/charts/chart12.xml" ContentType="application/vnd.openxmlformats-officedocument.drawingml.chart+xml"/>
  <Override PartName="/ppt/theme/themeOverride10.xml" ContentType="application/vnd.openxmlformats-officedocument.themeOverrid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1.xml" ContentType="application/vnd.openxmlformats-officedocument.themeOverrid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2.xml" ContentType="application/vnd.openxmlformats-officedocument.themeOverrid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3.xml" ContentType="application/vnd.openxmlformats-officedocument.themeOverrid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4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6"/>
  </p:notesMasterIdLst>
  <p:sldIdLst>
    <p:sldId id="377" r:id="rId4"/>
    <p:sldId id="258" r:id="rId5"/>
    <p:sldId id="259" r:id="rId6"/>
    <p:sldId id="276" r:id="rId7"/>
    <p:sldId id="277" r:id="rId8"/>
    <p:sldId id="278" r:id="rId9"/>
    <p:sldId id="281" r:id="rId10"/>
    <p:sldId id="279" r:id="rId11"/>
    <p:sldId id="280" r:id="rId12"/>
    <p:sldId id="282" r:id="rId13"/>
    <p:sldId id="261" r:id="rId14"/>
    <p:sldId id="61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B6E6"/>
    <a:srgbClr val="003087"/>
    <a:srgbClr val="78BE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14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General%20Patient%20Survey%20Wales%20analysis%2022_23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../embeddings/oleObject3.bin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Relationship Id="rId1" Type="http://schemas.openxmlformats.org/officeDocument/2006/relationships/themeOverride" Target="../theme/themeOverrid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GENERAL%20PATIENT%20SURVEY%20WALES/General%20Patient%20Survey%20Wales%20analysis%202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../embeddings/oleObject4.bin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../embeddings/oleObject5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General%20Patient%20Survey%20Wales%20analysis%2022_23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General%20Patient%20Survey%20Wales%20analysis%2022_23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../embeddings/oleObject2.bin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600" b="1" i="0" u="none" strike="noStrike" baseline="0" dirty="0" err="1">
                <a:effectLst/>
              </a:rPr>
              <a:t>Cymerais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gymaint</a:t>
            </a:r>
            <a:r>
              <a:rPr lang="en-GB" sz="1600" b="1" i="0" u="none" strike="noStrike" baseline="0" dirty="0">
                <a:effectLst/>
              </a:rPr>
              <a:t> o ran ag y </a:t>
            </a:r>
            <a:r>
              <a:rPr lang="en-GB" sz="1600" b="1" i="0" u="none" strike="noStrike" baseline="0" dirty="0" err="1">
                <a:effectLst/>
              </a:rPr>
              <a:t>dymunais</a:t>
            </a:r>
            <a:r>
              <a:rPr lang="en-GB" sz="1600" b="1" i="0" u="none" strike="noStrike" baseline="0" dirty="0">
                <a:effectLst/>
              </a:rPr>
              <a:t> yn y </a:t>
            </a:r>
            <a:r>
              <a:rPr lang="en-GB" sz="1600" b="1" i="0" u="none" strike="noStrike" baseline="0" dirty="0" err="1">
                <a:effectLst/>
              </a:rPr>
              <a:t>penderfyniadau</a:t>
            </a:r>
            <a:r>
              <a:rPr lang="en-GB" sz="1600" b="1" i="0" u="none" strike="noStrike" baseline="0" dirty="0">
                <a:effectLst/>
              </a:rPr>
              <a:t> a </a:t>
            </a:r>
            <a:r>
              <a:rPr lang="en-GB" sz="1600" b="1" i="0" u="none" strike="noStrike" baseline="0" dirty="0" err="1">
                <a:effectLst/>
              </a:rPr>
              <a:t>wnaed</a:t>
            </a:r>
            <a:r>
              <a:rPr lang="en-GB" sz="1600" b="1" i="0" u="none" strike="noStrike" baseline="0" dirty="0">
                <a:effectLst/>
              </a:rPr>
              <a:t> am </a:t>
            </a:r>
            <a:r>
              <a:rPr lang="en-GB" sz="1600" b="1" i="0" u="none" strike="noStrike" baseline="0" dirty="0" err="1">
                <a:effectLst/>
              </a:rPr>
              <a:t>fy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nhriniaeth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ddeintyddol</a:t>
            </a:r>
            <a:r>
              <a:rPr lang="en-GB" sz="1600" b="1" i="0" u="none" strike="noStrike" baseline="0" dirty="0"/>
              <a:t> </a:t>
            </a:r>
            <a:endParaRPr lang="en-GB" b="1" dirty="0"/>
          </a:p>
        </c:rich>
      </c:tx>
      <c:layout>
        <c:manualLayout>
          <c:xMode val="edge"/>
          <c:yMode val="edge"/>
          <c:x val="0.12230191938255486"/>
          <c:y val="8.60619296091548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275579301128465"/>
          <c:y val="0.26399439025415655"/>
          <c:w val="0.72314260775525063"/>
          <c:h val="0.61324933939637105"/>
        </c:manualLayout>
      </c:layout>
      <c:barChart>
        <c:barDir val="bar"/>
        <c:grouping val="percentStacked"/>
        <c:varyColors val="0"/>
        <c:ser>
          <c:idx val="3"/>
          <c:order val="0"/>
          <c:tx>
            <c:strRef>
              <c:f>Sheet1!$U$4</c:f>
              <c:strCache>
                <c:ptCount val="1"/>
                <c:pt idx="0">
                  <c:v>Agree or strongly agree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(Sheet1!$T$5:$T$6,Sheet1!$T$8)</c:f>
              <c:strCache>
                <c:ptCount val="3"/>
                <c:pt idx="0">
                  <c:v>UDA contract (4034)</c:v>
                </c:pt>
                <c:pt idx="1">
                  <c:v>Contract reform (26632)</c:v>
                </c:pt>
                <c:pt idx="2">
                  <c:v>Overall (30666)</c:v>
                </c:pt>
              </c:strCache>
              <c:extLst/>
            </c:strRef>
          </c:cat>
          <c:val>
            <c:numRef>
              <c:f>(Sheet1!$U$5:$U$6,Sheet1!$U$8)</c:f>
              <c:numCache>
                <c:formatCode>0%</c:formatCode>
                <c:ptCount val="3"/>
                <c:pt idx="0">
                  <c:v>0.93604362915220629</c:v>
                </c:pt>
                <c:pt idx="1">
                  <c:v>0.90894412736557528</c:v>
                </c:pt>
                <c:pt idx="2">
                  <c:v>0.91250896758625188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4111-464E-9760-B9953C50CC19}"/>
            </c:ext>
          </c:extLst>
        </c:ser>
        <c:ser>
          <c:idx val="2"/>
          <c:order val="1"/>
          <c:tx>
            <c:strRef>
              <c:f>Sheet1!$V$4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00A2B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(Sheet1!$T$5:$T$6,Sheet1!$T$8)</c:f>
              <c:strCache>
                <c:ptCount val="3"/>
                <c:pt idx="0">
                  <c:v>UDA contract (4034)</c:v>
                </c:pt>
                <c:pt idx="1">
                  <c:v>Contract reform (26632)</c:v>
                </c:pt>
                <c:pt idx="2">
                  <c:v>Overall (30666)</c:v>
                </c:pt>
              </c:strCache>
              <c:extLst/>
            </c:strRef>
          </c:cat>
          <c:val>
            <c:numRef>
              <c:f>(Sheet1!$V$5:$V$6,Sheet1!$V$8)</c:f>
              <c:numCache>
                <c:formatCode>0%</c:formatCode>
                <c:ptCount val="3"/>
                <c:pt idx="0">
                  <c:v>4.5364402578086264E-2</c:v>
                </c:pt>
                <c:pt idx="1">
                  <c:v>6.2180835085611293E-2</c:v>
                </c:pt>
                <c:pt idx="2">
                  <c:v>5.9968694971629821E-2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4111-464E-9760-B9953C50CC19}"/>
            </c:ext>
          </c:extLst>
        </c:ser>
        <c:ser>
          <c:idx val="0"/>
          <c:order val="2"/>
          <c:tx>
            <c:strRef>
              <c:f>Sheet1!$W$4</c:f>
              <c:strCache>
                <c:ptCount val="1"/>
                <c:pt idx="0">
                  <c:v>Disagree or Strongly disagree</c:v>
                </c:pt>
              </c:strCache>
            </c:strRef>
          </c:tx>
          <c:spPr>
            <a:solidFill>
              <a:srgbClr val="0072C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2C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111-464E-9760-B9953C50CC1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(Sheet1!$T$5:$T$6,Sheet1!$T$8)</c:f>
              <c:strCache>
                <c:ptCount val="3"/>
                <c:pt idx="0">
                  <c:v>UDA contract (4034)</c:v>
                </c:pt>
                <c:pt idx="1">
                  <c:v>Contract reform (26632)</c:v>
                </c:pt>
                <c:pt idx="2">
                  <c:v>Overall (30666)</c:v>
                </c:pt>
              </c:strCache>
              <c:extLst/>
            </c:strRef>
          </c:cat>
          <c:val>
            <c:numRef>
              <c:f>(Sheet1!$W$5:$W$6,Sheet1!$W$8)</c:f>
              <c:numCache>
                <c:formatCode>0%</c:formatCode>
                <c:ptCount val="3"/>
                <c:pt idx="0">
                  <c:v>1.8591968269707486E-2</c:v>
                </c:pt>
                <c:pt idx="1">
                  <c:v>2.8875037548813459E-2</c:v>
                </c:pt>
                <c:pt idx="2">
                  <c:v>2.7522337442118308E-2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4111-464E-9760-B9953C50CC1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645672048"/>
        <c:axId val="488800336"/>
        <c:extLst/>
      </c:barChart>
      <c:catAx>
        <c:axId val="64567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8800336"/>
        <c:crosses val="autoZero"/>
        <c:auto val="1"/>
        <c:lblAlgn val="ctr"/>
        <c:lblOffset val="100"/>
        <c:noMultiLvlLbl val="0"/>
      </c:catAx>
      <c:valAx>
        <c:axId val="48880033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4567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MO.xlsx]Sheet1'!$J$152</c:f>
              <c:strCache>
                <c:ptCount val="1"/>
                <c:pt idx="0">
                  <c:v>Contract Reform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7F-4A22-A5BC-22545BFEE090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7F-4A22-A5BC-22545BFEE090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17F-4A22-A5BC-22545BFEE090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17F-4A22-A5BC-22545BFEE0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MO.xlsx]Sheet1'!$K$151:$L$151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MO.xlsx]Sheet1'!$K$152:$L$152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6F-48AF-BB51-769CF882D3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roddwyd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cyngor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chi am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wella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rheoli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unrhyw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broblemau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nodwyd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c:rich>
      </c:tx>
      <c:layout>
        <c:manualLayout>
          <c:xMode val="edge"/>
          <c:yMode val="edge"/>
          <c:x val="0.10792700915127768"/>
          <c:y val="6.10202803291403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017137589786876"/>
          <c:y val="0.20902872555616833"/>
          <c:w val="0.41025214905412088"/>
          <c:h val="0.68856745977858214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43F-49EE-980B-76179D7AA164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43F-49EE-980B-76179D7AA164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43F-49EE-980B-76179D7AA164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3F-49EE-980B-76179D7AA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22_23.xlsx]Sheet1'!$N$148:$N$149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22_23.xlsx]Sheet1'!$O$148:$O$149</c:f>
              <c:numCache>
                <c:formatCode>0%</c:formatCode>
                <c:ptCount val="2"/>
                <c:pt idx="0">
                  <c:v>3.5458468656849221E-2</c:v>
                </c:pt>
                <c:pt idx="1">
                  <c:v>0.96454153134315079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43F-49EE-980B-76179D7AA1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72967901974143545"/>
          <c:y val="0.54086702408922871"/>
          <c:w val="7.4145870203067427E-2"/>
          <c:h val="0.123812753466182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MO.xlsx]Sheet1'!$O$140:$O$141</c:f>
              <c:strCache>
                <c:ptCount val="2"/>
                <c:pt idx="0">
                  <c:v>Column Labels</c:v>
                </c:pt>
                <c:pt idx="1">
                  <c:v>N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D4C-4267-9A74-FE35D987039D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D4C-4267-9A74-FE35D987039D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4C-4267-9A74-FE35D987039D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4C-4267-9A74-FE35D98703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MO.xlsx]Sheet1'!$N$142:$N$143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MO.xlsx]Sheet1'!$O$142:$O$143</c:f>
              <c:numCache>
                <c:formatCode>0%</c:formatCode>
                <c:ptCount val="2"/>
                <c:pt idx="0">
                  <c:v>3.4345625451916127E-2</c:v>
                </c:pt>
                <c:pt idx="1">
                  <c:v>0.96565437454808389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4D-48D5-AE92-856ACDA6CF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'[General Patient Survey Wales analysis 22_23 MO.xlsx]Sheet1'!$P$140:$P$141</c15:sqref>
                        </c15:formulaRef>
                      </c:ext>
                    </c:extLst>
                    <c:strCache>
                      <c:ptCount val="2"/>
                      <c:pt idx="0">
                        <c:v>Column Labels</c:v>
                      </c:pt>
                      <c:pt idx="1">
                        <c:v>Y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5-BD4C-4267-9A74-FE35D987039D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7-BD4C-4267-9A74-FE35D987039D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'[General Patient Survey Wales analysis 22_23 MO.xlsx]Sheet1'!$N$142:$N$143</c15:sqref>
                        </c15:formulaRef>
                      </c:ext>
                    </c:extLst>
                    <c:strCache>
                      <c:ptCount val="2"/>
                      <c:pt idx="0">
                        <c:v>No</c:v>
                      </c:pt>
                      <c:pt idx="1">
                        <c:v>Yes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'[General Patient Survey Wales analysis 22_23 MO.xlsx]Sheet1'!$P$142:$P$143</c15:sqref>
                        </c15:formulaRef>
                      </c:ext>
                    </c:extLst>
                    <c:numCache>
                      <c:formatCode>0%</c:formatCode>
                      <c:ptCount val="2"/>
                      <c:pt idx="0">
                        <c:v>3.5614631424077926E-2</c:v>
                      </c:pt>
                      <c:pt idx="1">
                        <c:v>0.96438536857592205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9-4E4D-48D5-AE92-856ACDA6CFA9}"/>
                  </c:ext>
                </c:extLst>
              </c15:ser>
            </c15:filteredPieSeries>
          </c:ext>
        </c:extLst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1"/>
          <c:order val="1"/>
          <c:tx>
            <c:strRef>
              <c:f>'[General Patient Survey Wales analysis 22_23 MO.xlsx]Sheet1'!$P$140:$P$141</c:f>
              <c:strCache>
                <c:ptCount val="2"/>
                <c:pt idx="0">
                  <c:v>Column Labels</c:v>
                </c:pt>
                <c:pt idx="1">
                  <c:v>Y</c:v>
                </c:pt>
              </c:strCache>
            </c:strRef>
          </c:tx>
          <c:spPr>
            <a:solidFill>
              <a:srgbClr val="41B6E6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82-4B59-88B0-31936C5B5216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82-4B59-88B0-31936C5B521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MO.xlsx]Sheet1'!$N$142:$N$143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MO.xlsx]Sheet1'!$P$142:$P$143</c:f>
              <c:numCache>
                <c:formatCode>0%</c:formatCode>
                <c:ptCount val="2"/>
                <c:pt idx="0">
                  <c:v>3.5614631424077926E-2</c:v>
                </c:pt>
                <c:pt idx="1">
                  <c:v>0.96438536857592205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82-4B59-88B0-31936C5B521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30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'[General Patient Survey Wales analysis 22_23 MO.xlsx]Sheet1'!$O$140:$O$141</c15:sqref>
                        </c15:formulaRef>
                      </c:ext>
                    </c:extLst>
                    <c:strCache>
                      <c:ptCount val="2"/>
                      <c:pt idx="0">
                        <c:v>Column Labels</c:v>
                      </c:pt>
                      <c:pt idx="1">
                        <c:v>N</c:v>
                      </c:pt>
                    </c:strCache>
                  </c:strRef>
                </c:tx>
                <c:spPr>
                  <a:solidFill>
                    <a:srgbClr val="003087"/>
                  </a:solidFill>
                  <a:ln>
                    <a:noFill/>
                  </a:ln>
                </c:spPr>
                <c:dPt>
                  <c:idx val="0"/>
                  <c:bubble3D val="0"/>
                  <c:spPr>
                    <a:solidFill>
                      <a:srgbClr val="003087"/>
                    </a:solidFill>
                    <a:ln w="19050"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6-0582-4B59-88B0-31936C5B5216}"/>
                    </c:ext>
                  </c:extLst>
                </c:dPt>
                <c:dPt>
                  <c:idx val="1"/>
                  <c:bubble3D val="0"/>
                  <c:spPr>
                    <a:solidFill>
                      <a:srgbClr val="41B6E6"/>
                    </a:solidFill>
                    <a:ln w="19050"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8-0582-4B59-88B0-31936C5B5216}"/>
                    </c:ext>
                  </c:extLst>
                </c:dPt>
                <c:dLbls>
                  <c:dLbl>
                    <c:idx val="0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6-0582-4B59-88B0-31936C5B5216}"/>
                      </c:ext>
                    </c:extLst>
                  </c:dLbl>
                  <c:dLbl>
                    <c:idx val="1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8-0582-4B59-88B0-31936C5B521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'[General Patient Survey Wales analysis 22_23 MO.xlsx]Sheet1'!$N$142:$N$143</c15:sqref>
                        </c15:formulaRef>
                      </c:ext>
                    </c:extLst>
                    <c:strCache>
                      <c:ptCount val="2"/>
                      <c:pt idx="0">
                        <c:v>No</c:v>
                      </c:pt>
                      <c:pt idx="1">
                        <c:v>Yes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'[General Patient Survey Wales analysis 22_23 MO.xlsx]Sheet1'!$O$142:$O$143</c15:sqref>
                        </c15:formulaRef>
                      </c:ext>
                    </c:extLst>
                    <c:numCache>
                      <c:formatCode>0%</c:formatCode>
                      <c:ptCount val="2"/>
                      <c:pt idx="0">
                        <c:v>3.4345625451916127E-2</c:v>
                      </c:pt>
                      <c:pt idx="1">
                        <c:v>0.96565437454808389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9-0582-4B59-88B0-31936C5B5216}"/>
                  </c:ext>
                </c:extLst>
              </c15:ser>
            </c15:filteredPieSeries>
          </c:ext>
        </c:extLst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gawsoch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hysbysu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ynghylch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goblyigadau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i’ch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iechyd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deintyddol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fyddai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camau’n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cael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cymryd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c:rich>
      </c:tx>
      <c:layout>
        <c:manualLayout>
          <c:xMode val="edge"/>
          <c:yMode val="edge"/>
          <c:x val="0.10068665606346372"/>
          <c:y val="4.8942155767081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555637213770278"/>
          <c:y val="0.25255848009557214"/>
          <c:w val="0.38079208863957165"/>
          <c:h val="0.65932868318624993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72-412C-A879-8BDA214131D8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72-412C-A879-8BDA214131D8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72-412C-A879-8BDA214131D8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72-412C-A879-8BDA214131D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22_23.xlsx]Sheet1'!$N$148:$N$149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22_23.xlsx]Sheet1'!$O$148:$O$149</c:f>
              <c:numCache>
                <c:formatCode>0%</c:formatCode>
                <c:ptCount val="2"/>
                <c:pt idx="0">
                  <c:v>8.5052008608321378E-2</c:v>
                </c:pt>
                <c:pt idx="1">
                  <c:v>0.91494799139167859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72-412C-A879-8BDA21413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461874392849411"/>
          <c:y val="0.49449920998882424"/>
          <c:w val="7.3019655987938525E-2"/>
          <c:h val="0.125787249348080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 (2)'!$B$165</c:f>
              <c:strCache>
                <c:ptCount val="1"/>
                <c:pt idx="0">
                  <c:v>UDA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BC9-4572-9633-08BE7A1B3C76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BC9-4572-9633-08BE7A1B3C76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BC9-4572-9633-08BE7A1B3C76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BC9-4572-9633-08BE7A1B3C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 (2)'!$A$166:$A$167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 (2)'!$B$166:$B$167</c:f>
              <c:numCache>
                <c:formatCode>0%</c:formatCode>
                <c:ptCount val="2"/>
                <c:pt idx="0">
                  <c:v>7.0000000000000007E-2</c:v>
                </c:pt>
                <c:pt idx="1">
                  <c:v>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C9-4572-9633-08BE7A1B3C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1"/>
          <c:order val="1"/>
          <c:tx>
            <c:strRef>
              <c:f>'[General Patient Survey Wales analysis 22_23 MO.xlsx]Sheet1 (2)'!$C$165</c:f>
              <c:strCache>
                <c:ptCount val="1"/>
                <c:pt idx="0">
                  <c:v>Reform</c:v>
                </c:pt>
              </c:strCache>
            </c:strRef>
          </c:tx>
          <c:spPr>
            <a:solidFill>
              <a:srgbClr val="41B6E6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568-42F3-BE5C-3925F1A8D161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568-42F3-BE5C-3925F1A8D1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 (2)'!$A$166:$A$167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 (2)'!$C$166:$C$167</c:f>
              <c:numCache>
                <c:formatCode>0%</c:formatCode>
                <c:ptCount val="2"/>
                <c:pt idx="0">
                  <c:v>0.09</c:v>
                </c:pt>
                <c:pt idx="1">
                  <c:v>0.91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568-42F3-BE5C-3925F1A8D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'[General Patient Survey Wales analysis 22_23 MO.xlsx]Sheet1 (2)'!$B$165</c15:sqref>
                        </c15:formulaRef>
                      </c:ext>
                    </c:extLst>
                    <c:strCache>
                      <c:ptCount val="1"/>
                      <c:pt idx="0">
                        <c:v>UDA</c:v>
                      </c:pt>
                    </c:strCache>
                  </c:strRef>
                </c:tx>
                <c:spPr>
                  <a:ln>
                    <a:noFill/>
                  </a:ln>
                </c:spPr>
                <c:dPt>
                  <c:idx val="0"/>
                  <c:bubble3D val="0"/>
                  <c:spPr>
                    <a:solidFill>
                      <a:schemeClr val="accent1"/>
                    </a:solidFill>
                    <a:ln w="19050"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6-9568-42F3-BE5C-3925F1A8D161}"/>
                    </c:ext>
                  </c:extLst>
                </c:dPt>
                <c:dPt>
                  <c:idx val="1"/>
                  <c:bubble3D val="0"/>
                  <c:spPr>
                    <a:solidFill>
                      <a:srgbClr val="41B6E6"/>
                    </a:solidFill>
                    <a:ln w="19050"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8-9568-42F3-BE5C-3925F1A8D161}"/>
                    </c:ext>
                  </c:extLst>
                </c:dPt>
                <c:dLbls>
                  <c:dLbl>
                    <c:idx val="0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6-9568-42F3-BE5C-3925F1A8D161}"/>
                      </c:ext>
                    </c:extLst>
                  </c:dLbl>
                  <c:dLbl>
                    <c:idx val="1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8-9568-42F3-BE5C-3925F1A8D161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'[General Patient Survey Wales analysis 22_23 MO.xlsx]Sheet1 (2)'!$A$166:$A$167</c15:sqref>
                        </c15:formulaRef>
                      </c:ext>
                    </c:extLst>
                    <c:strCache>
                      <c:ptCount val="2"/>
                      <c:pt idx="0">
                        <c:v>No</c:v>
                      </c:pt>
                      <c:pt idx="1">
                        <c:v>Yes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'[General Patient Survey Wales analysis 22_23 MO.xlsx]Sheet1 (2)'!$B$166:$B$167</c15:sqref>
                        </c15:formulaRef>
                      </c:ext>
                    </c:extLst>
                    <c:numCache>
                      <c:formatCode>0%</c:formatCode>
                      <c:ptCount val="2"/>
                      <c:pt idx="0">
                        <c:v>7.0000000000000007E-2</c:v>
                      </c:pt>
                      <c:pt idx="1">
                        <c:v>0.93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9-9568-42F3-BE5C-3925F1A8D161}"/>
                  </c:ext>
                </c:extLst>
              </c15:ser>
            </c15:filteredPieSeries>
          </c:ext>
        </c:extLst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600" b="1" i="0" u="none" strike="noStrike" baseline="0" dirty="0" err="1">
                <a:effectLst/>
              </a:rPr>
              <a:t>Rwy’n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fodlon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â’r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pellter</a:t>
            </a:r>
            <a:r>
              <a:rPr lang="en-GB" sz="1600" b="1" i="0" u="none" strike="noStrike" baseline="0" dirty="0">
                <a:effectLst/>
              </a:rPr>
              <a:t> y </a:t>
            </a:r>
            <a:r>
              <a:rPr lang="en-GB" sz="1600" b="1" i="0" u="none" strike="noStrike" baseline="0" dirty="0" err="1">
                <a:effectLst/>
              </a:rPr>
              <a:t>mae’n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rhaid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i</a:t>
            </a:r>
            <a:r>
              <a:rPr lang="en-GB" sz="1600" b="1" i="0" u="none" strike="noStrike" baseline="0" dirty="0">
                <a:effectLst/>
              </a:rPr>
              <a:t> mi ei </a:t>
            </a:r>
            <a:r>
              <a:rPr lang="en-GB" sz="1600" b="1" i="0" u="none" strike="noStrike" baseline="0" dirty="0" err="1">
                <a:effectLst/>
              </a:rPr>
              <a:t>deithio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i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fy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mhractis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deintyddol</a:t>
            </a:r>
            <a:endParaRPr lang="en-GB" b="1" dirty="0"/>
          </a:p>
        </c:rich>
      </c:tx>
      <c:layout>
        <c:manualLayout>
          <c:xMode val="edge"/>
          <c:yMode val="edge"/>
          <c:x val="0.12857409215043267"/>
          <c:y val="0.118638924890931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601671423592191"/>
          <c:y val="0.26399439025415655"/>
          <c:w val="0.58988172319309218"/>
          <c:h val="0.61324933939637105"/>
        </c:manualLayout>
      </c:layout>
      <c:barChart>
        <c:barDir val="bar"/>
        <c:grouping val="percentStacked"/>
        <c:varyColors val="0"/>
        <c:ser>
          <c:idx val="3"/>
          <c:order val="0"/>
          <c:tx>
            <c:strRef>
              <c:f>Sheet1!$U$19</c:f>
              <c:strCache>
                <c:ptCount val="1"/>
                <c:pt idx="0">
                  <c:v>Agree or strongly agree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(Sheet1!$T$20:$T$21,Sheet1!$T$23)</c:f>
              <c:strCache>
                <c:ptCount val="3"/>
                <c:pt idx="0">
                  <c:v>UDA contract (4045)</c:v>
                </c:pt>
                <c:pt idx="1">
                  <c:v>Contract reform (26642)</c:v>
                </c:pt>
                <c:pt idx="2">
                  <c:v>Overall (30687)</c:v>
                </c:pt>
              </c:strCache>
              <c:extLst/>
            </c:strRef>
          </c:cat>
          <c:val>
            <c:numRef>
              <c:f>(Sheet1!$U$20:$U$21,Sheet1!$U$23)</c:f>
              <c:numCache>
                <c:formatCode>0%</c:formatCode>
                <c:ptCount val="3"/>
                <c:pt idx="0">
                  <c:v>0.92262051915945609</c:v>
                </c:pt>
                <c:pt idx="1">
                  <c:v>0.91115531866976962</c:v>
                </c:pt>
                <c:pt idx="2">
                  <c:v>0.91266660149248868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84D3-482E-A652-80F298F45D6A}"/>
            </c:ext>
          </c:extLst>
        </c:ser>
        <c:ser>
          <c:idx val="2"/>
          <c:order val="1"/>
          <c:tx>
            <c:strRef>
              <c:f>Sheet1!$V$19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00A2B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(Sheet1!$T$20:$T$21,Sheet1!$T$23)</c:f>
              <c:strCache>
                <c:ptCount val="3"/>
                <c:pt idx="0">
                  <c:v>UDA contract (4045)</c:v>
                </c:pt>
                <c:pt idx="1">
                  <c:v>Contract reform (26642)</c:v>
                </c:pt>
                <c:pt idx="2">
                  <c:v>Overall (30687)</c:v>
                </c:pt>
              </c:strCache>
              <c:extLst/>
            </c:strRef>
          </c:cat>
          <c:val>
            <c:numRef>
              <c:f>(Sheet1!$V$20:$V$21,Sheet1!$V$23)</c:f>
              <c:numCache>
                <c:formatCode>0%</c:formatCode>
                <c:ptCount val="3"/>
                <c:pt idx="0">
                  <c:v>3.3868974042027197E-2</c:v>
                </c:pt>
                <c:pt idx="1">
                  <c:v>4.4853989940695144E-2</c:v>
                </c:pt>
                <c:pt idx="2">
                  <c:v>4.3406002541792943E-2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84D3-482E-A652-80F298F45D6A}"/>
            </c:ext>
          </c:extLst>
        </c:ser>
        <c:ser>
          <c:idx val="0"/>
          <c:order val="2"/>
          <c:tx>
            <c:strRef>
              <c:f>Sheet1!$W$19</c:f>
              <c:strCache>
                <c:ptCount val="1"/>
                <c:pt idx="0">
                  <c:v>Disagree or Strongly disagree</c:v>
                </c:pt>
              </c:strCache>
            </c:strRef>
          </c:tx>
          <c:spPr>
            <a:solidFill>
              <a:srgbClr val="0072C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2C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4D3-482E-A652-80F298F45D6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(Sheet1!$T$20:$T$21,Sheet1!$T$23)</c:f>
              <c:strCache>
                <c:ptCount val="3"/>
                <c:pt idx="0">
                  <c:v>UDA contract (4045)</c:v>
                </c:pt>
                <c:pt idx="1">
                  <c:v>Contract reform (26642)</c:v>
                </c:pt>
                <c:pt idx="2">
                  <c:v>Overall (30687)</c:v>
                </c:pt>
              </c:strCache>
              <c:extLst/>
            </c:strRef>
          </c:cat>
          <c:val>
            <c:numRef>
              <c:f>(Sheet1!$W$20:$W$21,Sheet1!$W$23)</c:f>
              <c:numCache>
                <c:formatCode>0%</c:formatCode>
                <c:ptCount val="3"/>
                <c:pt idx="0">
                  <c:v>4.3510506798516688E-2</c:v>
                </c:pt>
                <c:pt idx="1">
                  <c:v>4.3990691389535319E-2</c:v>
                </c:pt>
                <c:pt idx="2">
                  <c:v>4.3927395965718381E-2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84D3-482E-A652-80F298F45D6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645672048"/>
        <c:axId val="488800336"/>
        <c:extLst/>
      </c:barChart>
      <c:catAx>
        <c:axId val="64567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8800336"/>
        <c:crosses val="autoZero"/>
        <c:auto val="1"/>
        <c:lblAlgn val="ctr"/>
        <c:lblOffset val="100"/>
        <c:noMultiLvlLbl val="0"/>
      </c:catAx>
      <c:valAx>
        <c:axId val="48880033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4567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600" b="1" i="0" u="none" strike="noStrike" baseline="0" dirty="0" err="1">
                <a:effectLst/>
              </a:rPr>
              <a:t>Roeddwn</a:t>
            </a:r>
            <a:r>
              <a:rPr lang="en-GB" sz="1600" b="1" i="0" u="none" strike="noStrike" baseline="0" dirty="0">
                <a:effectLst/>
              </a:rPr>
              <a:t> wedi </a:t>
            </a:r>
            <a:r>
              <a:rPr lang="en-GB" sz="1600" b="1" i="0" u="none" strike="noStrike" baseline="0" dirty="0" err="1">
                <a:effectLst/>
              </a:rPr>
              <a:t>gallu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trefnu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apwyntiad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ar</a:t>
            </a:r>
            <a:r>
              <a:rPr lang="en-GB" sz="1600" b="1" i="0" u="none" strike="noStrike" baseline="0" dirty="0">
                <a:effectLst/>
              </a:rPr>
              <a:t> amser </a:t>
            </a:r>
            <a:r>
              <a:rPr lang="en-GB" sz="1600" b="1" i="0" u="none" strike="noStrike" baseline="0" dirty="0" err="1">
                <a:effectLst/>
              </a:rPr>
              <a:t>cyfleus</a:t>
            </a:r>
            <a:r>
              <a:rPr lang="en-GB" sz="1600" b="1" i="0" u="none" strike="noStrike" baseline="0" dirty="0">
                <a:effectLst/>
              </a:rPr>
              <a:t> a </a:t>
            </a:r>
            <a:r>
              <a:rPr lang="en-GB" sz="1600" b="1" i="0" u="none" strike="noStrike" baseline="0" dirty="0" err="1">
                <a:effectLst/>
              </a:rPr>
              <a:t>oedd</a:t>
            </a:r>
            <a:r>
              <a:rPr lang="en-GB" sz="1600" b="1" i="0" u="none" strike="noStrike" baseline="0" dirty="0">
                <a:effectLst/>
              </a:rPr>
              <a:t> yn </a:t>
            </a:r>
            <a:r>
              <a:rPr lang="en-GB" sz="1600" b="1" i="0" u="none" strike="noStrike" baseline="0" dirty="0" err="1">
                <a:effectLst/>
              </a:rPr>
              <a:t>cyd-fynd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â’m</a:t>
            </a:r>
            <a:r>
              <a:rPr lang="en-GB" sz="1600" b="1" i="0" u="none" strike="noStrike" baseline="0" dirty="0">
                <a:effectLst/>
              </a:rPr>
              <a:t> </a:t>
            </a:r>
            <a:r>
              <a:rPr lang="en-GB" sz="1600" b="1" i="0" u="none" strike="noStrike" baseline="0" dirty="0" err="1">
                <a:effectLst/>
              </a:rPr>
              <a:t>amserlen</a:t>
            </a:r>
            <a:endParaRPr lang="en-GB" b="1" dirty="0"/>
          </a:p>
        </c:rich>
      </c:tx>
      <c:layout>
        <c:manualLayout>
          <c:xMode val="edge"/>
          <c:yMode val="edge"/>
          <c:x val="0.16743394602864159"/>
          <c:y val="0.125331146072095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601671423592191"/>
          <c:y val="0.26399439025415655"/>
          <c:w val="0.58988172319309218"/>
          <c:h val="0.61324933939637105"/>
        </c:manualLayout>
      </c:layout>
      <c:barChart>
        <c:barDir val="bar"/>
        <c:grouping val="percentStacked"/>
        <c:varyColors val="0"/>
        <c:ser>
          <c:idx val="3"/>
          <c:order val="0"/>
          <c:tx>
            <c:strRef>
              <c:f>Sheet1!$U$31</c:f>
              <c:strCache>
                <c:ptCount val="1"/>
                <c:pt idx="0">
                  <c:v>Agree or strongly agree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(Sheet1!$T$32:$T$33,Sheet1!$T$35)</c:f>
              <c:strCache>
                <c:ptCount val="3"/>
                <c:pt idx="0">
                  <c:v>UDA contract (4062)</c:v>
                </c:pt>
                <c:pt idx="1">
                  <c:v>Contract reform (26820)</c:v>
                </c:pt>
                <c:pt idx="2">
                  <c:v>Overall (30882)</c:v>
                </c:pt>
              </c:strCache>
              <c:extLst/>
            </c:strRef>
          </c:cat>
          <c:val>
            <c:numRef>
              <c:f>(Sheet1!$U$32:$U$33,Sheet1!$U$35)</c:f>
              <c:numCache>
                <c:formatCode>0%</c:formatCode>
                <c:ptCount val="3"/>
                <c:pt idx="0">
                  <c:v>0.91752831117676026</c:v>
                </c:pt>
                <c:pt idx="1">
                  <c:v>0.85518269947800141</c:v>
                </c:pt>
                <c:pt idx="2">
                  <c:v>0.86338320056991136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7C65-4624-AE19-691D73023183}"/>
            </c:ext>
          </c:extLst>
        </c:ser>
        <c:ser>
          <c:idx val="2"/>
          <c:order val="1"/>
          <c:tx>
            <c:strRef>
              <c:f>Sheet1!$V$31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00A2B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(Sheet1!$T$32:$T$33,Sheet1!$T$35)</c:f>
              <c:strCache>
                <c:ptCount val="3"/>
                <c:pt idx="0">
                  <c:v>UDA contract (4062)</c:v>
                </c:pt>
                <c:pt idx="1">
                  <c:v>Contract reform (26820)</c:v>
                </c:pt>
                <c:pt idx="2">
                  <c:v>Overall (30882)</c:v>
                </c:pt>
              </c:strCache>
              <c:extLst/>
            </c:strRef>
          </c:cat>
          <c:val>
            <c:numRef>
              <c:f>(Sheet1!$V$32:$V$33,Sheet1!$V$35)</c:f>
              <c:numCache>
                <c:formatCode>0%</c:formatCode>
                <c:ptCount val="3"/>
                <c:pt idx="0">
                  <c:v>4.554406696208764E-2</c:v>
                </c:pt>
                <c:pt idx="1">
                  <c:v>6.9574944071588374E-2</c:v>
                </c:pt>
                <c:pt idx="2">
                  <c:v>6.6414092351531631E-2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7C65-4624-AE19-691D73023183}"/>
            </c:ext>
          </c:extLst>
        </c:ser>
        <c:ser>
          <c:idx val="0"/>
          <c:order val="2"/>
          <c:tx>
            <c:strRef>
              <c:f>Sheet1!$W$31</c:f>
              <c:strCache>
                <c:ptCount val="1"/>
                <c:pt idx="0">
                  <c:v>Disagree or Strongly disagree</c:v>
                </c:pt>
              </c:strCache>
            </c:strRef>
          </c:tx>
          <c:spPr>
            <a:solidFill>
              <a:srgbClr val="0072C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2C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C65-4624-AE19-691D7302318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(Sheet1!$T$32:$T$33,Sheet1!$T$35)</c:f>
              <c:strCache>
                <c:ptCount val="3"/>
                <c:pt idx="0">
                  <c:v>UDA contract (4062)</c:v>
                </c:pt>
                <c:pt idx="1">
                  <c:v>Contract reform (26820)</c:v>
                </c:pt>
                <c:pt idx="2">
                  <c:v>Overall (30882)</c:v>
                </c:pt>
              </c:strCache>
              <c:extLst/>
            </c:strRef>
          </c:cat>
          <c:val>
            <c:numRef>
              <c:f>(Sheet1!$W$32:$W$33,Sheet1!$W$35)</c:f>
              <c:numCache>
                <c:formatCode>0%</c:formatCode>
                <c:ptCount val="3"/>
                <c:pt idx="0">
                  <c:v>3.6927621861152143E-2</c:v>
                </c:pt>
                <c:pt idx="1">
                  <c:v>7.5242356450410136E-2</c:v>
                </c:pt>
                <c:pt idx="2">
                  <c:v>7.0202707078557094E-2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7C65-4624-AE19-691D7302318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645672048"/>
        <c:axId val="488800336"/>
        <c:extLst/>
      </c:barChart>
      <c:catAx>
        <c:axId val="64567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8800336"/>
        <c:crosses val="autoZero"/>
        <c:auto val="1"/>
        <c:lblAlgn val="ctr"/>
        <c:lblOffset val="100"/>
        <c:noMultiLvlLbl val="0"/>
      </c:catAx>
      <c:valAx>
        <c:axId val="48880033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4567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roddwyd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wybodaeth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chi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mewn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ffordd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oeddech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gallu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deall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c:rich>
      </c:tx>
      <c:layout>
        <c:manualLayout>
          <c:xMode val="edge"/>
          <c:yMode val="edge"/>
          <c:x val="0.10233105446119996"/>
          <c:y val="9.44377305861473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MO.xlsx]Sheet1'!$P$124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31C-43E7-A8FB-90C503E4BCBE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31C-43E7-A8FB-90C503E4BCBE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1C-43E7-A8FB-90C503E4BCBE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1C-43E7-A8FB-90C503E4BC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MO.xlsx]Sheet1'!$N$125:$N$126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MO.xlsx]Sheet1'!$P$125:$P$126</c:f>
              <c:numCache>
                <c:formatCode>0%</c:formatCode>
                <c:ptCount val="2"/>
                <c:pt idx="0">
                  <c:v>1.3766575564328374E-2</c:v>
                </c:pt>
                <c:pt idx="1">
                  <c:v>0.98623342443567164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1C-43E7-A8FB-90C503E4BC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MO.xlsx]Sheet1'!$P$124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F2F-4ABD-9D06-4DF85ABF6DA8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F2F-4ABD-9D06-4DF85ABF6DA8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F2F-4ABD-9D06-4DF85ABF6DA8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F2F-4ABD-9D06-4DF85ABF6D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MO.xlsx]Sheet1'!$N$125:$N$126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MO.xlsx]Sheet1'!$P$125:$P$126</c:f>
              <c:numCache>
                <c:formatCode>0%</c:formatCode>
                <c:ptCount val="2"/>
                <c:pt idx="0">
                  <c:v>1.3766575564328374E-2</c:v>
                </c:pt>
                <c:pt idx="1">
                  <c:v>0.98623342443567164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F2F-4ABD-9D06-4DF85ABF6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310300578420487"/>
          <c:y val="0.19747593471285424"/>
          <c:w val="0.41227020084852228"/>
          <c:h val="0.74002436722038811"/>
        </c:manualLayout>
      </c:layout>
      <c:doughnutChart>
        <c:varyColors val="1"/>
        <c:ser>
          <c:idx val="0"/>
          <c:order val="0"/>
          <c:tx>
            <c:strRef>
              <c:f>'[General Patient Survey Wales analysis 22_23 MO.xlsx]Sheet1'!$P$124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D2E-4317-8DC7-F1772BFCB5D6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D2E-4317-8DC7-F1772BFCB5D6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2E-4317-8DC7-F1772BFCB5D6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2E-4317-8DC7-F1772BFCB5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MO.xlsx]Sheet1'!$N$125:$N$126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MO.xlsx]Sheet1'!$P$125:$P$126</c:f>
              <c:numCache>
                <c:formatCode>0%</c:formatCode>
                <c:ptCount val="2"/>
                <c:pt idx="0">
                  <c:v>1.3766575564328374E-2</c:v>
                </c:pt>
                <c:pt idx="1">
                  <c:v>0.98623342443567164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2E-4317-8DC7-F1772BFCB5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wnaeth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deintydd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drafod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unrhyw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risgiau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feysydd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i’w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gwella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ran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iechyd </a:t>
            </a:r>
            <a:r>
              <a:rPr lang="en-US" sz="1600" b="1" i="0" u="none" strike="noStrike" kern="1200" spc="0" baseline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deintyddol</a:t>
            </a: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c:rich>
      </c:tx>
      <c:layout>
        <c:manualLayout>
          <c:xMode val="edge"/>
          <c:yMode val="edge"/>
          <c:x val="0.1056549260551515"/>
          <c:y val="4.25964936859771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91-49E7-9369-8F1B0A79BE56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91-49E7-9369-8F1B0A79BE56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91-49E7-9369-8F1B0A79BE56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891-49E7-9369-8F1B0A79BE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22_23.xlsx]Sheet1'!$N$148:$N$149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22_23.xlsx]Sheet1'!$O$148:$O$149</c:f>
              <c:numCache>
                <c:formatCode>0%</c:formatCode>
                <c:ptCount val="2"/>
                <c:pt idx="0">
                  <c:v>0.2108419447738438</c:v>
                </c:pt>
                <c:pt idx="1">
                  <c:v>0.78915805522615623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91-49E7-9369-8F1B0A79BE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342497156872292"/>
          <c:y val="0.50220957823121404"/>
          <c:w val="7.3610045982159089E-2"/>
          <c:h val="0.1175132716302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MO.xlsx]Sheet1'!$J$149</c:f>
              <c:strCache>
                <c:ptCount val="1"/>
                <c:pt idx="0">
                  <c:v>UDA contract</c:v>
                </c:pt>
              </c:strCache>
            </c:strRef>
          </c:tx>
          <c:spPr>
            <a:solidFill>
              <a:srgbClr val="41B6E6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A8-4553-B661-6168FE366B92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A8-4553-B661-6168FE366B92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6A8-4553-B661-6168FE366B92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6A8-4553-B661-6168FE366B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MO.xlsx]Sheet1'!$K$148:$L$148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MO.xlsx]Sheet1'!$K$149:$L$149</c:f>
              <c:numCache>
                <c:formatCode>0%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A8-4553-B661-6168FE366B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55A81-48C2-425B-AECD-27967AEA6E93}" type="datetimeFigureOut">
              <a:t>8/15/2023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AF66E-7B18-41B6-9093-6749C96043D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20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A397A-5738-40A0-8F3B-E40A6F23CCA5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492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D45D85-CA3E-4770-BF12-D189A4F95F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429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072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21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58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81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403" y="2468491"/>
            <a:ext cx="10558197" cy="11045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0072C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403" y="3645024"/>
            <a:ext cx="10561173" cy="165618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1FC8FA-1593-D4DC-D96A-F71ED1BCCB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6958"/>
            <a:ext cx="12192000" cy="227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60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1" y="404664"/>
            <a:ext cx="11055019" cy="576064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0072C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124744"/>
            <a:ext cx="11055019" cy="5112568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buNone/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Text</a:t>
            </a:r>
          </a:p>
          <a:p>
            <a:pPr lvl="2"/>
            <a:r>
              <a:rPr lang="en-US"/>
              <a:t>Text</a:t>
            </a:r>
          </a:p>
          <a:p>
            <a:pPr lvl="3"/>
            <a:r>
              <a:rPr lang="en-US"/>
              <a:t>Text</a:t>
            </a:r>
          </a:p>
          <a:p>
            <a:pPr lvl="4"/>
            <a:endParaRPr lang="en-US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431371" y="6381328"/>
            <a:ext cx="11329259" cy="0"/>
          </a:xfrm>
          <a:prstGeom prst="line">
            <a:avLst/>
          </a:prstGeom>
          <a:ln w="28575">
            <a:solidFill>
              <a:srgbClr val="005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7408545" y="6453336"/>
            <a:ext cx="448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 Business Services Authority</a:t>
            </a:r>
            <a:r>
              <a:rPr lang="en-GB" sz="1200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200" baseline="0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catalyst for better health</a:t>
            </a:r>
          </a:p>
        </p:txBody>
      </p:sp>
    </p:spTree>
    <p:extLst>
      <p:ext uri="{BB962C8B-B14F-4D97-AF65-F5344CB8AC3E}">
        <p14:creationId xmlns:p14="http://schemas.microsoft.com/office/powerpoint/2010/main" val="3011967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59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chart" Target="../charts/chart1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chart" Target="../charts/chart4.xml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hart" Target="../charts/chart6.xml"/><Relationship Id="rId4" Type="http://schemas.openxmlformats.org/officeDocument/2006/relationships/chart" Target="../charts/chart5.xml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chart" Target="../charts/chart8.xml"/><Relationship Id="rId7" Type="http://schemas.openxmlformats.org/officeDocument/2006/relationships/image" Target="../media/image13.sv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hart" Target="../charts/chart10.xml"/><Relationship Id="rId4" Type="http://schemas.openxmlformats.org/officeDocument/2006/relationships/chart" Target="../charts/chart9.xml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chart" Target="../charts/chart12.xml"/><Relationship Id="rId7" Type="http://schemas.openxmlformats.org/officeDocument/2006/relationships/image" Target="../media/image17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chart" Target="../charts/char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chart" Target="../charts/chart15.xml"/><Relationship Id="rId7" Type="http://schemas.openxmlformats.org/officeDocument/2006/relationships/image" Target="../media/image17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chart" Target="../charts/char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46A33412-A7D7-E755-8CB3-84986DB935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39673" y="2458980"/>
            <a:ext cx="1048180" cy="355071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15A2701-1FAF-4C37-4691-783967B70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5783" y="2336310"/>
            <a:ext cx="1324934" cy="3726377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4776F77-8121-FC6D-D48E-A9767DF2DB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72244" y="2584400"/>
            <a:ext cx="987894" cy="368092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0724D4D4-5B6F-6157-FBC5-EF9CFD34D857}"/>
              </a:ext>
            </a:extLst>
          </p:cNvPr>
          <p:cNvSpPr txBox="1">
            <a:spLocks/>
          </p:cNvSpPr>
          <p:nvPr/>
        </p:nvSpPr>
        <p:spPr>
          <a:xfrm>
            <a:off x="875558" y="2458980"/>
            <a:ext cx="6618802" cy="83576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7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sz="3200" dirty="0" err="1">
                <a:ea typeface="Calibri" panose="020F0502020204030204" pitchFamily="34" charset="0"/>
              </a:rPr>
              <a:t>Gwasanaethau</a:t>
            </a:r>
            <a:r>
              <a:rPr lang="en-GB" sz="3200" dirty="0">
                <a:ea typeface="Calibri" panose="020F0502020204030204" pitchFamily="34" charset="0"/>
              </a:rPr>
              <a:t> </a:t>
            </a:r>
            <a:r>
              <a:rPr lang="en-GB" sz="3200" dirty="0" err="1">
                <a:ea typeface="Calibri" panose="020F0502020204030204" pitchFamily="34" charset="0"/>
              </a:rPr>
              <a:t>Deintyddol</a:t>
            </a:r>
            <a:r>
              <a:rPr lang="en-GB" sz="3200" dirty="0">
                <a:ea typeface="Calibri" panose="020F0502020204030204" pitchFamily="34" charset="0"/>
              </a:rPr>
              <a:t> y GIG</a:t>
            </a:r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8E239335-2200-733D-FD0A-4D8F574668DB}"/>
              </a:ext>
            </a:extLst>
          </p:cNvPr>
          <p:cNvSpPr txBox="1">
            <a:spLocks/>
          </p:cNvSpPr>
          <p:nvPr/>
        </p:nvSpPr>
        <p:spPr>
          <a:xfrm>
            <a:off x="875558" y="3558138"/>
            <a:ext cx="5469452" cy="230048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 err="1">
                <a:solidFill>
                  <a:schemeClr val="tx1"/>
                </a:solidFill>
                <a:ea typeface="Calibri" panose="020F0502020204030204" pitchFamily="34" charset="0"/>
              </a:rPr>
              <a:t>Canlyniadau’r</a:t>
            </a:r>
            <a:r>
              <a:rPr lang="en-GB" sz="3200" b="1" dirty="0">
                <a:solidFill>
                  <a:schemeClr val="tx1"/>
                </a:solidFill>
                <a:ea typeface="Calibri" panose="020F0502020204030204" pitchFamily="34" charset="0"/>
              </a:rPr>
              <a:t> </a:t>
            </a:r>
            <a:r>
              <a:rPr lang="en-GB" sz="3200" b="1" dirty="0" err="1">
                <a:solidFill>
                  <a:schemeClr val="tx1"/>
                </a:solidFill>
                <a:ea typeface="Calibri" panose="020F0502020204030204" pitchFamily="34" charset="0"/>
              </a:rPr>
              <a:t>arolwg</a:t>
            </a:r>
            <a:r>
              <a:rPr lang="en-GB" sz="3200" b="1" dirty="0">
                <a:solidFill>
                  <a:schemeClr val="tx1"/>
                </a:solidFill>
                <a:ea typeface="Calibri" panose="020F0502020204030204" pitchFamily="34" charset="0"/>
              </a:rPr>
              <a:t> o </a:t>
            </a:r>
            <a:r>
              <a:rPr lang="en-GB" sz="3200" b="1" dirty="0" err="1">
                <a:solidFill>
                  <a:schemeClr val="tx1"/>
                </a:solidFill>
                <a:ea typeface="Calibri" panose="020F0502020204030204" pitchFamily="34" charset="0"/>
              </a:rPr>
              <a:t>gleifion</a:t>
            </a:r>
            <a:r>
              <a:rPr lang="en-GB" sz="3200" b="1" dirty="0">
                <a:solidFill>
                  <a:schemeClr val="tx1"/>
                </a:solidFill>
                <a:ea typeface="Calibri" panose="020F0502020204030204" pitchFamily="34" charset="0"/>
              </a:rPr>
              <a:t> </a:t>
            </a:r>
            <a:r>
              <a:rPr lang="en-GB" sz="3200" b="1" dirty="0" err="1">
                <a:solidFill>
                  <a:schemeClr val="tx1"/>
                </a:solidFill>
                <a:ea typeface="Calibri" panose="020F0502020204030204" pitchFamily="34" charset="0"/>
              </a:rPr>
              <a:t>cyffredinol</a:t>
            </a:r>
            <a:r>
              <a:rPr lang="en-GB" sz="3200" b="1" dirty="0">
                <a:solidFill>
                  <a:schemeClr val="tx1"/>
                </a:solidFill>
                <a:ea typeface="Calibri" panose="020F0502020204030204" pitchFamily="34" charset="0"/>
              </a:rPr>
              <a:t> </a:t>
            </a:r>
            <a:r>
              <a:rPr lang="en-GB" sz="3200" b="1" dirty="0" err="1">
                <a:solidFill>
                  <a:schemeClr val="tx1"/>
                </a:solidFill>
                <a:ea typeface="Calibri" panose="020F0502020204030204" pitchFamily="34" charset="0"/>
              </a:rPr>
              <a:t>yng</a:t>
            </a:r>
            <a:r>
              <a:rPr lang="en-GB" sz="3200" b="1" dirty="0">
                <a:solidFill>
                  <a:schemeClr val="tx1"/>
                </a:solidFill>
                <a:ea typeface="Calibri" panose="020F0502020204030204" pitchFamily="34" charset="0"/>
              </a:rPr>
              <a:t> </a:t>
            </a:r>
            <a:r>
              <a:rPr lang="en-GB" sz="3200" b="1" dirty="0" err="1">
                <a:solidFill>
                  <a:schemeClr val="tx1"/>
                </a:solidFill>
                <a:ea typeface="Calibri" panose="020F0502020204030204" pitchFamily="34" charset="0"/>
              </a:rPr>
              <a:t>Nghymru</a:t>
            </a:r>
            <a:br>
              <a:rPr lang="en-GB" sz="3200" b="1" dirty="0">
                <a:solidFill>
                  <a:schemeClr val="tx1"/>
                </a:solidFill>
                <a:ea typeface="Calibri" panose="020F0502020204030204" pitchFamily="34" charset="0"/>
              </a:rPr>
            </a:br>
            <a:endParaRPr lang="en-GB" sz="1400" b="1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r>
              <a:rPr lang="en-GB" dirty="0" err="1">
                <a:solidFill>
                  <a:schemeClr val="tx1"/>
                </a:solidFill>
                <a:ea typeface="Calibri" panose="020F0502020204030204" pitchFamily="34" charset="0"/>
              </a:rPr>
              <a:t>Ebrill</a:t>
            </a:r>
            <a:r>
              <a:rPr lang="en-GB" dirty="0">
                <a:solidFill>
                  <a:schemeClr val="tx1"/>
                </a:solidFill>
                <a:ea typeface="Calibri" panose="020F0502020204030204" pitchFamily="34" charset="0"/>
              </a:rPr>
              <a:t> 2022 – Mawrth 2023</a:t>
            </a:r>
            <a:endParaRPr lang="en-GB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248C363-387C-F91F-2F8A-7C1AD00AC566}"/>
              </a:ext>
            </a:extLst>
          </p:cNvPr>
          <p:cNvGrpSpPr/>
          <p:nvPr/>
        </p:nvGrpSpPr>
        <p:grpSpPr>
          <a:xfrm>
            <a:off x="6516327" y="-465316"/>
            <a:ext cx="5476494" cy="1260629"/>
            <a:chOff x="6573477" y="-106532"/>
            <a:chExt cx="5476494" cy="126062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067A495-5311-6697-5FC5-90A88A33143B}"/>
                </a:ext>
              </a:extLst>
            </p:cNvPr>
            <p:cNvSpPr/>
            <p:nvPr/>
          </p:nvSpPr>
          <p:spPr>
            <a:xfrm>
              <a:off x="7483876" y="-106532"/>
              <a:ext cx="4403324" cy="12606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325619F-AB3C-8011-31BD-F43A0DF51581}"/>
                </a:ext>
              </a:extLst>
            </p:cNvPr>
            <p:cNvSpPr/>
            <p:nvPr/>
          </p:nvSpPr>
          <p:spPr>
            <a:xfrm>
              <a:off x="6573477" y="0"/>
              <a:ext cx="5476494" cy="5859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cy-GB" sz="2800" b="1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Awdurdod Gwasanaethau Busnes y</a:t>
              </a:r>
              <a:endParaRPr lang="en-GB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E3CAC20-1D20-F047-BB4B-EB671F3B10AD}"/>
                </a:ext>
              </a:extLst>
            </p:cNvPr>
            <p:cNvSpPr/>
            <p:nvPr/>
          </p:nvSpPr>
          <p:spPr>
            <a:xfrm>
              <a:off x="10760284" y="523782"/>
              <a:ext cx="1126916" cy="532661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400" b="1" i="1" dirty="0">
                  <a:effectLst/>
                  <a:ea typeface="Calibri" panose="020F0502020204030204" pitchFamily="34" charset="0"/>
                </a:rPr>
                <a:t>GIG</a:t>
              </a:r>
              <a:endParaRPr lang="en-GB" sz="4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2406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071" y="393573"/>
            <a:ext cx="6266277" cy="67954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Bodlonrwydd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gydag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ansawdd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deintyddiaeth</a:t>
            </a:r>
            <a:r>
              <a:rPr lang="en-GB" dirty="0">
                <a:latin typeface="Arial"/>
                <a:cs typeface="Arial"/>
              </a:rPr>
              <a:t> y GIG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F8FFB7-961B-F72E-8C05-3DC00F40A8D3}"/>
              </a:ext>
            </a:extLst>
          </p:cNvPr>
          <p:cNvSpPr txBox="1"/>
          <p:nvPr/>
        </p:nvSpPr>
        <p:spPr>
          <a:xfrm>
            <a:off x="6676441" y="770561"/>
            <a:ext cx="5089864" cy="56938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93%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fodlon</a:t>
            </a:r>
            <a:r>
              <a:rPr lang="en-US" sz="1600" dirty="0">
                <a:latin typeface="Arial"/>
                <a:ea typeface="Calibri"/>
                <a:cs typeface="Calibri"/>
              </a:rPr>
              <a:t> ag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ansawdd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deintyddiaeth</a:t>
            </a:r>
            <a:r>
              <a:rPr lang="en-US" sz="1600" dirty="0">
                <a:latin typeface="Arial"/>
                <a:ea typeface="Calibri"/>
                <a:cs typeface="Calibri"/>
              </a:rPr>
              <a:t> y GIG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maent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wedi’i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brofi</a:t>
            </a:r>
            <a:r>
              <a:rPr lang="en-US" sz="1600" dirty="0">
                <a:latin typeface="Arial"/>
                <a:ea typeface="Calibri"/>
                <a:cs typeface="Calibri"/>
              </a:rPr>
              <a:t>.  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Mae </a:t>
            </a:r>
            <a:r>
              <a:rPr lang="en-US" sz="1600" dirty="0" err="1">
                <a:latin typeface="Arial"/>
                <a:cs typeface="Arial"/>
              </a:rPr>
              <a:t>sgoriau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sy’n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uwch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na</a:t>
            </a:r>
            <a:r>
              <a:rPr lang="en-US" sz="1600" dirty="0">
                <a:latin typeface="Arial"/>
                <a:cs typeface="Arial"/>
              </a:rPr>
              <a:t> 90%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cael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eu</a:t>
            </a:r>
            <a:r>
              <a:rPr lang="en-US" sz="1600" dirty="0">
                <a:latin typeface="Arial"/>
                <a:cs typeface="Arial"/>
              </a:rPr>
              <a:t> nodi </a:t>
            </a:r>
            <a:r>
              <a:rPr lang="en-US" sz="1600" dirty="0" err="1">
                <a:latin typeface="Arial"/>
                <a:cs typeface="Arial"/>
              </a:rPr>
              <a:t>fel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bodlonrwydd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uchel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iawn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gan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cwsmer</a:t>
            </a:r>
            <a:r>
              <a:rPr lang="en-US" sz="1600" dirty="0">
                <a:latin typeface="Arial"/>
                <a:cs typeface="Arial"/>
              </a:rPr>
              <a:t>.​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>
                <a:latin typeface="Arial"/>
                <a:ea typeface="+mn-lt"/>
                <a:cs typeface="+mn-lt"/>
              </a:rPr>
              <a:t>Mae </a:t>
            </a:r>
            <a:r>
              <a:rPr lang="en-GB" sz="1600" dirty="0" err="1">
                <a:latin typeface="Arial"/>
                <a:ea typeface="+mn-lt"/>
                <a:cs typeface="+mn-lt"/>
              </a:rPr>
              <a:t>bodlonrwydd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wedi’i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gyfrifo</a:t>
            </a:r>
            <a:r>
              <a:rPr lang="en-GB" sz="1600" dirty="0">
                <a:latin typeface="Arial"/>
                <a:ea typeface="+mn-lt"/>
                <a:cs typeface="+mn-lt"/>
              </a:rPr>
              <a:t> yn </a:t>
            </a:r>
            <a:r>
              <a:rPr lang="en-GB" sz="1600" dirty="0" err="1">
                <a:latin typeface="Arial"/>
                <a:ea typeface="+mn-lt"/>
                <a:cs typeface="+mn-lt"/>
              </a:rPr>
              <a:t>unol</a:t>
            </a:r>
            <a:r>
              <a:rPr lang="en-GB" sz="1600" dirty="0">
                <a:latin typeface="Arial"/>
                <a:ea typeface="+mn-lt"/>
                <a:cs typeface="+mn-lt"/>
              </a:rPr>
              <a:t> ag </a:t>
            </a:r>
            <a:r>
              <a:rPr lang="en-GB" sz="1600" dirty="0" err="1">
                <a:latin typeface="Arial"/>
                <a:ea typeface="+mn-lt"/>
                <a:cs typeface="+mn-lt"/>
              </a:rPr>
              <a:t>arferion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adrodd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Awdurdod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Gwasaanethau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Busnes</a:t>
            </a:r>
            <a:r>
              <a:rPr lang="en-GB" sz="1600" dirty="0">
                <a:latin typeface="Arial"/>
                <a:ea typeface="+mn-lt"/>
                <a:cs typeface="+mn-lt"/>
              </a:rPr>
              <a:t> y GIG, </a:t>
            </a:r>
            <a:r>
              <a:rPr lang="en-GB" sz="1600" dirty="0" err="1">
                <a:latin typeface="Arial"/>
                <a:ea typeface="+mn-lt"/>
                <a:cs typeface="+mn-lt"/>
              </a:rPr>
              <a:t>lle</a:t>
            </a:r>
            <a:r>
              <a:rPr lang="en-GB" sz="1600" dirty="0">
                <a:latin typeface="Arial"/>
                <a:ea typeface="+mn-lt"/>
                <a:cs typeface="+mn-lt"/>
              </a:rPr>
              <a:t> y </a:t>
            </a:r>
            <a:r>
              <a:rPr lang="en-GB" sz="1600" dirty="0" err="1">
                <a:latin typeface="Arial"/>
                <a:ea typeface="+mn-lt"/>
                <a:cs typeface="+mn-lt"/>
              </a:rPr>
              <a:t>mae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sgôr</a:t>
            </a:r>
            <a:r>
              <a:rPr lang="en-GB" sz="1600" dirty="0">
                <a:latin typeface="Arial"/>
                <a:ea typeface="+mn-lt"/>
                <a:cs typeface="+mn-lt"/>
              </a:rPr>
              <a:t> o 7 neu </a:t>
            </a:r>
            <a:r>
              <a:rPr lang="en-GB" sz="1600" dirty="0" err="1">
                <a:latin typeface="Arial"/>
                <a:ea typeface="+mn-lt"/>
                <a:cs typeface="+mn-lt"/>
              </a:rPr>
              <a:t>uwch</a:t>
            </a:r>
            <a:r>
              <a:rPr lang="en-GB" sz="1600" dirty="0">
                <a:latin typeface="Arial"/>
                <a:ea typeface="+mn-lt"/>
                <a:cs typeface="+mn-lt"/>
              </a:rPr>
              <a:t> yn nodi ‘</a:t>
            </a:r>
            <a:r>
              <a:rPr lang="en-GB" sz="1600" dirty="0" err="1">
                <a:latin typeface="Arial"/>
                <a:ea typeface="+mn-lt"/>
                <a:cs typeface="+mn-lt"/>
              </a:rPr>
              <a:t>bodlonrwydd</a:t>
            </a:r>
            <a:r>
              <a:rPr lang="en-GB" sz="1600" dirty="0">
                <a:latin typeface="Arial"/>
                <a:ea typeface="+mn-lt"/>
                <a:cs typeface="+mn-lt"/>
              </a:rPr>
              <a:t>’ a </a:t>
            </a:r>
            <a:r>
              <a:rPr lang="en-GB" sz="1600" dirty="0" err="1">
                <a:latin typeface="Arial"/>
                <a:ea typeface="+mn-lt"/>
                <a:cs typeface="+mn-lt"/>
              </a:rPr>
              <a:t>dangosyddion</a:t>
            </a:r>
            <a:r>
              <a:rPr lang="en-GB" sz="1600" dirty="0">
                <a:latin typeface="Arial"/>
                <a:ea typeface="+mn-lt"/>
                <a:cs typeface="+mn-lt"/>
              </a:rPr>
              <a:t> </a:t>
            </a:r>
            <a:r>
              <a:rPr lang="en-GB" sz="1600" dirty="0" err="1">
                <a:latin typeface="Arial"/>
                <a:ea typeface="+mn-lt"/>
                <a:cs typeface="+mn-lt"/>
              </a:rPr>
              <a:t>cadarnhaol</a:t>
            </a:r>
            <a:r>
              <a:rPr lang="en-GB" sz="1600" dirty="0">
                <a:latin typeface="Arial"/>
                <a:ea typeface="+mn-lt"/>
                <a:cs typeface="+mn-lt"/>
              </a:rPr>
              <a:t>. </a:t>
            </a: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Yn </a:t>
            </a:r>
            <a:r>
              <a:rPr lang="en-US" sz="1600" dirty="0" err="1">
                <a:latin typeface="Arial"/>
                <a:cs typeface="Arial"/>
              </a:rPr>
              <a:t>gyffredinol</a:t>
            </a:r>
            <a:r>
              <a:rPr lang="en-US" sz="1600" dirty="0">
                <a:latin typeface="Arial"/>
                <a:cs typeface="Arial"/>
              </a:rPr>
              <a:t>, </a:t>
            </a:r>
            <a:r>
              <a:rPr lang="en-US" sz="1600" dirty="0" err="1">
                <a:latin typeface="Arial"/>
                <a:cs typeface="Arial"/>
              </a:rPr>
              <a:t>mae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canran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uwch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sy’n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ystadegol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arwyddocaol</a:t>
            </a:r>
            <a:r>
              <a:rPr lang="en-US" sz="1600" dirty="0">
                <a:latin typeface="Arial"/>
                <a:cs typeface="Arial"/>
              </a:rPr>
              <a:t> o </a:t>
            </a:r>
            <a:r>
              <a:rPr lang="en-US" sz="1600" dirty="0" err="1">
                <a:latin typeface="Arial"/>
                <a:cs typeface="Arial"/>
              </a:rPr>
              <a:t>ymatebwyr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mewn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practisau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uned</a:t>
            </a:r>
            <a:r>
              <a:rPr lang="en-US" sz="1600" dirty="0">
                <a:latin typeface="Arial"/>
                <a:cs typeface="Arial"/>
              </a:rPr>
              <a:t> o </a:t>
            </a:r>
            <a:r>
              <a:rPr lang="en-US" sz="1600" dirty="0" err="1">
                <a:latin typeface="Arial"/>
                <a:cs typeface="Arial"/>
              </a:rPr>
              <a:t>weithgaredd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deintyddol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adrodd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eu</a:t>
            </a:r>
            <a:r>
              <a:rPr lang="en-US" sz="1600" dirty="0">
                <a:latin typeface="Arial"/>
                <a:cs typeface="Arial"/>
              </a:rPr>
              <a:t> bod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fodlon</a:t>
            </a:r>
            <a:r>
              <a:rPr lang="en-US" sz="1600" dirty="0">
                <a:latin typeface="Arial"/>
                <a:cs typeface="Arial"/>
              </a:rPr>
              <a:t> ag </a:t>
            </a:r>
            <a:r>
              <a:rPr lang="en-US" sz="1600" dirty="0" err="1">
                <a:latin typeface="Arial"/>
                <a:cs typeface="Arial"/>
              </a:rPr>
              <a:t>ansawdd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deintyddiaeth</a:t>
            </a:r>
            <a:r>
              <a:rPr lang="en-US" sz="1600" dirty="0">
                <a:latin typeface="Arial"/>
                <a:cs typeface="Arial"/>
              </a:rPr>
              <a:t> y GIG </a:t>
            </a:r>
            <a:r>
              <a:rPr lang="en-US" sz="1600" dirty="0" err="1">
                <a:latin typeface="Arial"/>
                <a:cs typeface="Arial"/>
              </a:rPr>
              <a:t>na’r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rheini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mewn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practisau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lle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mae’r</a:t>
            </a:r>
            <a:r>
              <a:rPr lang="en-US" sz="1600" dirty="0">
                <a:latin typeface="Arial"/>
                <a:cs typeface="Arial"/>
              </a:rPr>
              <a:t> contract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cael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ei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ddiwygio</a:t>
            </a:r>
            <a:r>
              <a:rPr lang="en-US" sz="1600" dirty="0">
                <a:latin typeface="Arial"/>
                <a:cs typeface="Arial"/>
              </a:rPr>
              <a:t>.</a:t>
            </a:r>
          </a:p>
          <a:p>
            <a:endParaRPr lang="en-US" sz="20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E09529-10FE-6E85-A11B-566B54B17B6C}"/>
              </a:ext>
            </a:extLst>
          </p:cNvPr>
          <p:cNvSpPr txBox="1"/>
          <p:nvPr/>
        </p:nvSpPr>
        <p:spPr>
          <a:xfrm>
            <a:off x="2713828" y="3161485"/>
            <a:ext cx="257036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400" dirty="0">
                <a:latin typeface="Arial"/>
                <a:ea typeface="Calibri"/>
                <a:cs typeface="Calibri"/>
              </a:rPr>
              <a:t> y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400" dirty="0">
                <a:latin typeface="Arial"/>
                <a:ea typeface="Calibri"/>
                <a:cs typeface="Calibri"/>
              </a:rPr>
              <a:t>: 31,318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18CA865-3D85-2B04-087E-D5F0B31A83AD}"/>
              </a:ext>
            </a:extLst>
          </p:cNvPr>
          <p:cNvSpPr txBox="1">
            <a:spLocks/>
          </p:cNvSpPr>
          <p:nvPr/>
        </p:nvSpPr>
        <p:spPr>
          <a:xfrm>
            <a:off x="3744445" y="3560630"/>
            <a:ext cx="3867887" cy="67954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600" dirty="0">
                <a:latin typeface="Arial"/>
                <a:cs typeface="Arial"/>
              </a:rPr>
              <a:t>Contract yn </a:t>
            </a:r>
            <a:r>
              <a:rPr lang="en-GB" sz="1600" dirty="0" err="1">
                <a:latin typeface="Arial"/>
                <a:cs typeface="Arial"/>
              </a:rPr>
              <a:t>cael</a:t>
            </a:r>
            <a:r>
              <a:rPr lang="en-GB" sz="1600" dirty="0">
                <a:latin typeface="Arial"/>
                <a:cs typeface="Arial"/>
              </a:rPr>
              <a:t> ei </a:t>
            </a:r>
            <a:r>
              <a:rPr lang="en-GB" sz="1600" dirty="0" err="1">
                <a:latin typeface="Arial"/>
                <a:cs typeface="Arial"/>
              </a:rPr>
              <a:t>Ddiwygio</a:t>
            </a:r>
            <a:br>
              <a:rPr lang="en-GB" sz="1600" dirty="0">
                <a:latin typeface="Arial"/>
                <a:cs typeface="Arial"/>
              </a:rPr>
            </a:b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AE8819-489E-894E-71A7-817254D2BFF5}"/>
              </a:ext>
            </a:extLst>
          </p:cNvPr>
          <p:cNvSpPr txBox="1">
            <a:spLocks/>
          </p:cNvSpPr>
          <p:nvPr/>
        </p:nvSpPr>
        <p:spPr>
          <a:xfrm>
            <a:off x="302158" y="3579424"/>
            <a:ext cx="4477795" cy="4900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600" dirty="0">
                <a:latin typeface="Arial"/>
                <a:cs typeface="Arial"/>
              </a:rPr>
              <a:t>Contract </a:t>
            </a:r>
            <a:r>
              <a:rPr lang="en-GB" sz="1600" dirty="0" err="1">
                <a:latin typeface="Arial"/>
                <a:cs typeface="Arial"/>
              </a:rPr>
              <a:t>Uned</a:t>
            </a:r>
            <a:r>
              <a:rPr lang="en-GB" sz="1600" dirty="0">
                <a:latin typeface="Arial"/>
                <a:cs typeface="Arial"/>
              </a:rPr>
              <a:t> o </a:t>
            </a:r>
            <a:r>
              <a:rPr lang="en-GB" sz="1600" dirty="0" err="1">
                <a:latin typeface="Arial"/>
                <a:cs typeface="Arial"/>
              </a:rPr>
              <a:t>Weithgaredd</a:t>
            </a:r>
            <a:endParaRPr lang="en-GB" sz="1600" dirty="0">
              <a:latin typeface="Arial"/>
              <a:cs typeface="Arial"/>
            </a:endParaRPr>
          </a:p>
          <a:p>
            <a:r>
              <a:rPr lang="en-GB" sz="1600" dirty="0" err="1">
                <a:latin typeface="Arial"/>
                <a:cs typeface="Arial"/>
              </a:rPr>
              <a:t>Deintyddol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649E6-B6F0-233D-1608-4F8D1A187A2F}"/>
              </a:ext>
            </a:extLst>
          </p:cNvPr>
          <p:cNvSpPr txBox="1"/>
          <p:nvPr/>
        </p:nvSpPr>
        <p:spPr>
          <a:xfrm>
            <a:off x="4261531" y="5964929"/>
            <a:ext cx="247053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400" dirty="0">
                <a:latin typeface="Arial"/>
                <a:ea typeface="Calibri"/>
                <a:cs typeface="Calibri"/>
              </a:rPr>
              <a:t> y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400" dirty="0">
                <a:latin typeface="Arial"/>
                <a:ea typeface="Calibri"/>
                <a:cs typeface="Calibri"/>
              </a:rPr>
              <a:t>: 27,197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DD7B4B-624C-25FF-1DA4-C77DCD28CF32}"/>
              </a:ext>
            </a:extLst>
          </p:cNvPr>
          <p:cNvSpPr txBox="1"/>
          <p:nvPr/>
        </p:nvSpPr>
        <p:spPr>
          <a:xfrm>
            <a:off x="1212529" y="5990629"/>
            <a:ext cx="241468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400" dirty="0">
                <a:latin typeface="Arial"/>
                <a:ea typeface="Calibri"/>
                <a:cs typeface="Calibri"/>
              </a:rPr>
              <a:t> y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400" dirty="0">
                <a:latin typeface="Arial"/>
                <a:ea typeface="Calibri"/>
                <a:cs typeface="Calibri"/>
              </a:rPr>
              <a:t>: 4,121</a:t>
            </a:r>
          </a:p>
        </p:txBody>
      </p:sp>
      <p:pic>
        <p:nvPicPr>
          <p:cNvPr id="10" name="Picture 12" descr="Table&#10;&#10;Description automatically generated">
            <a:extLst>
              <a:ext uri="{FF2B5EF4-FFF2-40B4-BE49-F238E27FC236}">
                <a16:creationId xmlns:a16="http://schemas.microsoft.com/office/drawing/2014/main" id="{6EDDF409-DC90-3885-A500-67965989A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294" y="5166161"/>
            <a:ext cx="5382918" cy="102832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2D10CD3-7A89-495A-0061-51EFC4E029AD}"/>
              </a:ext>
            </a:extLst>
          </p:cNvPr>
          <p:cNvGrpSpPr/>
          <p:nvPr/>
        </p:nvGrpSpPr>
        <p:grpSpPr>
          <a:xfrm>
            <a:off x="2528155" y="1073117"/>
            <a:ext cx="2066617" cy="2028517"/>
            <a:chOff x="448855" y="1101471"/>
            <a:chExt cx="2066617" cy="202851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1FCD30F-44D5-1A8C-997F-1AA293439271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240EDFFD-521C-B5A0-F140-8BEEE184F281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93%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23F63FC-49A8-0A7D-75F6-D2AFC63A0BF8}"/>
                </a:ext>
              </a:extLst>
            </p:cNvPr>
            <p:cNvSpPr txBox="1"/>
            <p:nvPr/>
          </p:nvSpPr>
          <p:spPr>
            <a:xfrm>
              <a:off x="538113" y="2383571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edi’u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0F0EC9-BC05-5E6A-C9C6-D41CE449DCDC}"/>
              </a:ext>
            </a:extLst>
          </p:cNvPr>
          <p:cNvGrpSpPr/>
          <p:nvPr/>
        </p:nvGrpSpPr>
        <p:grpSpPr>
          <a:xfrm>
            <a:off x="4034994" y="3875342"/>
            <a:ext cx="2066617" cy="2028517"/>
            <a:chOff x="448855" y="1101471"/>
            <a:chExt cx="2066617" cy="202851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60971FC-4314-4852-63C3-6C584CF0DA0E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268A99FF-1C6E-F1BB-7C2A-4EB102E60AFF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92%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F8B84B-B2E9-E626-5CCA-B1D957AE6A54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wedi’u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0C0FDD-4E81-4B65-8099-E560883C568E}"/>
              </a:ext>
            </a:extLst>
          </p:cNvPr>
          <p:cNvGrpSpPr/>
          <p:nvPr/>
        </p:nvGrpSpPr>
        <p:grpSpPr>
          <a:xfrm>
            <a:off x="989944" y="3962112"/>
            <a:ext cx="2066617" cy="2028517"/>
            <a:chOff x="448855" y="1101471"/>
            <a:chExt cx="2066617" cy="202851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107744D-3316-872D-8C9E-70293142BC75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23" name="Content Placeholder 2">
              <a:extLst>
                <a:ext uri="{FF2B5EF4-FFF2-40B4-BE49-F238E27FC236}">
                  <a16:creationId xmlns:a16="http://schemas.microsoft.com/office/drawing/2014/main" id="{6CAE0AD1-B63A-487A-5A2F-21D9C8F33C55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95%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47F3B7D-0E09-4C6B-0A6A-DCAF98A1BCBA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wedi’u</a:t>
              </a:r>
              <a:r>
                <a:rPr lang="en-US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BF2079-D52D-EB1B-F4AA-450B7508A25B}"/>
              </a:ext>
            </a:extLst>
          </p:cNvPr>
          <p:cNvGrpSpPr/>
          <p:nvPr/>
        </p:nvGrpSpPr>
        <p:grpSpPr>
          <a:xfrm>
            <a:off x="6744414" y="828421"/>
            <a:ext cx="216024" cy="216024"/>
            <a:chOff x="483478" y="1556792"/>
            <a:chExt cx="216024" cy="21602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EE1A943-52A3-5672-8AE0-98F9B76AF67C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Graphic 26" descr="Checkmark with solid fill">
              <a:extLst>
                <a:ext uri="{FF2B5EF4-FFF2-40B4-BE49-F238E27FC236}">
                  <a16:creationId xmlns:a16="http://schemas.microsoft.com/office/drawing/2014/main" id="{4F92ACD2-8CBB-50F8-1284-FF4E1B6EE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187701-B728-E740-5673-8A5DECA1F6B8}"/>
              </a:ext>
            </a:extLst>
          </p:cNvPr>
          <p:cNvGrpSpPr/>
          <p:nvPr/>
        </p:nvGrpSpPr>
        <p:grpSpPr>
          <a:xfrm>
            <a:off x="6714541" y="1799088"/>
            <a:ext cx="216024" cy="216024"/>
            <a:chOff x="483478" y="1556792"/>
            <a:chExt cx="216024" cy="21602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096B080-CAC4-2371-CC76-F939ECC503F0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Graphic 29" descr="Checkmark with solid fill">
              <a:extLst>
                <a:ext uri="{FF2B5EF4-FFF2-40B4-BE49-F238E27FC236}">
                  <a16:creationId xmlns:a16="http://schemas.microsoft.com/office/drawing/2014/main" id="{D3B22FCA-CBD0-C3B8-0232-5B9A65D6D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D032DD5-F722-E50F-E875-6FC2AB9C07F0}"/>
              </a:ext>
            </a:extLst>
          </p:cNvPr>
          <p:cNvGrpSpPr/>
          <p:nvPr/>
        </p:nvGrpSpPr>
        <p:grpSpPr>
          <a:xfrm>
            <a:off x="6744414" y="2587934"/>
            <a:ext cx="216024" cy="216024"/>
            <a:chOff x="483478" y="1556792"/>
            <a:chExt cx="216024" cy="21602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B13AFCB-95B6-E09A-9758-43193CA87CD8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Graphic 32" descr="Checkmark with solid fill">
              <a:extLst>
                <a:ext uri="{FF2B5EF4-FFF2-40B4-BE49-F238E27FC236}">
                  <a16:creationId xmlns:a16="http://schemas.microsoft.com/office/drawing/2014/main" id="{209E9E4E-14F4-0AC1-7BC2-2329D2F34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EDF848A-A9FA-C265-974C-07828EE80627}"/>
              </a:ext>
            </a:extLst>
          </p:cNvPr>
          <p:cNvGrpSpPr/>
          <p:nvPr/>
        </p:nvGrpSpPr>
        <p:grpSpPr>
          <a:xfrm>
            <a:off x="6751297" y="3716451"/>
            <a:ext cx="216024" cy="216024"/>
            <a:chOff x="483478" y="1556792"/>
            <a:chExt cx="216024" cy="216024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5B4FF93-287A-FCE6-155B-6D9E97B85E0C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Graphic 35" descr="Checkmark with solid fill">
              <a:extLst>
                <a:ext uri="{FF2B5EF4-FFF2-40B4-BE49-F238E27FC236}">
                  <a16:creationId xmlns:a16="http://schemas.microsoft.com/office/drawing/2014/main" id="{B656E68B-840E-5AF6-985A-46039A611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795EE62-97F6-9236-C99A-B4E5656BA9E2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8702B0A-3E3A-1A95-0535-C9E470B0D11D}"/>
              </a:ext>
            </a:extLst>
          </p:cNvPr>
          <p:cNvGrpSpPr/>
          <p:nvPr/>
        </p:nvGrpSpPr>
        <p:grpSpPr>
          <a:xfrm>
            <a:off x="6354060" y="5181350"/>
            <a:ext cx="5508053" cy="998561"/>
            <a:chOff x="6354060" y="5181350"/>
            <a:chExt cx="5508053" cy="99856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551CC91-E983-09A2-B3DC-82730A32D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54060" y="5181350"/>
              <a:ext cx="5508053" cy="997947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6BE5D2C-5BDE-FAD8-9FE6-51E5F24CA66F}"/>
                </a:ext>
              </a:extLst>
            </p:cNvPr>
            <p:cNvSpPr txBox="1"/>
            <p:nvPr/>
          </p:nvSpPr>
          <p:spPr>
            <a:xfrm>
              <a:off x="7202682" y="5252231"/>
              <a:ext cx="3622314" cy="2184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Beth yw sgôr Canran Bodlonrwydd Cwsmer Da?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2CD6FE1-A97D-0B69-6FEF-D098C568FE26}"/>
                </a:ext>
              </a:extLst>
            </p:cNvPr>
            <p:cNvSpPr txBox="1"/>
            <p:nvPr/>
          </p:nvSpPr>
          <p:spPr>
            <a:xfrm>
              <a:off x="7412118" y="5810579"/>
              <a:ext cx="692106" cy="3276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ISEL IAWN</a:t>
              </a:r>
            </a:p>
            <a:p>
              <a:pPr algn="ctr"/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 to &lt;50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n-GB" sz="9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9784D74-417A-D049-5987-5A68ABF004C8}"/>
                </a:ext>
              </a:extLst>
            </p:cNvPr>
            <p:cNvSpPr txBox="1"/>
            <p:nvPr/>
          </p:nvSpPr>
          <p:spPr>
            <a:xfrm>
              <a:off x="8998688" y="5810579"/>
              <a:ext cx="692106" cy="3276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ISEL</a:t>
              </a:r>
            </a:p>
            <a:p>
              <a:pPr algn="ctr"/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to &lt;70</a:t>
              </a:r>
              <a:endParaRPr lang="en-GB" sz="9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F3E424F-5CC8-B88B-CB51-17553843ED16}"/>
                </a:ext>
              </a:extLst>
            </p:cNvPr>
            <p:cNvSpPr txBox="1"/>
            <p:nvPr/>
          </p:nvSpPr>
          <p:spPr>
            <a:xfrm>
              <a:off x="9751336" y="5810579"/>
              <a:ext cx="692106" cy="3276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CANOLIG 7</a:t>
              </a:r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to &lt;80</a:t>
              </a:r>
              <a:endParaRPr lang="en-GB" sz="900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4F2D2D9-30F6-FBA6-A365-C16A50EF2578}"/>
                </a:ext>
              </a:extLst>
            </p:cNvPr>
            <p:cNvSpPr txBox="1"/>
            <p:nvPr/>
          </p:nvSpPr>
          <p:spPr>
            <a:xfrm>
              <a:off x="10334621" y="5810579"/>
              <a:ext cx="64933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UCHEL </a:t>
              </a:r>
            </a:p>
            <a:p>
              <a:pPr algn="ctr"/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80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to &lt;90</a:t>
              </a:r>
              <a:endParaRPr lang="en-GB" sz="9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072ECA2-7DD8-CB40-3574-6056C4CFA3F4}"/>
                </a:ext>
              </a:extLst>
            </p:cNvPr>
            <p:cNvSpPr txBox="1"/>
            <p:nvPr/>
          </p:nvSpPr>
          <p:spPr>
            <a:xfrm>
              <a:off x="10891839" y="5810579"/>
              <a:ext cx="81017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UCHEL IAWN</a:t>
              </a:r>
            </a:p>
            <a:p>
              <a:pPr algn="ctr"/>
              <a:r>
                <a:rPr lang="cy-GB" sz="9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90</a:t>
              </a:r>
              <a:r>
                <a:rPr lang="cy-GB" sz="9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to 100</a:t>
              </a:r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61709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15" y="349551"/>
            <a:ext cx="4782287" cy="67954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Bodlonrwydd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cyffredinol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F8FFB7-961B-F72E-8C05-3DC00F40A8D3}"/>
              </a:ext>
            </a:extLst>
          </p:cNvPr>
          <p:cNvSpPr txBox="1"/>
          <p:nvPr/>
        </p:nvSpPr>
        <p:spPr>
          <a:xfrm>
            <a:off x="7105149" y="1566252"/>
            <a:ext cx="4388593" cy="42780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94%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fodlon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â’u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profiad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Mae </a:t>
            </a:r>
            <a:r>
              <a:rPr lang="en-US" sz="1600" dirty="0" err="1">
                <a:latin typeface="Arial"/>
                <a:cs typeface="Arial"/>
              </a:rPr>
              <a:t>sgoriau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sy’n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uwch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na</a:t>
            </a:r>
            <a:r>
              <a:rPr lang="en-US" sz="1600" dirty="0">
                <a:latin typeface="Arial"/>
                <a:cs typeface="Arial"/>
              </a:rPr>
              <a:t> 90% </a:t>
            </a:r>
            <a:r>
              <a:rPr lang="en-US" sz="1600" dirty="0" err="1">
                <a:latin typeface="Arial"/>
                <a:cs typeface="Arial"/>
              </a:rPr>
              <a:t>wedi’u</a:t>
            </a:r>
            <a:r>
              <a:rPr lang="en-US" sz="1600" dirty="0">
                <a:latin typeface="Arial"/>
                <a:cs typeface="Arial"/>
              </a:rPr>
              <a:t> nodi </a:t>
            </a:r>
            <a:r>
              <a:rPr lang="en-US" sz="1600" dirty="0" err="1">
                <a:latin typeface="Arial"/>
                <a:cs typeface="Arial"/>
              </a:rPr>
              <a:t>fel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bodlonrwydd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uchel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iawn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gan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cwsmer</a:t>
            </a:r>
            <a:r>
              <a:rPr lang="en-US" sz="1600" dirty="0">
                <a:latin typeface="Arial"/>
                <a:cs typeface="Arial"/>
              </a:rPr>
              <a:t>.​</a:t>
            </a:r>
          </a:p>
          <a:p>
            <a:endParaRPr lang="en-US" sz="16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Mae </a:t>
            </a:r>
            <a:r>
              <a:rPr lang="en-US" sz="1600" dirty="0" err="1">
                <a:latin typeface="Arial"/>
                <a:cs typeface="Arial"/>
              </a:rPr>
              <a:t>gwahaniaeth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bach</a:t>
            </a:r>
            <a:r>
              <a:rPr lang="en-US" sz="1600" dirty="0">
                <a:latin typeface="Arial"/>
                <a:cs typeface="Arial"/>
              </a:rPr>
              <a:t>, </a:t>
            </a:r>
            <a:r>
              <a:rPr lang="en-US" sz="1600" dirty="0" err="1">
                <a:latin typeface="Arial"/>
                <a:cs typeface="Arial"/>
              </a:rPr>
              <a:t>ond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sy’n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ystadegol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arwyddocaol</a:t>
            </a:r>
            <a:r>
              <a:rPr lang="en-US" sz="1600" dirty="0">
                <a:latin typeface="Arial"/>
                <a:cs typeface="Arial"/>
              </a:rPr>
              <a:t>, </a:t>
            </a:r>
            <a:r>
              <a:rPr lang="en-US" sz="1600" dirty="0" err="1">
                <a:latin typeface="Arial"/>
                <a:cs typeface="Arial"/>
              </a:rPr>
              <a:t>yng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nghanran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cleifion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sy’n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fodlon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â’u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profiad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deintyddol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cyffredinol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mewn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practisau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uned</a:t>
            </a:r>
            <a:r>
              <a:rPr lang="en-US" sz="1600" dirty="0">
                <a:latin typeface="Arial"/>
                <a:cs typeface="Arial"/>
              </a:rPr>
              <a:t> o </a:t>
            </a:r>
            <a:r>
              <a:rPr lang="en-US" sz="1600" dirty="0" err="1">
                <a:latin typeface="Arial"/>
                <a:cs typeface="Arial"/>
              </a:rPr>
              <a:t>weithgaredd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deintyddol</a:t>
            </a:r>
            <a:r>
              <a:rPr lang="en-US" sz="1600" dirty="0">
                <a:latin typeface="Arial"/>
                <a:cs typeface="Arial"/>
              </a:rPr>
              <a:t> o </a:t>
            </a:r>
            <a:r>
              <a:rPr lang="en-US" sz="1600" dirty="0" err="1">
                <a:latin typeface="Arial"/>
                <a:cs typeface="Arial"/>
              </a:rPr>
              <a:t>gymharu</a:t>
            </a:r>
            <a:r>
              <a:rPr lang="en-US" sz="1600" dirty="0">
                <a:latin typeface="Arial"/>
                <a:cs typeface="Arial"/>
              </a:rPr>
              <a:t> â </a:t>
            </a:r>
            <a:r>
              <a:rPr lang="en-US" sz="1600" dirty="0" err="1">
                <a:latin typeface="Arial"/>
                <a:cs typeface="Arial"/>
              </a:rPr>
              <a:t>phractisau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lle</a:t>
            </a:r>
            <a:r>
              <a:rPr lang="en-US" sz="1600" dirty="0">
                <a:latin typeface="Arial"/>
                <a:cs typeface="Arial"/>
              </a:rPr>
              <a:t> y </a:t>
            </a:r>
            <a:r>
              <a:rPr lang="en-US" sz="1600" dirty="0" err="1">
                <a:latin typeface="Arial"/>
                <a:cs typeface="Arial"/>
              </a:rPr>
              <a:t>mae’r</a:t>
            </a:r>
            <a:r>
              <a:rPr lang="en-US" sz="1600" dirty="0">
                <a:latin typeface="Arial"/>
                <a:cs typeface="Arial"/>
              </a:rPr>
              <a:t> contract </a:t>
            </a:r>
            <a:r>
              <a:rPr lang="en-US" sz="1600" dirty="0" err="1">
                <a:latin typeface="Arial"/>
                <a:cs typeface="Arial"/>
              </a:rPr>
              <a:t>yn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cael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ei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err="1">
                <a:latin typeface="Arial"/>
                <a:cs typeface="Arial"/>
              </a:rPr>
              <a:t>ddiwygio</a:t>
            </a:r>
            <a:r>
              <a:rPr lang="en-US" sz="1600" dirty="0">
                <a:latin typeface="Arial"/>
                <a:cs typeface="Arial"/>
              </a:rPr>
              <a:t>. </a:t>
            </a:r>
            <a:endParaRPr lang="en-US" sz="24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E09529-10FE-6E85-A11B-566B54B17B6C}"/>
              </a:ext>
            </a:extLst>
          </p:cNvPr>
          <p:cNvSpPr txBox="1"/>
          <p:nvPr/>
        </p:nvSpPr>
        <p:spPr>
          <a:xfrm>
            <a:off x="2528619" y="3051086"/>
            <a:ext cx="25582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400" dirty="0">
                <a:latin typeface="Arial"/>
                <a:ea typeface="Calibri"/>
                <a:cs typeface="Calibri"/>
              </a:rPr>
              <a:t> y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400" dirty="0">
                <a:latin typeface="Arial"/>
                <a:ea typeface="Calibri"/>
                <a:cs typeface="Calibri"/>
              </a:rPr>
              <a:t>: 31,318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18CA865-3D85-2B04-087E-D5F0B31A83AD}"/>
              </a:ext>
            </a:extLst>
          </p:cNvPr>
          <p:cNvSpPr txBox="1">
            <a:spLocks/>
          </p:cNvSpPr>
          <p:nvPr/>
        </p:nvSpPr>
        <p:spPr>
          <a:xfrm>
            <a:off x="3958144" y="3445892"/>
            <a:ext cx="3867887" cy="67954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600" dirty="0">
                <a:latin typeface="Arial"/>
                <a:cs typeface="Arial"/>
              </a:rPr>
              <a:t>Contract yn </a:t>
            </a:r>
            <a:r>
              <a:rPr lang="en-GB" sz="1600" dirty="0" err="1">
                <a:latin typeface="Arial"/>
                <a:cs typeface="Arial"/>
              </a:rPr>
              <a:t>cael</a:t>
            </a:r>
            <a:r>
              <a:rPr lang="en-GB" sz="1600" dirty="0">
                <a:latin typeface="Arial"/>
                <a:cs typeface="Arial"/>
              </a:rPr>
              <a:t> ei </a:t>
            </a:r>
            <a:r>
              <a:rPr lang="en-GB" sz="1600" dirty="0" err="1">
                <a:latin typeface="Arial"/>
                <a:cs typeface="Arial"/>
              </a:rPr>
              <a:t>Ddiwygio</a:t>
            </a:r>
            <a:br>
              <a:rPr lang="en-GB" sz="1600" dirty="0">
                <a:latin typeface="Arial"/>
                <a:cs typeface="Arial"/>
              </a:rPr>
            </a:b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AE8819-489E-894E-71A7-817254D2BFF5}"/>
              </a:ext>
            </a:extLst>
          </p:cNvPr>
          <p:cNvSpPr txBox="1">
            <a:spLocks/>
          </p:cNvSpPr>
          <p:nvPr/>
        </p:nvSpPr>
        <p:spPr>
          <a:xfrm>
            <a:off x="272890" y="3499138"/>
            <a:ext cx="4388593" cy="688952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600" dirty="0">
                <a:latin typeface="Arial"/>
                <a:cs typeface="Arial"/>
              </a:rPr>
              <a:t>Contract </a:t>
            </a:r>
            <a:r>
              <a:rPr lang="en-GB" sz="1600" dirty="0" err="1">
                <a:latin typeface="Arial"/>
                <a:cs typeface="Arial"/>
              </a:rPr>
              <a:t>Uned</a:t>
            </a:r>
            <a:r>
              <a:rPr lang="en-GB" sz="1600" dirty="0">
                <a:latin typeface="Arial"/>
                <a:cs typeface="Arial"/>
              </a:rPr>
              <a:t> o </a:t>
            </a:r>
            <a:r>
              <a:rPr lang="en-GB" sz="1600" dirty="0" err="1">
                <a:latin typeface="Arial"/>
                <a:cs typeface="Arial"/>
              </a:rPr>
              <a:t>Weithgaredd</a:t>
            </a:r>
            <a:r>
              <a:rPr lang="en-GB" sz="1600" dirty="0">
                <a:latin typeface="Arial"/>
                <a:cs typeface="Arial"/>
              </a:rPr>
              <a:t> </a:t>
            </a:r>
          </a:p>
          <a:p>
            <a:r>
              <a:rPr lang="en-GB" sz="1600" dirty="0" err="1">
                <a:latin typeface="Arial"/>
                <a:cs typeface="Arial"/>
              </a:rPr>
              <a:t>Deintyddol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649E6-B6F0-233D-1608-4F8D1A187A2F}"/>
              </a:ext>
            </a:extLst>
          </p:cNvPr>
          <p:cNvSpPr txBox="1"/>
          <p:nvPr/>
        </p:nvSpPr>
        <p:spPr>
          <a:xfrm>
            <a:off x="4124677" y="5891445"/>
            <a:ext cx="24588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400" dirty="0">
                <a:latin typeface="Arial"/>
                <a:ea typeface="Calibri"/>
                <a:cs typeface="Calibri"/>
              </a:rPr>
              <a:t> y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400" dirty="0">
                <a:latin typeface="Arial"/>
                <a:ea typeface="Calibri"/>
                <a:cs typeface="Calibri"/>
              </a:rPr>
              <a:t>: 27,197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DD7B4B-624C-25FF-1DA4-C77DCD28CF32}"/>
              </a:ext>
            </a:extLst>
          </p:cNvPr>
          <p:cNvSpPr txBox="1"/>
          <p:nvPr/>
        </p:nvSpPr>
        <p:spPr>
          <a:xfrm>
            <a:off x="1081738" y="5919684"/>
            <a:ext cx="240328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400" dirty="0">
                <a:latin typeface="Arial"/>
                <a:ea typeface="Calibri"/>
                <a:cs typeface="Calibri"/>
              </a:rPr>
              <a:t> y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400" dirty="0">
                <a:latin typeface="Arial"/>
                <a:ea typeface="Calibri"/>
                <a:cs typeface="Calibri"/>
              </a:rPr>
              <a:t>: 4,121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4875B8-D379-3090-0E2B-C14359060F62}"/>
              </a:ext>
            </a:extLst>
          </p:cNvPr>
          <p:cNvGrpSpPr/>
          <p:nvPr/>
        </p:nvGrpSpPr>
        <p:grpSpPr>
          <a:xfrm>
            <a:off x="2411197" y="1013385"/>
            <a:ext cx="2066617" cy="2028517"/>
            <a:chOff x="448855" y="1101471"/>
            <a:chExt cx="2066617" cy="202851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0873388-E9E7-6114-9B6D-3B769524D2ED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C4235016-0890-65BC-7D2D-911B93894969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94%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9C6AC0-BD9F-9E3E-EEF1-1C7B1B13273E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edi’u</a:t>
              </a:r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sz="1800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C427535-BB84-470E-5D55-24991EED8EA0}"/>
              </a:ext>
            </a:extLst>
          </p:cNvPr>
          <p:cNvGrpSpPr/>
          <p:nvPr/>
        </p:nvGrpSpPr>
        <p:grpSpPr>
          <a:xfrm>
            <a:off x="3958144" y="3788930"/>
            <a:ext cx="2066617" cy="2028517"/>
            <a:chOff x="448855" y="1101471"/>
            <a:chExt cx="2066617" cy="2028517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3465C3E-A415-25B1-4BF1-3C2028C3EBD1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8" name="Content Placeholder 2">
              <a:extLst>
                <a:ext uri="{FF2B5EF4-FFF2-40B4-BE49-F238E27FC236}">
                  <a16:creationId xmlns:a16="http://schemas.microsoft.com/office/drawing/2014/main" id="{E7CD123C-07F0-6110-7B1F-E944741B9400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94%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3BD5578-8253-6D2A-7180-1F78A61D643C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wedi’u</a:t>
              </a:r>
              <a:r>
                <a:rPr lang="en-US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07B977D-A8D6-B5C7-53D5-3062A6C6539B}"/>
              </a:ext>
            </a:extLst>
          </p:cNvPr>
          <p:cNvGrpSpPr/>
          <p:nvPr/>
        </p:nvGrpSpPr>
        <p:grpSpPr>
          <a:xfrm>
            <a:off x="902089" y="3845469"/>
            <a:ext cx="2066617" cy="2028517"/>
            <a:chOff x="448855" y="1101471"/>
            <a:chExt cx="2066617" cy="2028517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DD17AF0-1A9C-4AF1-273E-47826178EE01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D9E522B1-FBB3-028B-19DA-480BC180B947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95%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211D12-A1D0-F1CB-C500-25F2871A57B3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wedi’u</a:t>
              </a:r>
              <a:r>
                <a:rPr lang="en-US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bodloni</a:t>
              </a:r>
              <a:endParaRPr lang="en-GB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6940229-E8F4-C2DF-6A79-C45BEB54B978}"/>
              </a:ext>
            </a:extLst>
          </p:cNvPr>
          <p:cNvGrpSpPr/>
          <p:nvPr/>
        </p:nvGrpSpPr>
        <p:grpSpPr>
          <a:xfrm>
            <a:off x="7143249" y="1634068"/>
            <a:ext cx="216024" cy="216024"/>
            <a:chOff x="483478" y="1556792"/>
            <a:chExt cx="216024" cy="21602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4471E51-F388-5AA9-53AD-DB2F2D6F32A7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Graphic 25" descr="Checkmark with solid fill">
              <a:extLst>
                <a:ext uri="{FF2B5EF4-FFF2-40B4-BE49-F238E27FC236}">
                  <a16:creationId xmlns:a16="http://schemas.microsoft.com/office/drawing/2014/main" id="{242592D8-8FD9-E0D9-29AE-1CA1EA16F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8408B38-5C6A-87F1-AEA0-57B4A0A4410D}"/>
              </a:ext>
            </a:extLst>
          </p:cNvPr>
          <p:cNvGrpSpPr/>
          <p:nvPr/>
        </p:nvGrpSpPr>
        <p:grpSpPr>
          <a:xfrm>
            <a:off x="7128386" y="2591510"/>
            <a:ext cx="216024" cy="216024"/>
            <a:chOff x="483478" y="1556792"/>
            <a:chExt cx="216024" cy="21602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DB6C8B1-4B27-574A-AABD-82FC54969EE0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Graphic 28" descr="Checkmark with solid fill">
              <a:extLst>
                <a:ext uri="{FF2B5EF4-FFF2-40B4-BE49-F238E27FC236}">
                  <a16:creationId xmlns:a16="http://schemas.microsoft.com/office/drawing/2014/main" id="{C0A1A2C3-822A-9CC6-1FB8-4A0A7A720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C349AC9-27E0-7098-BCEA-EBE19D2B9D69}"/>
              </a:ext>
            </a:extLst>
          </p:cNvPr>
          <p:cNvGrpSpPr/>
          <p:nvPr/>
        </p:nvGrpSpPr>
        <p:grpSpPr>
          <a:xfrm>
            <a:off x="7133716" y="3325840"/>
            <a:ext cx="216024" cy="216024"/>
            <a:chOff x="483478" y="1556792"/>
            <a:chExt cx="216024" cy="216024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0D1DCFE-01B0-9554-143B-26BA477E608A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Graphic 31" descr="Checkmark with solid fill">
              <a:extLst>
                <a:ext uri="{FF2B5EF4-FFF2-40B4-BE49-F238E27FC236}">
                  <a16:creationId xmlns:a16="http://schemas.microsoft.com/office/drawing/2014/main" id="{F00B6C28-3646-6378-6696-998C0CA11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864CB3DE-42CD-E76B-DC6F-75410DD1A526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325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07901-B356-441D-A04E-F5929F4DC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203" y="529025"/>
            <a:ext cx="11055019" cy="576064"/>
          </a:xfrm>
        </p:spPr>
        <p:txBody>
          <a:bodyPr/>
          <a:lstStyle/>
          <a:p>
            <a:r>
              <a:rPr lang="en-GB" dirty="0" err="1">
                <a:solidFill>
                  <a:srgbClr val="0070C0"/>
                </a:solidFill>
              </a:rPr>
              <a:t>Unrhyw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gwestiynau</a:t>
            </a:r>
            <a:r>
              <a:rPr lang="en-GB">
                <a:solidFill>
                  <a:srgbClr val="0070C0"/>
                </a:solidFill>
              </a:rPr>
              <a:t>?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0568AA0-3B3F-7808-3900-C8E29D448B3B}"/>
              </a:ext>
            </a:extLst>
          </p:cNvPr>
          <p:cNvGrpSpPr/>
          <p:nvPr/>
        </p:nvGrpSpPr>
        <p:grpSpPr>
          <a:xfrm>
            <a:off x="1829182" y="817057"/>
            <a:ext cx="8451415" cy="5440998"/>
            <a:chOff x="611560" y="980728"/>
            <a:chExt cx="7992888" cy="5186264"/>
          </a:xfrm>
        </p:grpSpPr>
        <p:pic>
          <p:nvPicPr>
            <p:cNvPr id="4" name="Graphic 3" descr="Questions with solid fill">
              <a:extLst>
                <a:ext uri="{FF2B5EF4-FFF2-40B4-BE49-F238E27FC236}">
                  <a16:creationId xmlns:a16="http://schemas.microsoft.com/office/drawing/2014/main" id="{CDD5FD34-8B4F-1442-6D56-29EE3A262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79712" y="980728"/>
              <a:ext cx="5186264" cy="5186264"/>
            </a:xfrm>
            <a:prstGeom prst="rect">
              <a:avLst/>
            </a:prstGeom>
          </p:spPr>
        </p:pic>
        <p:pic>
          <p:nvPicPr>
            <p:cNvPr id="5" name="Graphic 4" descr="Badge Question Mark with solid fill">
              <a:extLst>
                <a:ext uri="{FF2B5EF4-FFF2-40B4-BE49-F238E27FC236}">
                  <a16:creationId xmlns:a16="http://schemas.microsoft.com/office/drawing/2014/main" id="{5245F028-1630-DF96-1178-714C78AC7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1560" y="2780928"/>
              <a:ext cx="1660336" cy="1660336"/>
            </a:xfrm>
            <a:prstGeom prst="rect">
              <a:avLst/>
            </a:prstGeom>
          </p:spPr>
        </p:pic>
        <p:pic>
          <p:nvPicPr>
            <p:cNvPr id="6" name="Graphic 5" descr="Badge Question Mark with solid fill">
              <a:extLst>
                <a:ext uri="{FF2B5EF4-FFF2-40B4-BE49-F238E27FC236}">
                  <a16:creationId xmlns:a16="http://schemas.microsoft.com/office/drawing/2014/main" id="{D5F14908-4EB3-37CE-31CE-061D44A3A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944112" y="2920792"/>
              <a:ext cx="1660336" cy="1660336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E52E6A21-6D87-794B-3431-DBC2C32C18C8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026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E321F5-5A94-8A2D-53D9-628696A3C343}"/>
              </a:ext>
            </a:extLst>
          </p:cNvPr>
          <p:cNvSpPr/>
          <p:nvPr/>
        </p:nvSpPr>
        <p:spPr>
          <a:xfrm>
            <a:off x="0" y="2128509"/>
            <a:ext cx="12192000" cy="41555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Cyflwyniad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1F1787-105E-4855-B210-6B53E42CA2AF}"/>
              </a:ext>
            </a:extLst>
          </p:cNvPr>
          <p:cNvSpPr txBox="1"/>
          <p:nvPr/>
        </p:nvSpPr>
        <p:spPr>
          <a:xfrm>
            <a:off x="922564" y="2313737"/>
            <a:ext cx="10731050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 err="1">
                <a:latin typeface="Arial"/>
                <a:cs typeface="Arial"/>
              </a:rPr>
              <a:t>Dosberthir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yr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arolwg</a:t>
            </a:r>
            <a:r>
              <a:rPr lang="en-GB" dirty="0">
                <a:latin typeface="Arial"/>
                <a:cs typeface="Arial"/>
              </a:rPr>
              <a:t> bob wythnos </a:t>
            </a:r>
            <a:r>
              <a:rPr lang="en-GB" dirty="0" err="1">
                <a:latin typeface="Arial"/>
                <a:cs typeface="Arial"/>
              </a:rPr>
              <a:t>i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gleifion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sydd</a:t>
            </a:r>
            <a:r>
              <a:rPr lang="en-GB" dirty="0">
                <a:latin typeface="Arial"/>
                <a:cs typeface="Arial"/>
              </a:rPr>
              <a:t> wedi </a:t>
            </a:r>
            <a:r>
              <a:rPr lang="en-GB" dirty="0" err="1">
                <a:latin typeface="Arial"/>
                <a:cs typeface="Arial"/>
              </a:rPr>
              <a:t>derbyn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triniaeth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ddeintyddol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yng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Nghymru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dros</a:t>
            </a:r>
            <a:r>
              <a:rPr lang="en-GB" dirty="0">
                <a:latin typeface="Arial"/>
                <a:cs typeface="Arial"/>
              </a:rPr>
              <a:t> y </a:t>
            </a:r>
            <a:r>
              <a:rPr lang="en-GB" dirty="0" err="1">
                <a:latin typeface="Arial"/>
                <a:cs typeface="Arial"/>
              </a:rPr>
              <a:t>chwe</a:t>
            </a:r>
            <a:r>
              <a:rPr lang="en-GB" dirty="0">
                <a:latin typeface="Arial"/>
                <a:cs typeface="Arial"/>
              </a:rPr>
              <a:t> wythnos </a:t>
            </a:r>
            <a:r>
              <a:rPr lang="en-GB" dirty="0" err="1">
                <a:latin typeface="Arial"/>
                <a:cs typeface="Arial"/>
              </a:rPr>
              <a:t>diwethaf</a:t>
            </a:r>
            <a:r>
              <a:rPr lang="en-GB" dirty="0">
                <a:latin typeface="Arial"/>
                <a:cs typeface="Arial"/>
              </a:rPr>
              <a:t>. </a:t>
            </a: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 err="1">
                <a:latin typeface="Arial"/>
                <a:cs typeface="Arial"/>
              </a:rPr>
              <a:t>Rhwng</a:t>
            </a:r>
            <a:r>
              <a:rPr lang="en-GB" dirty="0">
                <a:latin typeface="Arial"/>
                <a:cs typeface="Arial"/>
              </a:rPr>
              <a:t> 1 </a:t>
            </a:r>
            <a:r>
              <a:rPr lang="en-GB" dirty="0" err="1">
                <a:latin typeface="Arial"/>
                <a:cs typeface="Arial"/>
              </a:rPr>
              <a:t>Ebrill</a:t>
            </a:r>
            <a:r>
              <a:rPr lang="en-GB" dirty="0">
                <a:latin typeface="Arial"/>
                <a:cs typeface="Arial"/>
              </a:rPr>
              <a:t> 2022 a 31 Mawrth 2023, </a:t>
            </a:r>
            <a:r>
              <a:rPr lang="en-GB" dirty="0" err="1">
                <a:latin typeface="Arial"/>
                <a:cs typeface="Arial"/>
              </a:rPr>
              <a:t>casglodd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yr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arolwg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gyfanswm</a:t>
            </a:r>
            <a:r>
              <a:rPr lang="en-GB" dirty="0">
                <a:latin typeface="Arial"/>
                <a:cs typeface="Arial"/>
              </a:rPr>
              <a:t> o 32,229 o </a:t>
            </a:r>
            <a:r>
              <a:rPr lang="en-GB" dirty="0" err="1">
                <a:latin typeface="Arial"/>
                <a:cs typeface="Arial"/>
              </a:rPr>
              <a:t>ymatebion</a:t>
            </a:r>
            <a:r>
              <a:rPr lang="en-GB" dirty="0">
                <a:latin typeface="Arial"/>
                <a:cs typeface="Arial"/>
              </a:rPr>
              <a:t>.</a:t>
            </a: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 err="1">
                <a:latin typeface="Arial"/>
                <a:cs typeface="Arial"/>
              </a:rPr>
              <a:t>Mae’r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adroddiad</a:t>
            </a:r>
            <a:r>
              <a:rPr lang="en-GB" dirty="0">
                <a:latin typeface="Arial"/>
                <a:cs typeface="Arial"/>
              </a:rPr>
              <a:t> hwn yn </a:t>
            </a:r>
            <a:r>
              <a:rPr lang="en-GB" dirty="0" err="1">
                <a:latin typeface="Arial"/>
                <a:cs typeface="Arial"/>
              </a:rPr>
              <a:t>cymharu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profiadau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cleifion</a:t>
            </a:r>
            <a:r>
              <a:rPr lang="en-GB" dirty="0">
                <a:latin typeface="Arial"/>
                <a:cs typeface="Arial"/>
              </a:rPr>
              <a:t> a </a:t>
            </a:r>
            <a:r>
              <a:rPr lang="en-GB" dirty="0" err="1">
                <a:latin typeface="Arial"/>
                <a:cs typeface="Arial"/>
              </a:rPr>
              <a:t>fynychodd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bractis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deintyddol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lle</a:t>
            </a:r>
            <a:r>
              <a:rPr lang="en-GB" dirty="0">
                <a:latin typeface="Arial"/>
                <a:cs typeface="Arial"/>
              </a:rPr>
              <a:t> y </a:t>
            </a:r>
            <a:r>
              <a:rPr lang="en-GB" dirty="0" err="1">
                <a:latin typeface="Arial"/>
                <a:cs typeface="Arial"/>
              </a:rPr>
              <a:t>mae’r</a:t>
            </a:r>
            <a:r>
              <a:rPr lang="en-GB" dirty="0">
                <a:latin typeface="Arial"/>
                <a:cs typeface="Arial"/>
              </a:rPr>
              <a:t> contract yn </a:t>
            </a:r>
            <a:r>
              <a:rPr lang="en-GB" dirty="0" err="1">
                <a:latin typeface="Arial"/>
                <a:cs typeface="Arial"/>
              </a:rPr>
              <a:t>cael</a:t>
            </a:r>
            <a:r>
              <a:rPr lang="en-GB" dirty="0">
                <a:latin typeface="Arial"/>
                <a:cs typeface="Arial"/>
              </a:rPr>
              <a:t> ei </a:t>
            </a:r>
            <a:r>
              <a:rPr lang="en-GB" dirty="0" err="1">
                <a:latin typeface="Arial"/>
                <a:cs typeface="Arial"/>
              </a:rPr>
              <a:t>ddiwygio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â’r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rhieni</a:t>
            </a:r>
            <a:r>
              <a:rPr lang="en-GB" dirty="0">
                <a:latin typeface="Arial"/>
                <a:cs typeface="Arial"/>
              </a:rPr>
              <a:t> a </a:t>
            </a:r>
            <a:r>
              <a:rPr lang="en-GB" dirty="0" err="1">
                <a:latin typeface="Arial"/>
                <a:cs typeface="Arial"/>
              </a:rPr>
              <a:t>fynychodd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bractis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sydd</a:t>
            </a:r>
            <a:r>
              <a:rPr lang="en-GB" dirty="0">
                <a:latin typeface="Arial"/>
                <a:cs typeface="Arial"/>
              </a:rPr>
              <a:t> â </a:t>
            </a:r>
            <a:r>
              <a:rPr lang="en-GB" dirty="0" err="1">
                <a:latin typeface="Arial"/>
                <a:cs typeface="Arial"/>
              </a:rPr>
              <a:t>chontract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uned</a:t>
            </a:r>
            <a:r>
              <a:rPr lang="en-GB" dirty="0">
                <a:latin typeface="Arial"/>
                <a:cs typeface="Arial"/>
              </a:rPr>
              <a:t> o </a:t>
            </a:r>
            <a:r>
              <a:rPr lang="en-GB" dirty="0" err="1">
                <a:latin typeface="Arial"/>
                <a:cs typeface="Arial"/>
              </a:rPr>
              <a:t>weithgaredd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deintyddol</a:t>
            </a:r>
            <a:r>
              <a:rPr lang="en-GB" dirty="0">
                <a:latin typeface="Arial"/>
                <a:cs typeface="Arial"/>
              </a:rPr>
              <a:t>. </a:t>
            </a: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 err="1">
                <a:latin typeface="Arial"/>
                <a:cs typeface="Arial"/>
              </a:rPr>
              <a:t>Mae’r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canrannau</a:t>
            </a:r>
            <a:r>
              <a:rPr lang="en-GB" dirty="0">
                <a:latin typeface="Arial"/>
                <a:cs typeface="Arial"/>
              </a:rPr>
              <a:t> yn </a:t>
            </a:r>
            <a:r>
              <a:rPr lang="en-GB" dirty="0" err="1">
                <a:latin typeface="Arial"/>
                <a:cs typeface="Arial"/>
              </a:rPr>
              <a:t>yr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adroddiad</a:t>
            </a:r>
            <a:r>
              <a:rPr lang="en-GB" dirty="0">
                <a:latin typeface="Arial"/>
                <a:cs typeface="Arial"/>
              </a:rPr>
              <a:t> hwn </a:t>
            </a:r>
            <a:r>
              <a:rPr lang="en-GB" dirty="0" err="1">
                <a:latin typeface="Arial"/>
                <a:cs typeface="Arial"/>
              </a:rPr>
              <a:t>wedi’u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talgrynnu</a:t>
            </a:r>
            <a:r>
              <a:rPr lang="en-GB" dirty="0">
                <a:latin typeface="Arial"/>
                <a:cs typeface="Arial"/>
              </a:rPr>
              <a:t> ac </a:t>
            </a:r>
            <a:r>
              <a:rPr lang="en-GB" dirty="0" err="1">
                <a:latin typeface="Arial"/>
                <a:cs typeface="Arial"/>
              </a:rPr>
              <a:t>mae’n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bosibl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na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fyddant</a:t>
            </a:r>
            <a:r>
              <a:rPr lang="en-GB" dirty="0">
                <a:latin typeface="Arial"/>
                <a:cs typeface="Arial"/>
              </a:rPr>
              <a:t> yn gwneud </a:t>
            </a:r>
            <a:r>
              <a:rPr lang="en-GB" dirty="0" err="1">
                <a:latin typeface="Arial"/>
                <a:cs typeface="Arial"/>
              </a:rPr>
              <a:t>cyfanswm</a:t>
            </a:r>
            <a:r>
              <a:rPr lang="en-GB" dirty="0">
                <a:latin typeface="Arial"/>
                <a:cs typeface="Arial"/>
              </a:rPr>
              <a:t> o 100% bob </a:t>
            </a:r>
            <a:r>
              <a:rPr lang="en-GB" dirty="0" err="1">
                <a:latin typeface="Arial"/>
                <a:cs typeface="Arial"/>
              </a:rPr>
              <a:t>tro</a:t>
            </a:r>
            <a:endParaRPr lang="en-GB" dirty="0">
              <a:latin typeface="Arial"/>
              <a:cs typeface="Arial"/>
            </a:endParaRP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 err="1">
                <a:latin typeface="Arial"/>
                <a:cs typeface="Arial"/>
              </a:rPr>
              <a:t>Cynhaliwyd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profion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ystadegol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ar</a:t>
            </a:r>
            <a:r>
              <a:rPr lang="en-GB" dirty="0">
                <a:latin typeface="Arial"/>
                <a:cs typeface="Arial"/>
              </a:rPr>
              <a:t> y data. </a:t>
            </a:r>
            <a:r>
              <a:rPr lang="en-GB" dirty="0" err="1">
                <a:latin typeface="Arial"/>
                <a:cs typeface="Arial"/>
              </a:rPr>
              <a:t>Mae’r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cyfeiriadau</a:t>
            </a:r>
            <a:r>
              <a:rPr lang="en-GB" dirty="0">
                <a:latin typeface="Arial"/>
                <a:cs typeface="Arial"/>
              </a:rPr>
              <a:t> at </a:t>
            </a:r>
            <a:r>
              <a:rPr lang="en-GB" dirty="0" err="1">
                <a:latin typeface="Arial"/>
                <a:cs typeface="Arial"/>
              </a:rPr>
              <a:t>arwyddocâd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ystadegol</a:t>
            </a:r>
            <a:r>
              <a:rPr lang="en-GB" dirty="0">
                <a:latin typeface="Arial"/>
                <a:cs typeface="Arial"/>
              </a:rPr>
              <a:t> yn nodi </a:t>
            </a:r>
            <a:r>
              <a:rPr lang="en-GB" dirty="0" err="1">
                <a:latin typeface="Arial"/>
                <a:cs typeface="Arial"/>
              </a:rPr>
              <a:t>ein</a:t>
            </a:r>
            <a:r>
              <a:rPr lang="en-GB" dirty="0">
                <a:latin typeface="Arial"/>
                <a:cs typeface="Arial"/>
              </a:rPr>
              <a:t> bod yn </a:t>
            </a:r>
            <a:r>
              <a:rPr lang="en-GB" dirty="0" err="1">
                <a:latin typeface="Arial"/>
                <a:cs typeface="Arial"/>
              </a:rPr>
              <a:t>hyderus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lefel</a:t>
            </a:r>
            <a:r>
              <a:rPr lang="en-GB" dirty="0">
                <a:latin typeface="Arial"/>
                <a:cs typeface="Arial"/>
              </a:rPr>
              <a:t> o 95% bod y </a:t>
            </a:r>
            <a:r>
              <a:rPr lang="en-GB" dirty="0" err="1">
                <a:latin typeface="Arial"/>
                <a:cs typeface="Arial"/>
              </a:rPr>
              <a:t>gwahaniaethau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rhwng</a:t>
            </a:r>
            <a:r>
              <a:rPr lang="en-GB" dirty="0">
                <a:latin typeface="Arial"/>
                <a:cs typeface="Arial"/>
              </a:rPr>
              <a:t> y </a:t>
            </a:r>
            <a:r>
              <a:rPr lang="en-GB" dirty="0" err="1">
                <a:latin typeface="Arial"/>
                <a:cs typeface="Arial"/>
              </a:rPr>
              <a:t>ddau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gontract</a:t>
            </a:r>
            <a:r>
              <a:rPr lang="en-GB" dirty="0">
                <a:latin typeface="Arial"/>
                <a:cs typeface="Arial"/>
              </a:rPr>
              <a:t> yn </a:t>
            </a:r>
            <a:r>
              <a:rPr lang="en-GB" dirty="0" err="1">
                <a:latin typeface="Arial"/>
                <a:cs typeface="Arial"/>
              </a:rPr>
              <a:t>rhai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gwirioneddol</a:t>
            </a:r>
            <a:r>
              <a:rPr lang="en-GB" dirty="0">
                <a:latin typeface="Arial"/>
                <a:cs typeface="Arial"/>
              </a:rPr>
              <a:t> ac </a:t>
            </a:r>
            <a:r>
              <a:rPr lang="en-GB" dirty="0" err="1">
                <a:latin typeface="Arial"/>
                <a:cs typeface="Arial"/>
              </a:rPr>
              <a:t>nid</a:t>
            </a:r>
            <a:r>
              <a:rPr lang="en-GB" dirty="0">
                <a:latin typeface="Arial"/>
                <a:cs typeface="Arial"/>
              </a:rPr>
              <a:t> o </a:t>
            </a:r>
            <a:r>
              <a:rPr lang="en-GB" dirty="0" err="1">
                <a:latin typeface="Arial"/>
                <a:cs typeface="Arial"/>
              </a:rPr>
              <a:t>ganlyniad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i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siawns</a:t>
            </a:r>
            <a:r>
              <a:rPr lang="en-GB" dirty="0">
                <a:latin typeface="Arial"/>
                <a:cs typeface="Arial"/>
              </a:rPr>
              <a:t>. </a:t>
            </a:r>
            <a:endParaRPr lang="en-GB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557964-2D12-EE9C-0FCC-23A75069CA29}"/>
              </a:ext>
            </a:extLst>
          </p:cNvPr>
          <p:cNvSpPr txBox="1"/>
          <p:nvPr/>
        </p:nvSpPr>
        <p:spPr>
          <a:xfrm>
            <a:off x="527382" y="1035579"/>
            <a:ext cx="90411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 err="1">
                <a:latin typeface="Arial"/>
                <a:cs typeface="Arial"/>
              </a:rPr>
              <a:t>Mae’r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Arolwg</a:t>
            </a:r>
            <a:r>
              <a:rPr lang="en-GB" b="1" dirty="0">
                <a:latin typeface="Arial"/>
                <a:cs typeface="Arial"/>
              </a:rPr>
              <a:t> o </a:t>
            </a:r>
            <a:r>
              <a:rPr lang="en-GB" b="1" dirty="0" err="1">
                <a:latin typeface="Arial"/>
                <a:cs typeface="Arial"/>
              </a:rPr>
              <a:t>Gleifion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Deintyddol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yng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Nghymru</a:t>
            </a:r>
            <a:r>
              <a:rPr lang="en-GB" b="1" dirty="0">
                <a:latin typeface="Arial"/>
                <a:cs typeface="Arial"/>
              </a:rPr>
              <a:t> yn </a:t>
            </a:r>
            <a:r>
              <a:rPr lang="en-GB" b="1" dirty="0" err="1">
                <a:latin typeface="Arial"/>
                <a:cs typeface="Arial"/>
              </a:rPr>
              <a:t>cynnwys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naw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cwestiwn</a:t>
            </a:r>
            <a:r>
              <a:rPr lang="en-GB" b="1" dirty="0">
                <a:latin typeface="Arial"/>
                <a:cs typeface="Arial"/>
              </a:rPr>
              <a:t> a </a:t>
            </a:r>
            <a:r>
              <a:rPr lang="en-GB" b="1" dirty="0" err="1">
                <a:latin typeface="Arial"/>
                <a:cs typeface="Arial"/>
              </a:rPr>
              <a:t>luniwyd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i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fesur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profiadau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cleifion</a:t>
            </a:r>
            <a:r>
              <a:rPr lang="en-GB" b="1" dirty="0">
                <a:latin typeface="Arial"/>
                <a:cs typeface="Arial"/>
              </a:rPr>
              <a:t> yn </a:t>
            </a:r>
            <a:r>
              <a:rPr lang="en-GB" b="1" dirty="0" err="1">
                <a:latin typeface="Arial"/>
                <a:cs typeface="Arial"/>
              </a:rPr>
              <a:t>eu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practisau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deintyddol</a:t>
            </a:r>
            <a:r>
              <a:rPr lang="en-GB" b="1" dirty="0">
                <a:latin typeface="Arial"/>
                <a:cs typeface="Arial"/>
              </a:rPr>
              <a:t>, yn </a:t>
            </a:r>
            <a:r>
              <a:rPr lang="en-GB" b="1" dirty="0" err="1">
                <a:latin typeface="Arial"/>
                <a:cs typeface="Arial"/>
              </a:rPr>
              <a:t>ogystal</a:t>
            </a:r>
            <a:r>
              <a:rPr lang="en-GB" b="1" dirty="0">
                <a:latin typeface="Arial"/>
                <a:cs typeface="Arial"/>
              </a:rPr>
              <a:t> â </a:t>
            </a:r>
            <a:r>
              <a:rPr lang="en-GB" b="1" dirty="0" err="1">
                <a:latin typeface="Arial"/>
                <a:cs typeface="Arial"/>
              </a:rPr>
              <a:t>chwestiynau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demograffig</a:t>
            </a:r>
            <a:r>
              <a:rPr lang="en-GB" b="1" dirty="0">
                <a:latin typeface="Arial"/>
                <a:cs typeface="Arial"/>
              </a:rPr>
              <a:t> am </a:t>
            </a:r>
            <a:r>
              <a:rPr lang="en-GB" b="1" dirty="0" err="1">
                <a:latin typeface="Arial"/>
                <a:cs typeface="Arial"/>
              </a:rPr>
              <a:t>nodweddion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personol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cleifion</a:t>
            </a:r>
            <a:r>
              <a:rPr lang="en-GB" b="1" dirty="0">
                <a:latin typeface="Arial"/>
                <a:cs typeface="Arial"/>
              </a:rPr>
              <a:t>. </a:t>
            </a:r>
            <a:endParaRPr lang="en-GB" b="1" dirty="0">
              <a:latin typeface="Arial"/>
              <a:ea typeface="Calibri"/>
              <a:cs typeface="Calibri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9095E2-8613-FCFC-B2C7-469C500450D7}"/>
              </a:ext>
            </a:extLst>
          </p:cNvPr>
          <p:cNvGrpSpPr/>
          <p:nvPr/>
        </p:nvGrpSpPr>
        <p:grpSpPr>
          <a:xfrm>
            <a:off x="9825278" y="248732"/>
            <a:ext cx="1794977" cy="1794977"/>
            <a:chOff x="10234363" y="707671"/>
            <a:chExt cx="1631216" cy="1631216"/>
          </a:xfrm>
        </p:grpSpPr>
        <p:pic>
          <p:nvPicPr>
            <p:cNvPr id="8" name="Graphic 7" descr="Clipboard with solid fill">
              <a:extLst>
                <a:ext uri="{FF2B5EF4-FFF2-40B4-BE49-F238E27FC236}">
                  <a16:creationId xmlns:a16="http://schemas.microsoft.com/office/drawing/2014/main" id="{802D9A8C-8819-0DCE-EEA0-71D4AC9D35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234363" y="707671"/>
              <a:ext cx="1631216" cy="163121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1FAD41-356D-2EEA-785F-FC36C562B63A}"/>
                </a:ext>
              </a:extLst>
            </p:cNvPr>
            <p:cNvSpPr/>
            <p:nvPr/>
          </p:nvSpPr>
          <p:spPr>
            <a:xfrm>
              <a:off x="10720552" y="1332186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6CF23BD-7300-A272-4051-A5FAFBB71D3E}"/>
                </a:ext>
              </a:extLst>
            </p:cNvPr>
            <p:cNvSpPr/>
            <p:nvPr/>
          </p:nvSpPr>
          <p:spPr>
            <a:xfrm>
              <a:off x="10720552" y="1489676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15B72FB-3C63-CD97-35BC-8C0B925FA3CF}"/>
                </a:ext>
              </a:extLst>
            </p:cNvPr>
            <p:cNvSpPr/>
            <p:nvPr/>
          </p:nvSpPr>
          <p:spPr>
            <a:xfrm>
              <a:off x="10720552" y="1668187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403AC68-DA9F-0B64-0254-408A71CA07C3}"/>
                </a:ext>
              </a:extLst>
            </p:cNvPr>
            <p:cNvSpPr/>
            <p:nvPr/>
          </p:nvSpPr>
          <p:spPr>
            <a:xfrm>
              <a:off x="10720552" y="1851519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Graphic 12" descr="Play with solid fill">
            <a:extLst>
              <a:ext uri="{FF2B5EF4-FFF2-40B4-BE49-F238E27FC236}">
                <a16:creationId xmlns:a16="http://schemas.microsoft.com/office/drawing/2014/main" id="{51503C7E-9ED6-3281-CB39-421345B469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62524" y="2313737"/>
            <a:ext cx="360040" cy="360040"/>
          </a:xfrm>
          <a:prstGeom prst="rect">
            <a:avLst/>
          </a:prstGeom>
        </p:spPr>
      </p:pic>
      <p:pic>
        <p:nvPicPr>
          <p:cNvPr id="14" name="Graphic 13" descr="Play with solid fill">
            <a:extLst>
              <a:ext uri="{FF2B5EF4-FFF2-40B4-BE49-F238E27FC236}">
                <a16:creationId xmlns:a16="http://schemas.microsoft.com/office/drawing/2014/main" id="{D1856F93-2704-2ABB-B57A-38D6DAC567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66606" y="3123799"/>
            <a:ext cx="360040" cy="360040"/>
          </a:xfrm>
          <a:prstGeom prst="rect">
            <a:avLst/>
          </a:prstGeom>
        </p:spPr>
      </p:pic>
      <p:pic>
        <p:nvPicPr>
          <p:cNvPr id="15" name="Graphic 14" descr="Play with solid fill">
            <a:extLst>
              <a:ext uri="{FF2B5EF4-FFF2-40B4-BE49-F238E27FC236}">
                <a16:creationId xmlns:a16="http://schemas.microsoft.com/office/drawing/2014/main" id="{7CCF41EC-9269-D409-434E-113CB4F8DB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62524" y="3695331"/>
            <a:ext cx="360040" cy="360040"/>
          </a:xfrm>
          <a:prstGeom prst="rect">
            <a:avLst/>
          </a:prstGeom>
        </p:spPr>
      </p:pic>
      <p:pic>
        <p:nvPicPr>
          <p:cNvPr id="16" name="Graphic 15" descr="Play with solid fill">
            <a:extLst>
              <a:ext uri="{FF2B5EF4-FFF2-40B4-BE49-F238E27FC236}">
                <a16:creationId xmlns:a16="http://schemas.microsoft.com/office/drawing/2014/main" id="{0BFCE99D-F98A-47E3-4C04-AEC2F6B657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62524" y="4505393"/>
            <a:ext cx="360040" cy="360040"/>
          </a:xfrm>
          <a:prstGeom prst="rect">
            <a:avLst/>
          </a:prstGeom>
        </p:spPr>
      </p:pic>
      <p:pic>
        <p:nvPicPr>
          <p:cNvPr id="17" name="Graphic 16" descr="Play with solid fill">
            <a:extLst>
              <a:ext uri="{FF2B5EF4-FFF2-40B4-BE49-F238E27FC236}">
                <a16:creationId xmlns:a16="http://schemas.microsoft.com/office/drawing/2014/main" id="{FCAC170B-EC1F-470C-407B-A78717A663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43068" y="5315455"/>
            <a:ext cx="360040" cy="3600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888B712-58D0-FF03-2405-CEECFE60CF3E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3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560" y="471383"/>
            <a:ext cx="8291264" cy="576064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Profiad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cleifion</a:t>
            </a:r>
            <a:r>
              <a:rPr lang="en-GB" dirty="0">
                <a:latin typeface="Arial"/>
                <a:cs typeface="Arial"/>
              </a:rPr>
              <a:t> – </a:t>
            </a:r>
            <a:r>
              <a:rPr lang="en-GB" dirty="0" err="1">
                <a:latin typeface="Arial"/>
                <a:cs typeface="Arial"/>
              </a:rPr>
              <a:t>cymryd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rhan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F131E3-5D4E-48EC-74A9-6C48E187C7FB}"/>
              </a:ext>
            </a:extLst>
          </p:cNvPr>
          <p:cNvSpPr txBox="1"/>
          <p:nvPr/>
        </p:nvSpPr>
        <p:spPr>
          <a:xfrm>
            <a:off x="7623165" y="1824799"/>
            <a:ext cx="4062808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91%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penderfyniadau</a:t>
            </a:r>
            <a:r>
              <a:rPr lang="en-US" sz="1600" dirty="0">
                <a:latin typeface="Arial"/>
                <a:ea typeface="Calibri"/>
                <a:cs typeface="Calibri"/>
              </a:rPr>
              <a:t> a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wnaed</a:t>
            </a:r>
            <a:r>
              <a:rPr lang="en-US" sz="1600" dirty="0">
                <a:latin typeface="Arial"/>
                <a:ea typeface="Calibri"/>
                <a:cs typeface="Calibri"/>
              </a:rPr>
              <a:t> am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gofal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gymaint</a:t>
            </a:r>
            <a:r>
              <a:rPr lang="en-US" sz="1600" dirty="0">
                <a:latin typeface="Arial"/>
                <a:ea typeface="Calibri"/>
                <a:cs typeface="Calibri"/>
              </a:rPr>
              <a:t> ag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dymunent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Canfuwyd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gwahaniaeth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canran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uwch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penderfyniadau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rheini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540CFC7-9750-40B8-5C19-6F5E17B749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472939"/>
              </p:ext>
            </p:extLst>
          </p:nvPr>
        </p:nvGraphicFramePr>
        <p:xfrm>
          <a:off x="639377" y="1287144"/>
          <a:ext cx="6986726" cy="4157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CB2A0490-FC3C-0A3E-F792-8FDBAD7267C4}"/>
              </a:ext>
            </a:extLst>
          </p:cNvPr>
          <p:cNvGrpSpPr/>
          <p:nvPr/>
        </p:nvGrpSpPr>
        <p:grpSpPr>
          <a:xfrm>
            <a:off x="7641229" y="1954305"/>
            <a:ext cx="216024" cy="216024"/>
            <a:chOff x="483478" y="1556792"/>
            <a:chExt cx="216024" cy="21602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C7762B3-5642-3C59-77FA-ED836AEA2CE7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Graphic 4" descr="Checkmark with solid fill">
              <a:extLst>
                <a:ext uri="{FF2B5EF4-FFF2-40B4-BE49-F238E27FC236}">
                  <a16:creationId xmlns:a16="http://schemas.microsoft.com/office/drawing/2014/main" id="{02D20FCD-72B9-06C0-DDDC-47225B427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FC1828F-9443-210D-A1AB-2C9B4F01AEC7}"/>
              </a:ext>
            </a:extLst>
          </p:cNvPr>
          <p:cNvGrpSpPr/>
          <p:nvPr/>
        </p:nvGrpSpPr>
        <p:grpSpPr>
          <a:xfrm>
            <a:off x="7641229" y="3150012"/>
            <a:ext cx="216024" cy="216024"/>
            <a:chOff x="483478" y="1556792"/>
            <a:chExt cx="216024" cy="21602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AE1805-DC65-28A6-5E70-83F3CD07E86B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phic 9" descr="Checkmark with solid fill">
              <a:extLst>
                <a:ext uri="{FF2B5EF4-FFF2-40B4-BE49-F238E27FC236}">
                  <a16:creationId xmlns:a16="http://schemas.microsoft.com/office/drawing/2014/main" id="{10C1C425-BF7A-26E0-C9F9-0B5444B3C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7FA58F9-0FA1-31B8-6842-5A488211B085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3E17CD-8B7D-CBF3-A3D7-6690959332C6}"/>
              </a:ext>
            </a:extLst>
          </p:cNvPr>
          <p:cNvSpPr txBox="1"/>
          <p:nvPr/>
        </p:nvSpPr>
        <p:spPr>
          <a:xfrm>
            <a:off x="462484" y="2694849"/>
            <a:ext cx="171794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Yn gyffredinol (30666) 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79A232-532E-7EFB-1E96-97D0C8B01ED6}"/>
              </a:ext>
            </a:extLst>
          </p:cNvPr>
          <p:cNvSpPr txBox="1"/>
          <p:nvPr/>
        </p:nvSpPr>
        <p:spPr>
          <a:xfrm>
            <a:off x="-1" y="4297762"/>
            <a:ext cx="218043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Contract uned o weithgaredd deintyddol (4034)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B2BCA3-FF78-D9C1-5F11-75FFCCDEDB73}"/>
              </a:ext>
            </a:extLst>
          </p:cNvPr>
          <p:cNvSpPr txBox="1"/>
          <p:nvPr/>
        </p:nvSpPr>
        <p:spPr>
          <a:xfrm>
            <a:off x="-1" y="3442096"/>
            <a:ext cx="2180431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Contract yn cael ei ddiwygio (26632)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371FC0-7B87-402B-2BA1-FD48A2A7D4E4}"/>
              </a:ext>
            </a:extLst>
          </p:cNvPr>
          <p:cNvGrpSpPr/>
          <p:nvPr/>
        </p:nvGrpSpPr>
        <p:grpSpPr>
          <a:xfrm>
            <a:off x="773998" y="5116271"/>
            <a:ext cx="6975243" cy="430887"/>
            <a:chOff x="471503" y="5506336"/>
            <a:chExt cx="6975243" cy="43088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F3F269-058D-0C48-7818-05666BF3090A}"/>
                </a:ext>
              </a:extLst>
            </p:cNvPr>
            <p:cNvSpPr txBox="1"/>
            <p:nvPr/>
          </p:nvSpPr>
          <p:spPr>
            <a:xfrm>
              <a:off x="471503" y="5506336"/>
              <a:ext cx="6975243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cy-GB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 Cytuno neu cytuno’n gryf           Ddim yn cytuno nac yn anghytuno           </a:t>
              </a:r>
              <a:r>
                <a:rPr lang="cy-GB" sz="1100" kern="1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Anghytuno</a:t>
              </a:r>
              <a:r>
                <a:rPr lang="cy-GB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neu anghytuno’n llwyr</a:t>
              </a:r>
              <a:endParaRPr lang="en-GB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93C849F-262E-5193-1740-889891882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0833" y="5542333"/>
              <a:ext cx="194454" cy="208021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1BAF430-46DE-3D18-4F3D-D6A82146F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66649" y="5542333"/>
              <a:ext cx="189932" cy="19445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83D6A8E-59D3-8582-C5C2-902E6A8B4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63555" y="5542333"/>
              <a:ext cx="185411" cy="180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6977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B974468-9A57-184D-207E-C4112A36CDC1}"/>
              </a:ext>
            </a:extLst>
          </p:cNvPr>
          <p:cNvSpPr txBox="1"/>
          <p:nvPr/>
        </p:nvSpPr>
        <p:spPr>
          <a:xfrm>
            <a:off x="7666616" y="1997839"/>
            <a:ext cx="4310871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91%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fodlon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â’r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pellter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rhaid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iddynt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deithio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i’r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Canfuwyd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gwahaniaeth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canran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uwch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fodlon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â’r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pellter</a:t>
            </a:r>
            <a:r>
              <a:rPr lang="en-US" sz="1600" dirty="0">
                <a:latin typeface="Arial"/>
                <a:ea typeface="Calibri"/>
                <a:cs typeface="Calibri"/>
              </a:rPr>
              <a:t> a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deithwyd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rheini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2E03DC6-2423-BA17-9564-227E425A9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25" y="461677"/>
            <a:ext cx="4412048" cy="576262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Profiad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cleifion</a:t>
            </a:r>
            <a:r>
              <a:rPr lang="en-GB" dirty="0">
                <a:latin typeface="Arial"/>
                <a:cs typeface="Arial"/>
              </a:rPr>
              <a:t> - </a:t>
            </a:r>
            <a:r>
              <a:rPr lang="en-GB" dirty="0" err="1">
                <a:latin typeface="Arial"/>
                <a:cs typeface="Arial"/>
              </a:rPr>
              <a:t>teithio</a:t>
            </a:r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CD5B143-F4FC-4F68-AC44-8D7B1F5F85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7590048"/>
              </p:ext>
            </p:extLst>
          </p:nvPr>
        </p:nvGraphicFramePr>
        <p:xfrm>
          <a:off x="118694" y="941033"/>
          <a:ext cx="7294160" cy="469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A70B8BCD-6E5D-6DCF-F5D0-73A6E00318B3}"/>
              </a:ext>
            </a:extLst>
          </p:cNvPr>
          <p:cNvGrpSpPr/>
          <p:nvPr/>
        </p:nvGrpSpPr>
        <p:grpSpPr>
          <a:xfrm>
            <a:off x="7666616" y="2088236"/>
            <a:ext cx="216024" cy="216024"/>
            <a:chOff x="483478" y="1556792"/>
            <a:chExt cx="216024" cy="21602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FC4B4FA-342E-BA45-B186-80CC14A508F9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Graphic 3" descr="Checkmark with solid fill">
              <a:extLst>
                <a:ext uri="{FF2B5EF4-FFF2-40B4-BE49-F238E27FC236}">
                  <a16:creationId xmlns:a16="http://schemas.microsoft.com/office/drawing/2014/main" id="{3AC46B83-4C3E-53E6-8901-AEA9017F05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BB7BC36-8734-6322-2F69-73A172175340}"/>
              </a:ext>
            </a:extLst>
          </p:cNvPr>
          <p:cNvGrpSpPr/>
          <p:nvPr/>
        </p:nvGrpSpPr>
        <p:grpSpPr>
          <a:xfrm>
            <a:off x="7650682" y="3074798"/>
            <a:ext cx="216024" cy="216024"/>
            <a:chOff x="483478" y="1556792"/>
            <a:chExt cx="216024" cy="21602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B776505-2E97-7539-6050-F0B3C23B167C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phic 9" descr="Checkmark with solid fill">
              <a:extLst>
                <a:ext uri="{FF2B5EF4-FFF2-40B4-BE49-F238E27FC236}">
                  <a16:creationId xmlns:a16="http://schemas.microsoft.com/office/drawing/2014/main" id="{E754488D-4C1C-F808-96C7-5BA95E86F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BE7781F-C166-ED00-6343-799663C7DF7C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5F7BA8-68CC-3655-2BB4-0776FB495284}"/>
              </a:ext>
            </a:extLst>
          </p:cNvPr>
          <p:cNvSpPr txBox="1"/>
          <p:nvPr/>
        </p:nvSpPr>
        <p:spPr>
          <a:xfrm>
            <a:off x="957784" y="2542449"/>
            <a:ext cx="171794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Yn gyffredinol (30687) 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1ABED3-9A0E-637F-061B-27392F09CBE7}"/>
              </a:ext>
            </a:extLst>
          </p:cNvPr>
          <p:cNvSpPr txBox="1"/>
          <p:nvPr/>
        </p:nvSpPr>
        <p:spPr>
          <a:xfrm>
            <a:off x="495299" y="4373962"/>
            <a:ext cx="218043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Contract uned o weithgaredd deintyddol (4045)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F2CFFA-8B2C-D085-0466-2EAD19F7B9F5}"/>
              </a:ext>
            </a:extLst>
          </p:cNvPr>
          <p:cNvSpPr txBox="1"/>
          <p:nvPr/>
        </p:nvSpPr>
        <p:spPr>
          <a:xfrm>
            <a:off x="495299" y="3432571"/>
            <a:ext cx="2180431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Contract yn cael ei ddiwygio (26642)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3A53C0D-2AD7-9C5B-FD6E-329A31223673}"/>
              </a:ext>
            </a:extLst>
          </p:cNvPr>
          <p:cNvGrpSpPr/>
          <p:nvPr/>
        </p:nvGrpSpPr>
        <p:grpSpPr>
          <a:xfrm>
            <a:off x="773998" y="5367731"/>
            <a:ext cx="6975243" cy="430887"/>
            <a:chOff x="471503" y="5506336"/>
            <a:chExt cx="6975243" cy="43088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913A90-73CE-868F-2A25-D1D1103041E3}"/>
                </a:ext>
              </a:extLst>
            </p:cNvPr>
            <p:cNvSpPr txBox="1"/>
            <p:nvPr/>
          </p:nvSpPr>
          <p:spPr>
            <a:xfrm>
              <a:off x="471503" y="5506336"/>
              <a:ext cx="6975243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cy-GB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 Cytuno neu cytuno’n gryf           Ddim yn cytuno nac yn anghytuno           </a:t>
              </a:r>
              <a:r>
                <a:rPr lang="cy-GB" sz="1100" kern="1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Anghytuno</a:t>
              </a:r>
              <a:r>
                <a:rPr lang="cy-GB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neu anghytuno’n llwyr</a:t>
              </a:r>
              <a:endParaRPr lang="en-GB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0A85836-93D4-27D8-7CE1-000CDEC33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0833" y="5542333"/>
              <a:ext cx="194454" cy="20802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A4703DB-511F-61F2-5434-8E3F07D03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66649" y="5542333"/>
              <a:ext cx="189932" cy="19445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98EC097-B394-3134-6E47-6C715D7E4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63555" y="5542333"/>
              <a:ext cx="185411" cy="180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1926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6BC63BC-4E72-7AC0-E1F3-DEB369BA7A9A}"/>
              </a:ext>
            </a:extLst>
          </p:cNvPr>
          <p:cNvSpPr txBox="1"/>
          <p:nvPr/>
        </p:nvSpPr>
        <p:spPr>
          <a:xfrm>
            <a:off x="7558747" y="1944219"/>
            <a:ext cx="421341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roedd</a:t>
            </a:r>
            <a:r>
              <a:rPr lang="en-US" sz="1600" dirty="0">
                <a:latin typeface="Arial"/>
                <a:ea typeface="Calibri"/>
                <a:cs typeface="Calibri"/>
              </a:rPr>
              <a:t> 86%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gallu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trefnu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cyfleus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Canfuwyd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gwahaniaeth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canran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uwch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gyda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gallu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trefnu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apwyntiad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amser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cyfleus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rheini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6EB7A7A-99C0-6623-5CE6-4E2A3B357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809" y="438010"/>
            <a:ext cx="11055350" cy="576262"/>
          </a:xfrm>
        </p:spPr>
        <p:txBody>
          <a:bodyPr lIns="91440" tIns="45720" rIns="91440" bIns="45720" anchor="t"/>
          <a:lstStyle/>
          <a:p>
            <a:r>
              <a:rPr lang="en-GB" dirty="0" err="1">
                <a:latin typeface="Arial"/>
                <a:cs typeface="Arial"/>
              </a:rPr>
              <a:t>Profiadau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cleifion</a:t>
            </a:r>
            <a:r>
              <a:rPr lang="en-GB" dirty="0">
                <a:latin typeface="Arial"/>
                <a:cs typeface="Arial"/>
              </a:rPr>
              <a:t> – </a:t>
            </a:r>
            <a:r>
              <a:rPr lang="en-GB" dirty="0" err="1">
                <a:latin typeface="Arial"/>
                <a:cs typeface="Arial"/>
              </a:rPr>
              <a:t>trefnu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apwyntiad</a:t>
            </a:r>
            <a:r>
              <a:rPr lang="en-GB" dirty="0">
                <a:latin typeface="Arial"/>
                <a:cs typeface="Arial"/>
              </a:rPr>
              <a:t> 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F64ACC3-2DAF-4CD4-92C9-BB4A755316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5512748"/>
              </p:ext>
            </p:extLst>
          </p:nvPr>
        </p:nvGraphicFramePr>
        <p:xfrm>
          <a:off x="64482" y="922364"/>
          <a:ext cx="7179697" cy="5013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52EF0293-F77D-D2E0-6F3F-BAD0A61CA2CD}"/>
              </a:ext>
            </a:extLst>
          </p:cNvPr>
          <p:cNvGrpSpPr/>
          <p:nvPr/>
        </p:nvGrpSpPr>
        <p:grpSpPr>
          <a:xfrm>
            <a:off x="7600901" y="2013329"/>
            <a:ext cx="216024" cy="216024"/>
            <a:chOff x="483478" y="1556792"/>
            <a:chExt cx="216024" cy="21602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BC554CB-5622-BFC6-5F52-C84BE0416D1F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Graphic 3" descr="Checkmark with solid fill">
              <a:extLst>
                <a:ext uri="{FF2B5EF4-FFF2-40B4-BE49-F238E27FC236}">
                  <a16:creationId xmlns:a16="http://schemas.microsoft.com/office/drawing/2014/main" id="{C4FB92C1-49EB-CA00-F565-76C611D2E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08C09E7-CC86-7E35-12DF-5E8E1DA27724}"/>
              </a:ext>
            </a:extLst>
          </p:cNvPr>
          <p:cNvGrpSpPr/>
          <p:nvPr/>
        </p:nvGrpSpPr>
        <p:grpSpPr>
          <a:xfrm>
            <a:off x="7584967" y="3050296"/>
            <a:ext cx="216024" cy="216024"/>
            <a:chOff x="483478" y="1556792"/>
            <a:chExt cx="216024" cy="216024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9384241-92CE-5F66-E59F-F825A1BEE679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Graphic 7" descr="Checkmark with solid fill">
              <a:extLst>
                <a:ext uri="{FF2B5EF4-FFF2-40B4-BE49-F238E27FC236}">
                  <a16:creationId xmlns:a16="http://schemas.microsoft.com/office/drawing/2014/main" id="{BF227EE3-A24F-00D7-D714-178E6CF9A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B6508300-BD92-7D1A-7C3D-BED38F22A217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D6D526-AE59-2EFE-892A-9C9098C49CDD}"/>
              </a:ext>
            </a:extLst>
          </p:cNvPr>
          <p:cNvGrpSpPr/>
          <p:nvPr/>
        </p:nvGrpSpPr>
        <p:grpSpPr>
          <a:xfrm>
            <a:off x="682558" y="5596331"/>
            <a:ext cx="6975243" cy="430887"/>
            <a:chOff x="471503" y="5506336"/>
            <a:chExt cx="6975243" cy="43088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7FFB8FB-092B-5DCA-06A0-232D86CB7F5B}"/>
                </a:ext>
              </a:extLst>
            </p:cNvPr>
            <p:cNvSpPr txBox="1"/>
            <p:nvPr/>
          </p:nvSpPr>
          <p:spPr>
            <a:xfrm>
              <a:off x="471503" y="5506336"/>
              <a:ext cx="6975243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cy-GB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 Cytuno neu cytuno’n gryf           Ddim yn cytuno nac yn anghytuno           </a:t>
              </a:r>
              <a:r>
                <a:rPr lang="cy-GB" sz="1100" kern="1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Anghytuno</a:t>
              </a:r>
              <a:r>
                <a:rPr lang="cy-GB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neu anghytuno’n llwyr</a:t>
              </a:r>
              <a:endParaRPr lang="en-GB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617E667-0628-7A4D-998D-457C99F35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0833" y="5542333"/>
              <a:ext cx="194454" cy="208021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F66F510-3F9A-70BB-86EF-ED83E64179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66649" y="5542333"/>
              <a:ext cx="189932" cy="19445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626BB36-F06A-699F-738B-C0F8D28BE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63555" y="5542333"/>
              <a:ext cx="185411" cy="180888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8A46ACB-7B3B-043D-3B3A-93F850ACBF38}"/>
              </a:ext>
            </a:extLst>
          </p:cNvPr>
          <p:cNvGrpSpPr/>
          <p:nvPr/>
        </p:nvGrpSpPr>
        <p:grpSpPr>
          <a:xfrm>
            <a:off x="390524" y="2641509"/>
            <a:ext cx="2180432" cy="2386225"/>
            <a:chOff x="390524" y="2641509"/>
            <a:chExt cx="2180432" cy="238622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198C433-C3AF-3C38-3252-075D6C39FD3A}"/>
                </a:ext>
              </a:extLst>
            </p:cNvPr>
            <p:cNvSpPr txBox="1"/>
            <p:nvPr/>
          </p:nvSpPr>
          <p:spPr>
            <a:xfrm>
              <a:off x="853009" y="2641509"/>
              <a:ext cx="171794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cy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Yn gyffredinol (30882) </a:t>
              </a:r>
              <a:endParaRPr lang="en-GB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6BE3543-7035-049F-9DF4-E912F60A4436}"/>
                </a:ext>
              </a:extLst>
            </p:cNvPr>
            <p:cNvSpPr txBox="1"/>
            <p:nvPr/>
          </p:nvSpPr>
          <p:spPr>
            <a:xfrm>
              <a:off x="390524" y="4596847"/>
              <a:ext cx="2180432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cy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Contract uned o weithgaredd deintyddol (4062)</a:t>
              </a:r>
              <a:endParaRPr lang="en-GB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54EDFB-2D22-96F4-108A-862CD7CFFD32}"/>
                </a:ext>
              </a:extLst>
            </p:cNvPr>
            <p:cNvSpPr txBox="1"/>
            <p:nvPr/>
          </p:nvSpPr>
          <p:spPr>
            <a:xfrm>
              <a:off x="390525" y="3560206"/>
              <a:ext cx="2180431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cy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Contract yn cael ei ddiwygio (26820)</a:t>
              </a:r>
              <a:endParaRPr lang="en-GB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5744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821" y="405594"/>
            <a:ext cx="8291264" cy="576064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"/>
                <a:cs typeface="Arial"/>
              </a:rPr>
              <a:t>I </a:t>
            </a:r>
            <a:r>
              <a:rPr lang="en-GB" dirty="0" err="1">
                <a:latin typeface="Arial"/>
                <a:cs typeface="Arial"/>
              </a:rPr>
              <a:t>ba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raddau</a:t>
            </a:r>
            <a:r>
              <a:rPr lang="en-GB" dirty="0">
                <a:latin typeface="Arial"/>
                <a:cs typeface="Arial"/>
              </a:rPr>
              <a:t> y </a:t>
            </a:r>
            <a:r>
              <a:rPr lang="en-GB" dirty="0" err="1">
                <a:latin typeface="Arial"/>
                <a:cs typeface="Arial"/>
              </a:rPr>
              <a:t>deallodd</a:t>
            </a:r>
            <a:r>
              <a:rPr lang="en-GB" dirty="0">
                <a:latin typeface="Arial"/>
                <a:cs typeface="Arial"/>
              </a:rPr>
              <a:t> y </a:t>
            </a:r>
            <a:r>
              <a:rPr lang="en-GB" dirty="0" err="1">
                <a:latin typeface="Arial"/>
                <a:cs typeface="Arial"/>
              </a:rPr>
              <a:t>cleifion</a:t>
            </a:r>
            <a:r>
              <a:rPr lang="en-GB" dirty="0">
                <a:latin typeface="Arial"/>
                <a:cs typeface="Arial"/>
              </a:rPr>
              <a:t> y </a:t>
            </a:r>
            <a:r>
              <a:rPr lang="en-GB" dirty="0" err="1">
                <a:latin typeface="Arial"/>
                <a:cs typeface="Arial"/>
              </a:rPr>
              <a:t>wybodaeth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3CC8F-D226-A370-1B0F-607F70EBAD77}"/>
              </a:ext>
            </a:extLst>
          </p:cNvPr>
          <p:cNvSpPr txBox="1"/>
          <p:nvPr/>
        </p:nvSpPr>
        <p:spPr>
          <a:xfrm>
            <a:off x="6958466" y="2328188"/>
            <a:ext cx="491176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99%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derbyn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gwybodaeth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oeddent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gallu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deall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Ni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unrhyw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wahaniaethau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gan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a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phractisau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47BA11-8B5A-5001-950D-10701870DC82}"/>
              </a:ext>
            </a:extLst>
          </p:cNvPr>
          <p:cNvSpPr txBox="1"/>
          <p:nvPr/>
        </p:nvSpPr>
        <p:spPr>
          <a:xfrm>
            <a:off x="960781" y="3482350"/>
            <a:ext cx="181983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Maint</a:t>
            </a:r>
            <a:r>
              <a:rPr lang="en-US" sz="1400" dirty="0">
                <a:latin typeface="Arial"/>
                <a:ea typeface="Calibri"/>
                <a:cs typeface="Calibri"/>
              </a:rPr>
              <a:t> y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sylfaen</a:t>
            </a:r>
            <a:r>
              <a:rPr lang="en-US" sz="1400" dirty="0">
                <a:latin typeface="Arial"/>
                <a:ea typeface="Calibri"/>
                <a:cs typeface="Calibri"/>
              </a:rPr>
              <a:t>: 22,520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3A0AAA-0539-BBF7-76B2-39688DD0EF1B}"/>
              </a:ext>
            </a:extLst>
          </p:cNvPr>
          <p:cNvSpPr txBox="1"/>
          <p:nvPr/>
        </p:nvSpPr>
        <p:spPr>
          <a:xfrm>
            <a:off x="4196302" y="5858949"/>
            <a:ext cx="229606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Contract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400" dirty="0">
                <a:latin typeface="Arial"/>
                <a:ea typeface="Calibri"/>
                <a:cs typeface="Calibri"/>
              </a:rPr>
              <a:t> Ddiwygio:19,758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90BF1A-C643-44A9-E6C1-11D032B784C3}"/>
              </a:ext>
            </a:extLst>
          </p:cNvPr>
          <p:cNvSpPr txBox="1"/>
          <p:nvPr/>
        </p:nvSpPr>
        <p:spPr>
          <a:xfrm>
            <a:off x="1511294" y="5875892"/>
            <a:ext cx="181983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400" dirty="0">
                <a:latin typeface="Arial"/>
                <a:ea typeface="Calibri"/>
                <a:cs typeface="Calibri"/>
              </a:rPr>
              <a:t> o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400" dirty="0">
                <a:latin typeface="Arial"/>
                <a:ea typeface="Calibri"/>
                <a:cs typeface="Calibri"/>
              </a:rPr>
              <a:t>: 2,762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361F667-C3DB-8536-E946-6CBD500A5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9269615"/>
              </p:ext>
            </p:extLst>
          </p:nvPr>
        </p:nvGraphicFramePr>
        <p:xfrm>
          <a:off x="868457" y="588152"/>
          <a:ext cx="6425547" cy="3630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6B631B3-B5A4-05A7-B8CA-02B70DF933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6348680"/>
              </p:ext>
            </p:extLst>
          </p:nvPr>
        </p:nvGraphicFramePr>
        <p:xfrm>
          <a:off x="3331124" y="3919527"/>
          <a:ext cx="3715636" cy="2069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53D05FCF-BB87-4FB7-C151-4E6860CFB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2028942"/>
              </p:ext>
            </p:extLst>
          </p:nvPr>
        </p:nvGraphicFramePr>
        <p:xfrm>
          <a:off x="249557" y="3871499"/>
          <a:ext cx="3715636" cy="2069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3F31E592-5FEE-DC89-C946-617BA635EC93}"/>
              </a:ext>
            </a:extLst>
          </p:cNvPr>
          <p:cNvGrpSpPr/>
          <p:nvPr/>
        </p:nvGrpSpPr>
        <p:grpSpPr>
          <a:xfrm>
            <a:off x="7007582" y="2369201"/>
            <a:ext cx="216024" cy="216024"/>
            <a:chOff x="483478" y="1556792"/>
            <a:chExt cx="216024" cy="21602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DAF84CF-64BA-0BE9-88E6-41092ACE8BB6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phic 9" descr="Checkmark with solid fill">
              <a:extLst>
                <a:ext uri="{FF2B5EF4-FFF2-40B4-BE49-F238E27FC236}">
                  <a16:creationId xmlns:a16="http://schemas.microsoft.com/office/drawing/2014/main" id="{AC9DEA78-1EBC-529B-D4DC-051BABED792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2AB5580-D226-6E89-D91B-9D7D56E2DAED}"/>
              </a:ext>
            </a:extLst>
          </p:cNvPr>
          <p:cNvGrpSpPr/>
          <p:nvPr/>
        </p:nvGrpSpPr>
        <p:grpSpPr>
          <a:xfrm>
            <a:off x="7014854" y="3367676"/>
            <a:ext cx="216024" cy="216024"/>
            <a:chOff x="483478" y="1556792"/>
            <a:chExt cx="216024" cy="2160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63259D1-E08E-6944-C379-247466D6DFEA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3BAA3C40-E4E0-9079-EB91-C7FDF9C68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F040290-21BD-4809-3E8A-EBBD091FD036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870F12-ECC9-6467-E38D-76A03E9675CC}"/>
              </a:ext>
            </a:extLst>
          </p:cNvPr>
          <p:cNvGrpSpPr/>
          <p:nvPr/>
        </p:nvGrpSpPr>
        <p:grpSpPr>
          <a:xfrm>
            <a:off x="3607797" y="3781465"/>
            <a:ext cx="1451396" cy="307777"/>
            <a:chOff x="3607797" y="3781465"/>
            <a:chExt cx="1451396" cy="30777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F98770-5348-CA1E-B729-A7572E5EAB04}"/>
                </a:ext>
              </a:extLst>
            </p:cNvPr>
            <p:cNvSpPr txBox="1"/>
            <p:nvPr/>
          </p:nvSpPr>
          <p:spPr>
            <a:xfrm>
              <a:off x="3607797" y="3781465"/>
              <a:ext cx="145139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  Do     </a:t>
              </a:r>
              <a:r>
                <a:rPr lang="en-GB" sz="1400" dirty="0" err="1"/>
                <a:t>Naddo</a:t>
              </a:r>
              <a:endParaRPr lang="en-GB" sz="3600" dirty="0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5E77497-5A55-DFB1-81AF-1264436877D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07803" y="3856118"/>
              <a:ext cx="129797" cy="13117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3EAB134-34CD-AC45-E863-D6D61A943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024412" y="3862401"/>
              <a:ext cx="117864" cy="132183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3834498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DB97CEB-6C96-8D67-033E-B157A616E9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9932475"/>
              </p:ext>
            </p:extLst>
          </p:nvPr>
        </p:nvGraphicFramePr>
        <p:xfrm>
          <a:off x="-875888" y="3947861"/>
          <a:ext cx="3698402" cy="2276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289FC09-420D-6C4F-2561-2D2F8DFC5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79" y="422918"/>
            <a:ext cx="7609778" cy="576064"/>
          </a:xfrm>
        </p:spPr>
        <p:txBody>
          <a:bodyPr/>
          <a:lstStyle/>
          <a:p>
            <a:r>
              <a:rPr lang="en-GB" dirty="0" err="1"/>
              <a:t>Meysydd</a:t>
            </a:r>
            <a:r>
              <a:rPr lang="en-GB" dirty="0"/>
              <a:t> i’w </a:t>
            </a:r>
            <a:r>
              <a:rPr lang="en-GB" dirty="0" err="1"/>
              <a:t>gwella</a:t>
            </a:r>
            <a:r>
              <a:rPr lang="en-GB" dirty="0"/>
              <a:t> a </a:t>
            </a:r>
            <a:r>
              <a:rPr lang="en-GB" dirty="0" err="1"/>
              <a:t>adroddwyd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y </a:t>
            </a:r>
            <a:r>
              <a:rPr lang="en-GB" dirty="0" err="1"/>
              <a:t>cleifion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83F35-128D-4797-1DB0-B448E66EF05D}"/>
              </a:ext>
            </a:extLst>
          </p:cNvPr>
          <p:cNvSpPr txBox="1"/>
          <p:nvPr/>
        </p:nvSpPr>
        <p:spPr>
          <a:xfrm>
            <a:off x="6811295" y="1813173"/>
            <a:ext cx="489188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79%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trafod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unrhyw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risgiau</a:t>
            </a:r>
            <a:r>
              <a:rPr lang="en-US" sz="1600" dirty="0">
                <a:latin typeface="Arial"/>
                <a:ea typeface="Calibri"/>
                <a:cs typeface="Calibri"/>
              </a:rPr>
              <a:t> neu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feysydd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i’w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gwella</a:t>
            </a:r>
            <a:r>
              <a:rPr lang="en-US" sz="1600" dirty="0">
                <a:latin typeface="Arial"/>
                <a:ea typeface="Calibri"/>
                <a:cs typeface="Calibri"/>
              </a:rPr>
              <a:t> o ran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hiechyd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Canfuwyd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gwahaniaeth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mwy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trafodaethau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rheini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sydd</a:t>
            </a:r>
            <a:r>
              <a:rPr lang="en-US" sz="1600" dirty="0">
                <a:latin typeface="Arial"/>
                <a:ea typeface="Calibri"/>
                <a:cs typeface="Calibri"/>
              </a:rPr>
              <a:t> â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chontract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.  </a:t>
            </a:r>
            <a:endParaRPr lang="en-US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47943D-E046-44A0-6B43-6110B0BF9FA6}"/>
              </a:ext>
            </a:extLst>
          </p:cNvPr>
          <p:cNvSpPr txBox="1"/>
          <p:nvPr/>
        </p:nvSpPr>
        <p:spPr>
          <a:xfrm>
            <a:off x="889877" y="1687328"/>
            <a:ext cx="181983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Yn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400" dirty="0">
                <a:latin typeface="Arial"/>
                <a:ea typeface="Calibri"/>
                <a:cs typeface="Calibri"/>
              </a:rPr>
              <a:t>: 29,515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D22893-D239-EFBF-C1B8-A578532193FE}"/>
              </a:ext>
            </a:extLst>
          </p:cNvPr>
          <p:cNvSpPr txBox="1"/>
          <p:nvPr/>
        </p:nvSpPr>
        <p:spPr>
          <a:xfrm>
            <a:off x="1085677" y="5870479"/>
            <a:ext cx="218113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400" dirty="0">
                <a:latin typeface="Arial"/>
                <a:ea typeface="Calibri"/>
                <a:cs typeface="Calibri"/>
              </a:rPr>
              <a:t> o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400" dirty="0">
                <a:latin typeface="Arial"/>
                <a:ea typeface="Calibri"/>
                <a:cs typeface="Calibri"/>
              </a:rPr>
              <a:t>: 3,851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D2140C-7D84-4980-BB55-5E6881AFD1D1}"/>
              </a:ext>
            </a:extLst>
          </p:cNvPr>
          <p:cNvSpPr txBox="1"/>
          <p:nvPr/>
        </p:nvSpPr>
        <p:spPr>
          <a:xfrm>
            <a:off x="3583333" y="6035291"/>
            <a:ext cx="321449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Contract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400" dirty="0">
                <a:latin typeface="Arial"/>
                <a:ea typeface="Calibri"/>
                <a:cs typeface="Calibri"/>
              </a:rPr>
              <a:t>: 25,664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0081D6E-3C16-F46D-06E4-C2DCF71714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5322834"/>
              </p:ext>
            </p:extLst>
          </p:nvPr>
        </p:nvGraphicFramePr>
        <p:xfrm>
          <a:off x="576279" y="782239"/>
          <a:ext cx="5955993" cy="3740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DB97CEB-6C96-8D67-033E-B157A616E9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9137017"/>
              </p:ext>
            </p:extLst>
          </p:nvPr>
        </p:nvGraphicFramePr>
        <p:xfrm>
          <a:off x="-207655" y="3820231"/>
          <a:ext cx="3857061" cy="2232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59A0B32-0CC8-62FE-FEDF-4618247196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0070286"/>
              </p:ext>
            </p:extLst>
          </p:nvPr>
        </p:nvGraphicFramePr>
        <p:xfrm>
          <a:off x="3139031" y="3921766"/>
          <a:ext cx="3299649" cy="2210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1617D13B-4D1C-DF63-51EA-99492C5A673C}"/>
              </a:ext>
            </a:extLst>
          </p:cNvPr>
          <p:cNvGrpSpPr/>
          <p:nvPr/>
        </p:nvGrpSpPr>
        <p:grpSpPr>
          <a:xfrm>
            <a:off x="6845870" y="1887093"/>
            <a:ext cx="216024" cy="216024"/>
            <a:chOff x="483478" y="1556792"/>
            <a:chExt cx="216024" cy="216024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3DD85C9-0971-2931-16FA-4CD05B0A9CB4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Graphic 12" descr="Checkmark with solid fill">
              <a:extLst>
                <a:ext uri="{FF2B5EF4-FFF2-40B4-BE49-F238E27FC236}">
                  <a16:creationId xmlns:a16="http://schemas.microsoft.com/office/drawing/2014/main" id="{8ED11AEE-403F-B657-A4B9-FD0F40FB9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77C113-B8E2-5C0A-3B2B-6FAB306910F0}"/>
              </a:ext>
            </a:extLst>
          </p:cNvPr>
          <p:cNvGrpSpPr/>
          <p:nvPr/>
        </p:nvGrpSpPr>
        <p:grpSpPr>
          <a:xfrm>
            <a:off x="6829936" y="2874421"/>
            <a:ext cx="216024" cy="216024"/>
            <a:chOff x="483478" y="1556792"/>
            <a:chExt cx="216024" cy="216024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5117374-7AC0-FAC0-21EC-08D5D15B4524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raphic 15" descr="Checkmark with solid fill">
              <a:extLst>
                <a:ext uri="{FF2B5EF4-FFF2-40B4-BE49-F238E27FC236}">
                  <a16:creationId xmlns:a16="http://schemas.microsoft.com/office/drawing/2014/main" id="{A4F9A816-1892-A691-22C5-9FB59A46A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A490AC1-2C8A-DA67-BA31-4D338AF3F1F0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753A1DB-B447-A903-B052-4AC43810221B}"/>
              </a:ext>
            </a:extLst>
          </p:cNvPr>
          <p:cNvGrpSpPr/>
          <p:nvPr/>
        </p:nvGrpSpPr>
        <p:grpSpPr>
          <a:xfrm>
            <a:off x="5173592" y="2652322"/>
            <a:ext cx="1451396" cy="523220"/>
            <a:chOff x="5173592" y="2652322"/>
            <a:chExt cx="1451396" cy="52322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02085C-4808-ABFB-3622-56A8F74610D2}"/>
                </a:ext>
              </a:extLst>
            </p:cNvPr>
            <p:cNvSpPr txBox="1"/>
            <p:nvPr/>
          </p:nvSpPr>
          <p:spPr>
            <a:xfrm>
              <a:off x="5173592" y="2652322"/>
              <a:ext cx="145139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   Do     </a:t>
              </a:r>
            </a:p>
            <a:p>
              <a:r>
                <a:rPr lang="en-GB" sz="1400" dirty="0"/>
                <a:t>   </a:t>
              </a:r>
              <a:r>
                <a:rPr lang="en-GB" sz="1400" dirty="0" err="1"/>
                <a:t>Naddo</a:t>
              </a:r>
              <a:endParaRPr lang="en-GB" sz="3600" dirty="0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9C660F9-390A-69EA-4052-6EC9E17B3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73598" y="2726975"/>
              <a:ext cx="129797" cy="13117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B231DE2-BD09-2891-B988-CE001C28B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85531" y="2959688"/>
              <a:ext cx="117864" cy="132183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2701463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9FC09-420D-6C4F-2561-2D2F8DFC5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537" y="420917"/>
            <a:ext cx="11055019" cy="576064"/>
          </a:xfrm>
        </p:spPr>
        <p:txBody>
          <a:bodyPr/>
          <a:lstStyle/>
          <a:p>
            <a:r>
              <a:rPr lang="en-GB" dirty="0" err="1"/>
              <a:t>Darparu</a:t>
            </a:r>
            <a:r>
              <a:rPr lang="en-GB" dirty="0"/>
              <a:t> cyngor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83F35-128D-4797-1DB0-B448E66EF05D}"/>
              </a:ext>
            </a:extLst>
          </p:cNvPr>
          <p:cNvSpPr txBox="1"/>
          <p:nvPr/>
        </p:nvSpPr>
        <p:spPr>
          <a:xfrm>
            <a:off x="6613451" y="1987105"/>
            <a:ext cx="521373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96%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derbyn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cyngor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wella</a:t>
            </a:r>
            <a:r>
              <a:rPr lang="en-US" sz="1600" dirty="0">
                <a:latin typeface="Arial"/>
                <a:ea typeface="Calibri"/>
                <a:cs typeface="Calibri"/>
              </a:rPr>
              <a:t>/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rheoli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unrhyw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broblemau</a:t>
            </a:r>
            <a:r>
              <a:rPr lang="en-US" sz="1600" dirty="0">
                <a:latin typeface="Arial"/>
                <a:ea typeface="Calibri"/>
                <a:cs typeface="Calibri"/>
              </a:rPr>
              <a:t> a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nodwyd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</a:p>
          <a:p>
            <a:endParaRPr lang="en-US" sz="1600" dirty="0">
              <a:solidFill>
                <a:srgbClr val="FF0000"/>
              </a:solidFill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Ni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adroddwyd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unrhyw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wahaniaethau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sydd</a:t>
            </a:r>
            <a:r>
              <a:rPr lang="en-US" sz="1600" dirty="0">
                <a:latin typeface="Arial"/>
                <a:ea typeface="Calibri"/>
                <a:cs typeface="Calibri"/>
              </a:rPr>
              <a:t> â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chontract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phractisau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  <a:endParaRPr lang="en-US" dirty="0">
              <a:latin typeface="Arial"/>
              <a:ea typeface="Calibri"/>
              <a:cs typeface="Calibri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0081D6E-3C16-F46D-06E4-C2DCF71714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7133505"/>
              </p:ext>
            </p:extLst>
          </p:nvPr>
        </p:nvGraphicFramePr>
        <p:xfrm>
          <a:off x="542444" y="906075"/>
          <a:ext cx="6637106" cy="3954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D47943D-E046-44A0-6B43-6110B0BF9FA6}"/>
              </a:ext>
            </a:extLst>
          </p:cNvPr>
          <p:cNvSpPr txBox="1"/>
          <p:nvPr/>
        </p:nvSpPr>
        <p:spPr>
          <a:xfrm>
            <a:off x="712321" y="3519906"/>
            <a:ext cx="181983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Yn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400" dirty="0">
                <a:latin typeface="Arial"/>
                <a:ea typeface="Calibri"/>
                <a:cs typeface="Calibri"/>
              </a:rPr>
              <a:t>: 22,477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D22893-D239-EFBF-C1B8-A578532193FE}"/>
              </a:ext>
            </a:extLst>
          </p:cNvPr>
          <p:cNvSpPr txBox="1"/>
          <p:nvPr/>
        </p:nvSpPr>
        <p:spPr>
          <a:xfrm>
            <a:off x="912572" y="5884660"/>
            <a:ext cx="231245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400" dirty="0">
                <a:latin typeface="Arial"/>
                <a:ea typeface="Calibri"/>
                <a:cs typeface="Calibri"/>
              </a:rPr>
              <a:t> o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400" dirty="0">
                <a:latin typeface="Arial"/>
                <a:ea typeface="Calibri"/>
                <a:cs typeface="Calibri"/>
              </a:rPr>
              <a:t>: 2,766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D2140C-7D84-4980-BB55-5E6881AFD1D1}"/>
              </a:ext>
            </a:extLst>
          </p:cNvPr>
          <p:cNvSpPr txBox="1"/>
          <p:nvPr/>
        </p:nvSpPr>
        <p:spPr>
          <a:xfrm>
            <a:off x="3746026" y="5900674"/>
            <a:ext cx="297673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Contract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400" dirty="0">
                <a:latin typeface="Arial"/>
                <a:ea typeface="Calibri"/>
                <a:cs typeface="Calibri"/>
              </a:rPr>
              <a:t>: 19,711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CFD8EA7-BEC0-4A5A-86B2-45DE2E0E9E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5185775"/>
              </p:ext>
            </p:extLst>
          </p:nvPr>
        </p:nvGraphicFramePr>
        <p:xfrm>
          <a:off x="364811" y="3919819"/>
          <a:ext cx="2860212" cy="2042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996CFA9B-E1E4-DF16-A188-FFE9A52300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4733200"/>
              </p:ext>
            </p:extLst>
          </p:nvPr>
        </p:nvGraphicFramePr>
        <p:xfrm>
          <a:off x="3225023" y="3904018"/>
          <a:ext cx="3605752" cy="2116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7758EA36-A84E-3DD8-DF3E-F6E9C2C647F4}"/>
              </a:ext>
            </a:extLst>
          </p:cNvPr>
          <p:cNvGrpSpPr/>
          <p:nvPr/>
        </p:nvGrpSpPr>
        <p:grpSpPr>
          <a:xfrm>
            <a:off x="6614751" y="2088978"/>
            <a:ext cx="216024" cy="216024"/>
            <a:chOff x="483478" y="1556792"/>
            <a:chExt cx="216024" cy="21602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769DB11-2633-91C3-DB9E-05AAB907ADA4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Graphic 4" descr="Checkmark with solid fill">
              <a:extLst>
                <a:ext uri="{FF2B5EF4-FFF2-40B4-BE49-F238E27FC236}">
                  <a16:creationId xmlns:a16="http://schemas.microsoft.com/office/drawing/2014/main" id="{1E7B497B-A677-D0D4-C36F-FA58FD4E8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D0AD8DC-6518-AF7B-4387-F534C2AFF7A3}"/>
              </a:ext>
            </a:extLst>
          </p:cNvPr>
          <p:cNvGrpSpPr/>
          <p:nvPr/>
        </p:nvGrpSpPr>
        <p:grpSpPr>
          <a:xfrm>
            <a:off x="6624205" y="3068294"/>
            <a:ext cx="216024" cy="216024"/>
            <a:chOff x="483478" y="1556792"/>
            <a:chExt cx="216024" cy="2160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00CB124-3E17-621F-4D81-3B52A0DB94AD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F535C819-552B-99B5-ABAD-57E787970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434BD64-9C01-6F4A-757F-01DED49CC268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D2FFDD2-C725-51BF-E022-9A87B70050E6}"/>
              </a:ext>
            </a:extLst>
          </p:cNvPr>
          <p:cNvGrpSpPr/>
          <p:nvPr/>
        </p:nvGrpSpPr>
        <p:grpSpPr>
          <a:xfrm>
            <a:off x="5363445" y="2993641"/>
            <a:ext cx="917609" cy="523220"/>
            <a:chOff x="5363445" y="2993641"/>
            <a:chExt cx="917609" cy="52322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663D80A-BA6C-9040-5C0F-516CE9026A61}"/>
                </a:ext>
              </a:extLst>
            </p:cNvPr>
            <p:cNvSpPr txBox="1"/>
            <p:nvPr/>
          </p:nvSpPr>
          <p:spPr>
            <a:xfrm>
              <a:off x="5363445" y="2993641"/>
              <a:ext cx="9176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   Do     </a:t>
              </a:r>
            </a:p>
            <a:p>
              <a:r>
                <a:rPr lang="en-GB" sz="1400" dirty="0"/>
                <a:t>   </a:t>
              </a:r>
              <a:r>
                <a:rPr lang="en-GB" sz="1400" dirty="0" err="1"/>
                <a:t>Naddo</a:t>
              </a:r>
              <a:endParaRPr lang="en-GB" sz="3600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DC1CD17-6CC7-FCE5-1057-8FA9C01CCF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63451" y="3068294"/>
              <a:ext cx="129797" cy="13117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70CC4EA-9949-C7F2-B413-58823D9D1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75384" y="3301007"/>
              <a:ext cx="117864" cy="132183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3960335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9FC09-420D-6C4F-2561-2D2F8DFC5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946" y="397154"/>
            <a:ext cx="8878940" cy="576064"/>
          </a:xfrm>
        </p:spPr>
        <p:txBody>
          <a:bodyPr/>
          <a:lstStyle/>
          <a:p>
            <a:r>
              <a:rPr lang="en-GB" dirty="0" err="1"/>
              <a:t>Ymwybyddiaeth</a:t>
            </a:r>
            <a:r>
              <a:rPr lang="en-GB" dirty="0"/>
              <a:t> </a:t>
            </a:r>
            <a:r>
              <a:rPr lang="en-GB" dirty="0" err="1"/>
              <a:t>cleifion</a:t>
            </a:r>
            <a:r>
              <a:rPr lang="en-GB" dirty="0"/>
              <a:t> o </a:t>
            </a:r>
            <a:r>
              <a:rPr lang="en-GB" dirty="0" err="1"/>
              <a:t>ganlyniadau</a:t>
            </a:r>
            <a:r>
              <a:rPr lang="en-GB" dirty="0"/>
              <a:t> iechyd </a:t>
            </a:r>
            <a:r>
              <a:rPr lang="en-GB" dirty="0" err="1"/>
              <a:t>deintyddol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83F35-128D-4797-1DB0-B448E66EF05D}"/>
              </a:ext>
            </a:extLst>
          </p:cNvPr>
          <p:cNvSpPr txBox="1"/>
          <p:nvPr/>
        </p:nvSpPr>
        <p:spPr>
          <a:xfrm>
            <a:off x="6478772" y="1951672"/>
            <a:ext cx="516625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Yn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600" dirty="0">
                <a:latin typeface="Arial"/>
                <a:ea typeface="Calibri"/>
                <a:cs typeface="Calibri"/>
              </a:rPr>
              <a:t>,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91%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cleifion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wedi’u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hysbysu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ynghylch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goblygiadau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i’w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hiechyd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os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chymerir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unrhyw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gamau</a:t>
            </a:r>
            <a:r>
              <a:rPr lang="en-US" sz="1600" dirty="0">
                <a:latin typeface="Arial"/>
                <a:ea typeface="Calibri"/>
                <a:cs typeface="Calibri"/>
              </a:rPr>
              <a:t>. </a:t>
            </a:r>
            <a:endParaRPr lang="en-GB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GB" sz="16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Arial"/>
                <a:ea typeface="Calibri"/>
                <a:cs typeface="Calibri"/>
              </a:rPr>
              <a:t>Adroddodd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canran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uwch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sy’n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ystadegol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arwyddocaol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ymatebwyr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600" dirty="0">
                <a:latin typeface="Arial"/>
                <a:ea typeface="Calibri"/>
                <a:cs typeface="Calibri"/>
              </a:rPr>
              <a:t> o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eu</a:t>
            </a:r>
            <a:r>
              <a:rPr lang="en-US" sz="1600" dirty="0">
                <a:latin typeface="Arial"/>
                <a:ea typeface="Calibri"/>
                <a:cs typeface="Calibri"/>
              </a:rPr>
              <a:t> bod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wedi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trafodaethau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hyn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na’r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rheini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mewn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practisau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lle</a:t>
            </a:r>
            <a:r>
              <a:rPr lang="en-US" sz="1600" dirty="0">
                <a:latin typeface="Arial"/>
                <a:ea typeface="Calibri"/>
                <a:cs typeface="Calibri"/>
              </a:rPr>
              <a:t> y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mae’r</a:t>
            </a:r>
            <a:r>
              <a:rPr lang="en-US" sz="1600" dirty="0">
                <a:latin typeface="Arial"/>
                <a:ea typeface="Calibri"/>
                <a:cs typeface="Calibri"/>
              </a:rPr>
              <a:t> contract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600" dirty="0">
                <a:latin typeface="Arial"/>
                <a:ea typeface="Calibri"/>
                <a:cs typeface="Calibri"/>
              </a:rPr>
              <a:t> </a:t>
            </a:r>
            <a:r>
              <a:rPr lang="en-US" sz="16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600" dirty="0">
                <a:latin typeface="Arial"/>
                <a:ea typeface="Calibri"/>
                <a:cs typeface="Calibri"/>
              </a:rPr>
              <a:t>.    </a:t>
            </a:r>
            <a:endParaRPr lang="en-US" sz="2000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47943D-E046-44A0-6B43-6110B0BF9FA6}"/>
              </a:ext>
            </a:extLst>
          </p:cNvPr>
          <p:cNvSpPr txBox="1"/>
          <p:nvPr/>
        </p:nvSpPr>
        <p:spPr>
          <a:xfrm>
            <a:off x="779120" y="3827172"/>
            <a:ext cx="181983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Yn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gyffredinol</a:t>
            </a:r>
            <a:r>
              <a:rPr lang="en-US" sz="1400" dirty="0">
                <a:latin typeface="Arial"/>
                <a:ea typeface="Calibri"/>
                <a:cs typeface="Calibri"/>
              </a:rPr>
              <a:t>: 22,304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D22893-D239-EFBF-C1B8-A578532193FE}"/>
              </a:ext>
            </a:extLst>
          </p:cNvPr>
          <p:cNvSpPr txBox="1"/>
          <p:nvPr/>
        </p:nvSpPr>
        <p:spPr>
          <a:xfrm>
            <a:off x="1071311" y="5835398"/>
            <a:ext cx="181983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ea typeface="Calibri"/>
                <a:cs typeface="Calibri"/>
              </a:rPr>
              <a:t>Uned</a:t>
            </a:r>
            <a:r>
              <a:rPr lang="en-US" sz="1400" dirty="0">
                <a:latin typeface="Arial"/>
                <a:ea typeface="Calibri"/>
                <a:cs typeface="Calibri"/>
              </a:rPr>
              <a:t> o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Weithgaredd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Deintyddol</a:t>
            </a:r>
            <a:r>
              <a:rPr lang="en-US" sz="1400" dirty="0">
                <a:latin typeface="Arial"/>
                <a:ea typeface="Calibri"/>
                <a:cs typeface="Calibri"/>
              </a:rPr>
              <a:t>: 2,750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D2140C-7D84-4980-BB55-5E6881AFD1D1}"/>
              </a:ext>
            </a:extLst>
          </p:cNvPr>
          <p:cNvSpPr txBox="1"/>
          <p:nvPr/>
        </p:nvSpPr>
        <p:spPr>
          <a:xfrm>
            <a:off x="3793693" y="5828287"/>
            <a:ext cx="221869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Contract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yn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cael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ei</a:t>
            </a:r>
            <a:r>
              <a:rPr lang="en-US" sz="1400" dirty="0">
                <a:latin typeface="Arial"/>
                <a:ea typeface="Calibri"/>
                <a:cs typeface="Calibri"/>
              </a:rPr>
              <a:t> </a:t>
            </a:r>
            <a:r>
              <a:rPr lang="en-US" sz="1400" dirty="0" err="1">
                <a:latin typeface="Arial"/>
                <a:ea typeface="Calibri"/>
                <a:cs typeface="Calibri"/>
              </a:rPr>
              <a:t>ddiwygio</a:t>
            </a:r>
            <a:r>
              <a:rPr lang="en-US" sz="1400" dirty="0">
                <a:latin typeface="Arial"/>
                <a:ea typeface="Calibri"/>
                <a:cs typeface="Calibri"/>
              </a:rPr>
              <a:t>: 19,554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0081D6E-3C16-F46D-06E4-C2DCF71714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5892798"/>
              </p:ext>
            </p:extLst>
          </p:nvPr>
        </p:nvGraphicFramePr>
        <p:xfrm>
          <a:off x="387342" y="851875"/>
          <a:ext cx="6739473" cy="389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A3F01170-FC10-49C9-160C-58C4144939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3036606"/>
              </p:ext>
            </p:extLst>
          </p:nvPr>
        </p:nvGraphicFramePr>
        <p:xfrm>
          <a:off x="738236" y="3862677"/>
          <a:ext cx="2681555" cy="2156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2E3A591-9BCA-F8C6-9ACA-B75FD5AE5C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77078"/>
              </p:ext>
            </p:extLst>
          </p:nvPr>
        </p:nvGraphicFramePr>
        <p:xfrm>
          <a:off x="3757079" y="3870418"/>
          <a:ext cx="2236242" cy="2156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891ED8A5-42BF-A8EE-DB8A-AD115D44C369}"/>
              </a:ext>
            </a:extLst>
          </p:cNvPr>
          <p:cNvGrpSpPr/>
          <p:nvPr/>
        </p:nvGrpSpPr>
        <p:grpSpPr>
          <a:xfrm>
            <a:off x="6529691" y="2076159"/>
            <a:ext cx="216024" cy="216024"/>
            <a:chOff x="483478" y="1556792"/>
            <a:chExt cx="216024" cy="21602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6D3091E-877B-F056-49A3-9AF41205C12D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Graphic 10" descr="Checkmark with solid fill">
              <a:extLst>
                <a:ext uri="{FF2B5EF4-FFF2-40B4-BE49-F238E27FC236}">
                  <a16:creationId xmlns:a16="http://schemas.microsoft.com/office/drawing/2014/main" id="{70822075-4C6E-9458-293C-8448874B7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4CFB3E-A3DF-A792-C611-F0E217FB50F4}"/>
              </a:ext>
            </a:extLst>
          </p:cNvPr>
          <p:cNvGrpSpPr/>
          <p:nvPr/>
        </p:nvGrpSpPr>
        <p:grpSpPr>
          <a:xfrm>
            <a:off x="6513757" y="3038570"/>
            <a:ext cx="216024" cy="216024"/>
            <a:chOff x="483478" y="1556792"/>
            <a:chExt cx="216024" cy="2160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20C5C8A-581B-56B8-758E-98EA5BD633E4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4330059E-D4F4-00D9-FF2B-5D52A54DB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A9325CC-DF06-C035-4345-C68D673CD489}"/>
              </a:ext>
            </a:extLst>
          </p:cNvPr>
          <p:cNvSpPr/>
          <p:nvPr/>
        </p:nvSpPr>
        <p:spPr>
          <a:xfrm>
            <a:off x="6596106" y="6433360"/>
            <a:ext cx="5204789" cy="3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sz="1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Awdurdod Gwasanaethau Busnes y GIG, </a:t>
            </a:r>
            <a:r>
              <a:rPr lang="cy-GB" sz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catalydd ar gyfer iechyd gwell 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E809284-B5BB-EA26-C243-49CD8156CDFA}"/>
              </a:ext>
            </a:extLst>
          </p:cNvPr>
          <p:cNvGrpSpPr/>
          <p:nvPr/>
        </p:nvGrpSpPr>
        <p:grpSpPr>
          <a:xfrm>
            <a:off x="5142403" y="2805167"/>
            <a:ext cx="917609" cy="523220"/>
            <a:chOff x="5142403" y="2805167"/>
            <a:chExt cx="917609" cy="52322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02181C1-6678-8847-16C8-ED0C68120562}"/>
                </a:ext>
              </a:extLst>
            </p:cNvPr>
            <p:cNvSpPr txBox="1"/>
            <p:nvPr/>
          </p:nvSpPr>
          <p:spPr>
            <a:xfrm>
              <a:off x="5142403" y="2805167"/>
              <a:ext cx="9176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   Do     </a:t>
              </a:r>
            </a:p>
            <a:p>
              <a:r>
                <a:rPr lang="en-GB" sz="1400" dirty="0"/>
                <a:t>   </a:t>
              </a:r>
              <a:r>
                <a:rPr lang="en-GB" sz="1400" dirty="0" err="1"/>
                <a:t>Naddo</a:t>
              </a:r>
              <a:endParaRPr lang="en-GB" sz="3600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46EE4BF-B888-8849-F4FF-B2741E443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42409" y="2879820"/>
              <a:ext cx="129797" cy="13117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62BDAAD-5E13-8FAF-D544-AA2D81BDE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54342" y="3112533"/>
              <a:ext cx="117864" cy="132183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649858657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_v2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7A98ACA5020C4D9F58D5A96D879311" ma:contentTypeVersion="15" ma:contentTypeDescription="Create a new document." ma:contentTypeScope="" ma:versionID="5bda34d40a511683e5ef92711bd91b31">
  <xsd:schema xmlns:xsd="http://www.w3.org/2001/XMLSchema" xmlns:xs="http://www.w3.org/2001/XMLSchema" xmlns:p="http://schemas.microsoft.com/office/2006/metadata/properties" xmlns:ns2="b39a563c-9aeb-4c47-9ebe-f788546db632" xmlns:ns3="273608db-6668-4128-9d1f-f160c27e8c8e" xmlns:ns4="2799d30d-6731-4efe-ac9b-c4895a8828d9" targetNamespace="http://schemas.microsoft.com/office/2006/metadata/properties" ma:root="true" ma:fieldsID="3ef65067b38ae3f4436fe1f467f182f3" ns2:_="" ns3:_="" ns4:_="">
    <xsd:import namespace="b39a563c-9aeb-4c47-9ebe-f788546db632"/>
    <xsd:import namespace="273608db-6668-4128-9d1f-f160c27e8c8e"/>
    <xsd:import namespace="2799d30d-6731-4efe-ac9b-c4895a8828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9a563c-9aeb-4c47-9ebe-f788546db6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2b69053-c3fb-47ab-9000-5ac769dc75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3608db-6668-4128-9d1f-f160c27e8c8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9d30d-6731-4efe-ac9b-c4895a8828d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d04298f9-fcfe-45dc-af1f-d9fa5cf534ea}" ma:internalName="TaxCatchAll" ma:showField="CatchAllData" ma:web="273608db-6668-4128-9d1f-f160c27e8c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6A30ED-5735-46B0-80DB-34A4187514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42234C-4142-4CBF-A9D6-9DB67B2AF3FD}">
  <ds:schemaRefs>
    <ds:schemaRef ds:uri="273608db-6668-4128-9d1f-f160c27e8c8e"/>
    <ds:schemaRef ds:uri="2799d30d-6731-4efe-ac9b-c4895a8828d9"/>
    <ds:schemaRef ds:uri="b39a563c-9aeb-4c47-9ebe-f788546db63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6740</TotalTime>
  <Words>1391</Words>
  <Application>Microsoft Office PowerPoint</Application>
  <PresentationFormat>Widescreen</PresentationFormat>
  <Paragraphs>170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Presentation1_v2 (2)</vt:lpstr>
      <vt:lpstr>PowerPoint Presentation</vt:lpstr>
      <vt:lpstr>Cyflwyniad</vt:lpstr>
      <vt:lpstr>Profiad cleifion – cymryd rhan</vt:lpstr>
      <vt:lpstr>Profiad cleifion - teithio</vt:lpstr>
      <vt:lpstr>Profiadau cleifion – trefnu apwyntiad </vt:lpstr>
      <vt:lpstr>I ba raddau y deallodd y cleifion y wybodaeth</vt:lpstr>
      <vt:lpstr>Meysydd i’w gwella a adroddwyd gan y cleifion</vt:lpstr>
      <vt:lpstr>Darparu cyngor</vt:lpstr>
      <vt:lpstr>Ymwybyddiaeth cleifion o ganlyniadau iechyd deintyddol</vt:lpstr>
      <vt:lpstr>Bodlonrwydd gydag ansawdd deintyddiaeth y GIG</vt:lpstr>
      <vt:lpstr>Bodlonrwydd cyffredinol</vt:lpstr>
      <vt:lpstr>Unrhyw gwestiynau?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Kate Eyre (Public Health Wales - No. 2 Capital Quarter)</cp:lastModifiedBy>
  <cp:revision>20</cp:revision>
  <dcterms:created xsi:type="dcterms:W3CDTF">2023-06-20T10:47:35Z</dcterms:created>
  <dcterms:modified xsi:type="dcterms:W3CDTF">2023-08-16T07:41:42Z</dcterms:modified>
</cp:coreProperties>
</file>