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6"/>
  </p:notesMasterIdLst>
  <p:sldIdLst>
    <p:sldId id="377" r:id="rId4"/>
    <p:sldId id="272" r:id="rId5"/>
    <p:sldId id="263" r:id="rId6"/>
    <p:sldId id="264" r:id="rId7"/>
    <p:sldId id="286" r:id="rId8"/>
    <p:sldId id="265" r:id="rId9"/>
    <p:sldId id="287" r:id="rId10"/>
    <p:sldId id="267" r:id="rId11"/>
    <p:sldId id="268" r:id="rId12"/>
    <p:sldId id="284" r:id="rId13"/>
    <p:sldId id="282" r:id="rId14"/>
    <p:sldId id="61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0054B8"/>
    <a:srgbClr val="003087"/>
    <a:srgbClr val="009639"/>
    <a:srgbClr val="41B6E6"/>
    <a:srgbClr val="78B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09" autoAdjust="0"/>
    <p:restoredTop sz="94660"/>
  </p:normalViewPr>
  <p:slideViewPr>
    <p:cSldViewPr snapToGrid="0">
      <p:cViewPr>
        <p:scale>
          <a:sx n="75" d="100"/>
          <a:sy n="75" d="100"/>
        </p:scale>
        <p:origin x="153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Urgent%20Patient%20Survey%20Wales%20analysis%25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Urgent%20Patient%20Survey%20Wales%20analysis%25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Urgent%20Patient%20Survey%20Wales%20analysis%25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Urgent%20Patient%20Survey%20Wales%20analysis%25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Ugrent%20responses%20Apr22-Mar2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1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Ugrent%20responses%20Apr22-Mar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u="none" strike="noStrike" kern="1200" spc="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 y </a:t>
            </a:r>
            <a:r>
              <a:rPr lang="en-GB" sz="1400" b="1" i="0" u="none" strike="noStrike" kern="1200" spc="0" baseline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gwnaethoch</a:t>
            </a:r>
            <a:r>
              <a:rPr lang="en-GB" sz="1400" b="1" i="0" u="none" strike="noStrike" kern="1200" spc="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i="0" u="none" strike="noStrike" kern="1200" spc="0" baseline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drefnu</a:t>
            </a:r>
            <a:r>
              <a:rPr lang="en-GB" sz="1400" b="1" i="0" u="none" strike="noStrike" kern="1200" spc="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i="0" u="none" strike="noStrike" kern="1200" spc="0" baseline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1400" b="1" i="0" u="none" strike="noStrike" kern="1200" spc="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i="0" u="none" strike="noStrike" kern="1200" spc="0" baseline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apwyntiad</a:t>
            </a:r>
            <a:r>
              <a:rPr lang="en-GB" sz="1400" b="1" i="0" u="none" strike="noStrike" kern="1200" spc="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i="0" u="none" strike="noStrike" kern="1200" spc="0" baseline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deintyddol</a:t>
            </a:r>
            <a:r>
              <a:rPr lang="en-GB" sz="1400" b="1" i="0" u="none" strike="noStrike" kern="1200" spc="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i="0" u="none" strike="noStrike" kern="1200" spc="0" baseline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brys</a:t>
            </a:r>
            <a:r>
              <a:rPr lang="en-GB" sz="1400" b="1" i="0" u="none" strike="noStrike" kern="1200" spc="0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(%)</a:t>
            </a:r>
          </a:p>
        </c:rich>
      </c:tx>
      <c:layout>
        <c:manualLayout>
          <c:xMode val="edge"/>
          <c:yMode val="edge"/>
          <c:x val="6.4094415364355256E-2"/>
          <c:y val="2.14315426745046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'[Urgent Patient Survey Wales analysis 22_23.xlsx]Sheet3'!$L$2</c:f>
              <c:strCache>
                <c:ptCount val="1"/>
                <c:pt idx="0">
                  <c:v>UDA</c:v>
                </c:pt>
              </c:strCache>
            </c:strRef>
          </c:tx>
          <c:spPr>
            <a:solidFill>
              <a:srgbClr val="005EB8"/>
            </a:solidFill>
            <a:ln>
              <a:noFill/>
            </a:ln>
            <a:effectLst/>
          </c:spPr>
          <c:invertIfNegative val="0"/>
          <c:dLbls>
            <c:dLbl>
              <c:idx val="1"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29F-43BB-A8E1-24B14257911A}"/>
                </c:ext>
              </c:extLst>
            </c:dLbl>
            <c:dLbl>
              <c:idx val="2"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9F-43BB-A8E1-24B14257911A}"/>
                </c:ext>
              </c:extLst>
            </c:dLbl>
            <c:dLbl>
              <c:idx val="4"/>
              <c:layout>
                <c:manualLayout>
                  <c:x val="-6.463001329422559E-3"/>
                  <c:y val="-5.10695347907193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29F-43BB-A8E1-24B14257911A}"/>
                </c:ext>
              </c:extLst>
            </c:dLbl>
            <c:dLbl>
              <c:idx val="5"/>
              <c:layout>
                <c:manualLayout>
                  <c:x val="2.8669121302602562E-3"/>
                  <c:y val="-2.55347673953592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29F-43BB-A8E1-24B14257911A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B29F-43BB-A8E1-24B14257911A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B29F-43BB-A8E1-24B1425791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22_23.xlsx]Sheet3'!$K$3:$K$10</c:f>
              <c:strCache>
                <c:ptCount val="8"/>
                <c:pt idx="0">
                  <c:v>Other (please specify below)</c:v>
                </c:pt>
                <c:pt idx="1">
                  <c:v>Hospital A&amp;E referral</c:v>
                </c:pt>
                <c:pt idx="2">
                  <c:v>Referral from GP or other healthcare professional</c:v>
                </c:pt>
                <c:pt idx="3">
                  <c:v>Local out-of-hours</c:v>
                </c:pt>
                <c:pt idx="4">
                  <c:v>Primary Care Dental Services Team</c:v>
                </c:pt>
                <c:pt idx="5">
                  <c:v>Dental advice line</c:v>
                </c:pt>
                <c:pt idx="6">
                  <c:v>NHS 111</c:v>
                </c:pt>
                <c:pt idx="7">
                  <c:v>Attended or contacted a dental practice directly</c:v>
                </c:pt>
              </c:strCache>
            </c:strRef>
          </c:cat>
          <c:val>
            <c:numRef>
              <c:f>'[Urgent Patient Survey Wales analysis 22_23.xlsx]Sheet3'!$L$3:$L$10</c:f>
              <c:numCache>
                <c:formatCode>0%</c:formatCode>
                <c:ptCount val="8"/>
                <c:pt idx="0">
                  <c:v>1.9821605550049554E-2</c:v>
                </c:pt>
                <c:pt idx="1">
                  <c:v>2.973240832507433E-3</c:v>
                </c:pt>
                <c:pt idx="2">
                  <c:v>5.9464816650148661E-3</c:v>
                </c:pt>
                <c:pt idx="3">
                  <c:v>1.4866204162537165E-2</c:v>
                </c:pt>
                <c:pt idx="4">
                  <c:v>2.3785926660059464E-2</c:v>
                </c:pt>
                <c:pt idx="5">
                  <c:v>0.11397423191278494</c:v>
                </c:pt>
                <c:pt idx="6">
                  <c:v>0.39544103072348863</c:v>
                </c:pt>
                <c:pt idx="7">
                  <c:v>0.42319127849355798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9F-43BB-A8E1-24B14257911A}"/>
            </c:ext>
          </c:extLst>
        </c:ser>
        <c:ser>
          <c:idx val="1"/>
          <c:order val="1"/>
          <c:tx>
            <c:strRef>
              <c:f>'[Urgent Patient Survey Wales analysis 22_23.xlsx]Sheet3'!$M$2</c:f>
              <c:strCache>
                <c:ptCount val="1"/>
                <c:pt idx="0">
                  <c:v>Contract reform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167763213676399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29F-43BB-A8E1-24B14257911A}"/>
                </c:ext>
              </c:extLst>
            </c:dLbl>
            <c:dLbl>
              <c:idx val="5"/>
              <c:layout>
                <c:manualLayout>
                  <c:x val="-6.866753859268619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29F-43BB-A8E1-24B14257911A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B29F-43BB-A8E1-24B14257911A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B29F-43BB-A8E1-24B1425791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22_23.xlsx]Sheet3'!$K$3:$K$10</c:f>
              <c:strCache>
                <c:ptCount val="8"/>
                <c:pt idx="0">
                  <c:v>Other (please specify below)</c:v>
                </c:pt>
                <c:pt idx="1">
                  <c:v>Hospital A&amp;E referral</c:v>
                </c:pt>
                <c:pt idx="2">
                  <c:v>Referral from GP or other healthcare professional</c:v>
                </c:pt>
                <c:pt idx="3">
                  <c:v>Local out-of-hours</c:v>
                </c:pt>
                <c:pt idx="4">
                  <c:v>Primary Care Dental Services Team</c:v>
                </c:pt>
                <c:pt idx="5">
                  <c:v>Dental advice line</c:v>
                </c:pt>
                <c:pt idx="6">
                  <c:v>NHS 111</c:v>
                </c:pt>
                <c:pt idx="7">
                  <c:v>Attended or contacted a dental practice directly</c:v>
                </c:pt>
              </c:strCache>
            </c:strRef>
          </c:cat>
          <c:val>
            <c:numRef>
              <c:f>'[Urgent Patient Survey Wales analysis 22_23.xlsx]Sheet3'!$M$3:$M$10</c:f>
              <c:numCache>
                <c:formatCode>0%</c:formatCode>
                <c:ptCount val="8"/>
                <c:pt idx="0">
                  <c:v>2.7583088401537417E-2</c:v>
                </c:pt>
                <c:pt idx="1">
                  <c:v>1.8087271082975356E-3</c:v>
                </c:pt>
                <c:pt idx="2">
                  <c:v>3.6174542165950713E-3</c:v>
                </c:pt>
                <c:pt idx="3">
                  <c:v>9.0436355414876789E-3</c:v>
                </c:pt>
                <c:pt idx="4">
                  <c:v>1.1982817092471173E-2</c:v>
                </c:pt>
                <c:pt idx="5">
                  <c:v>3.9791996382545783E-2</c:v>
                </c:pt>
                <c:pt idx="6">
                  <c:v>0.1123671716029844</c:v>
                </c:pt>
                <c:pt idx="7">
                  <c:v>0.79380510965408091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29F-43BB-A8E1-24B142579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2104161263"/>
        <c:axId val="2104162095"/>
      </c:barChart>
      <c:catAx>
        <c:axId val="210416126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04162095"/>
        <c:crosses val="autoZero"/>
        <c:auto val="1"/>
        <c:lblAlgn val="ctr"/>
        <c:lblOffset val="100"/>
        <c:noMultiLvlLbl val="0"/>
      </c:catAx>
      <c:valAx>
        <c:axId val="2104162095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104161263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aseline="0" dirty="0"/>
              <a:t>Pa mor </a:t>
            </a:r>
            <a:r>
              <a:rPr lang="en-US" baseline="0" dirty="0" err="1"/>
              <a:t>rhwydd</a:t>
            </a:r>
            <a:r>
              <a:rPr lang="en-US" baseline="0" dirty="0"/>
              <a:t> </a:t>
            </a:r>
            <a:r>
              <a:rPr lang="en-US" baseline="0" dirty="0" err="1"/>
              <a:t>oedd</a:t>
            </a:r>
            <a:r>
              <a:rPr lang="en-US" baseline="0" dirty="0"/>
              <a:t> </a:t>
            </a:r>
            <a:r>
              <a:rPr lang="en-US" baseline="0" dirty="0" err="1"/>
              <a:t>trefnu</a:t>
            </a:r>
            <a:r>
              <a:rPr lang="en-US" baseline="0" dirty="0"/>
              <a:t> </a:t>
            </a:r>
            <a:r>
              <a:rPr lang="en-US" baseline="0" dirty="0" err="1"/>
              <a:t>apwyntiad</a:t>
            </a:r>
            <a:r>
              <a:rPr lang="en-US" baseline="0" dirty="0"/>
              <a:t> </a:t>
            </a:r>
            <a:r>
              <a:rPr lang="en-US" baseline="0" dirty="0" err="1"/>
              <a:t>brys</a:t>
            </a:r>
            <a:endParaRPr lang="en-US" dirty="0"/>
          </a:p>
        </c:rich>
      </c:tx>
      <c:layout>
        <c:manualLayout>
          <c:xMode val="edge"/>
          <c:yMode val="edge"/>
          <c:x val="0.23445795273760794"/>
          <c:y val="0.203702911508286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601671423592191"/>
          <c:y val="0.26399439025415655"/>
          <c:w val="0.58988172319309218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'[Urgent Patient Survey Wales analysis 22_23.xlsx]Sheet3'!$V$22</c:f>
              <c:strCache>
                <c:ptCount val="1"/>
                <c:pt idx="0">
                  <c:v>Extremely or very easy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22_23.xlsx]Sheet3'!$U$23:$U$25</c:f>
              <c:strCache>
                <c:ptCount val="3"/>
                <c:pt idx="0">
                  <c:v>UDA contract (1010)</c:v>
                </c:pt>
                <c:pt idx="1">
                  <c:v>Contract reform (4445)</c:v>
                </c:pt>
                <c:pt idx="2">
                  <c:v>Overall (5455)</c:v>
                </c:pt>
              </c:strCache>
            </c:strRef>
          </c:cat>
          <c:val>
            <c:numRef>
              <c:f>'[Urgent Patient Survey Wales analysis 22_23.xlsx]Sheet3'!$V$23:$V$25</c:f>
              <c:numCache>
                <c:formatCode>0%</c:formatCode>
                <c:ptCount val="3"/>
                <c:pt idx="0">
                  <c:v>0.53663366336633667</c:v>
                </c:pt>
                <c:pt idx="1">
                  <c:v>0.61709786276715417</c:v>
                </c:pt>
                <c:pt idx="2">
                  <c:v>0.60219981668194311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86-4429-8683-293931DF10FC}"/>
            </c:ext>
          </c:extLst>
        </c:ser>
        <c:ser>
          <c:idx val="2"/>
          <c:order val="1"/>
          <c:tx>
            <c:strRef>
              <c:f>'[Urgent Patient Survey Wales analysis 22_23.xlsx]Sheet3'!$W$22</c:f>
              <c:strCache>
                <c:ptCount val="1"/>
                <c:pt idx="0">
                  <c:v>Fairly easy or Neither easy nor difficult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22_23.xlsx]Sheet3'!$U$23:$U$25</c:f>
              <c:strCache>
                <c:ptCount val="3"/>
                <c:pt idx="0">
                  <c:v>UDA contract (1010)</c:v>
                </c:pt>
                <c:pt idx="1">
                  <c:v>Contract reform (4445)</c:v>
                </c:pt>
                <c:pt idx="2">
                  <c:v>Overall (5455)</c:v>
                </c:pt>
              </c:strCache>
            </c:strRef>
          </c:cat>
          <c:val>
            <c:numRef>
              <c:f>'[Urgent Patient Survey Wales analysis 22_23.xlsx]Sheet3'!$W$23:$W$25</c:f>
              <c:numCache>
                <c:formatCode>0%</c:formatCode>
                <c:ptCount val="3"/>
                <c:pt idx="0">
                  <c:v>0.30792079207920792</c:v>
                </c:pt>
                <c:pt idx="1">
                  <c:v>0.26141732283464569</c:v>
                </c:pt>
                <c:pt idx="2">
                  <c:v>0.2700274977085243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86-4429-8683-293931DF10FC}"/>
            </c:ext>
          </c:extLst>
        </c:ser>
        <c:ser>
          <c:idx val="0"/>
          <c:order val="2"/>
          <c:tx>
            <c:strRef>
              <c:f>'[Urgent Patient Survey Wales analysis 22_23.xlsx]Sheet3'!$X$22</c:f>
              <c:strCache>
                <c:ptCount val="1"/>
                <c:pt idx="0">
                  <c:v>Extremely/Very/Fairly difficult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086-4429-8683-293931DF10F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22_23.xlsx]Sheet3'!$U$23:$U$25</c:f>
              <c:strCache>
                <c:ptCount val="3"/>
                <c:pt idx="0">
                  <c:v>UDA contract (1010)</c:v>
                </c:pt>
                <c:pt idx="1">
                  <c:v>Contract reform (4445)</c:v>
                </c:pt>
                <c:pt idx="2">
                  <c:v>Overall (5455)</c:v>
                </c:pt>
              </c:strCache>
            </c:strRef>
          </c:cat>
          <c:val>
            <c:numRef>
              <c:f>'[Urgent Patient Survey Wales analysis 22_23.xlsx]Sheet3'!$X$23:$X$25</c:f>
              <c:numCache>
                <c:formatCode>0%</c:formatCode>
                <c:ptCount val="3"/>
                <c:pt idx="0">
                  <c:v>0.15544554455445544</c:v>
                </c:pt>
                <c:pt idx="1">
                  <c:v>0.12148481439820022</c:v>
                </c:pt>
                <c:pt idx="2">
                  <c:v>0.12777268560953253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086-4429-8683-293931DF10F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50" baseline="0" dirty="0"/>
              <a:t>Pa mor </a:t>
            </a:r>
            <a:r>
              <a:rPr lang="en-US" sz="1450" baseline="0" dirty="0" err="1"/>
              <a:t>rhwydd</a:t>
            </a:r>
            <a:r>
              <a:rPr lang="en-US" sz="1450" baseline="0" dirty="0"/>
              <a:t> </a:t>
            </a:r>
            <a:r>
              <a:rPr lang="en-US" sz="1450" baseline="0" dirty="0" err="1"/>
              <a:t>oedd</a:t>
            </a:r>
            <a:r>
              <a:rPr lang="en-US" sz="1450" baseline="0" dirty="0"/>
              <a:t> </a:t>
            </a:r>
            <a:r>
              <a:rPr lang="en-US" sz="1450" baseline="0" dirty="0" err="1"/>
              <a:t>canfod</a:t>
            </a:r>
            <a:r>
              <a:rPr lang="en-US" sz="1450" baseline="0" dirty="0"/>
              <a:t> </a:t>
            </a:r>
            <a:r>
              <a:rPr lang="en-US" sz="1450" baseline="0" dirty="0" err="1"/>
              <a:t>sut</a:t>
            </a:r>
            <a:r>
              <a:rPr lang="en-US" sz="1450" baseline="0" dirty="0"/>
              <a:t> </a:t>
            </a:r>
            <a:r>
              <a:rPr lang="en-US" sz="1450" baseline="0" dirty="0" err="1"/>
              <a:t>i</a:t>
            </a:r>
            <a:r>
              <a:rPr lang="en-US" sz="1450" baseline="0" dirty="0"/>
              <a:t> </a:t>
            </a:r>
            <a:r>
              <a:rPr lang="en-US" sz="1450" baseline="0" dirty="0" err="1"/>
              <a:t>drefnu</a:t>
            </a:r>
            <a:r>
              <a:rPr lang="en-US" sz="1450" baseline="0" dirty="0"/>
              <a:t> </a:t>
            </a:r>
            <a:r>
              <a:rPr lang="en-US" sz="1450" baseline="0" dirty="0" err="1"/>
              <a:t>eich</a:t>
            </a:r>
            <a:r>
              <a:rPr lang="en-US" sz="1450" baseline="0" dirty="0"/>
              <a:t> </a:t>
            </a:r>
            <a:r>
              <a:rPr lang="en-US" sz="1450" baseline="0" dirty="0" err="1"/>
              <a:t>apwyntiad</a:t>
            </a:r>
            <a:r>
              <a:rPr lang="en-US" sz="1450" baseline="0" dirty="0"/>
              <a:t> </a:t>
            </a:r>
            <a:r>
              <a:rPr lang="en-US" sz="1450" baseline="0" dirty="0" err="1"/>
              <a:t>brys</a:t>
            </a:r>
            <a:r>
              <a:rPr lang="en-US" sz="1450" baseline="0" dirty="0"/>
              <a:t>?</a:t>
            </a:r>
            <a:endParaRPr lang="en-US" sz="1450" dirty="0"/>
          </a:p>
        </c:rich>
      </c:tx>
      <c:layout>
        <c:manualLayout>
          <c:xMode val="edge"/>
          <c:yMode val="edge"/>
          <c:x val="0.13513806018835536"/>
          <c:y val="0.141137248843939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601671423592191"/>
          <c:y val="0.26399439025415655"/>
          <c:w val="0.58988172319309218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'[Urgent Patient Survey Wales analysis 22_23.xlsx]Sheet3'!$V$75</c:f>
              <c:strCache>
                <c:ptCount val="1"/>
                <c:pt idx="0">
                  <c:v>Extremely or very easy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22_23.xlsx]Sheet3'!$U$76:$U$78</c:f>
              <c:strCache>
                <c:ptCount val="3"/>
                <c:pt idx="0">
                  <c:v>UDA contract (1010)</c:v>
                </c:pt>
                <c:pt idx="1">
                  <c:v>Contract reform (4445)</c:v>
                </c:pt>
                <c:pt idx="2">
                  <c:v>Overall (5455)</c:v>
                </c:pt>
              </c:strCache>
            </c:strRef>
          </c:cat>
          <c:val>
            <c:numRef>
              <c:f>'[Urgent Patient Survey Wales analysis 22_23.xlsx]Sheet3'!$V$76:$V$78</c:f>
              <c:numCache>
                <c:formatCode>0%</c:formatCode>
                <c:ptCount val="3"/>
                <c:pt idx="0">
                  <c:v>0.62673267326732673</c:v>
                </c:pt>
                <c:pt idx="1">
                  <c:v>0.73565804274465696</c:v>
                </c:pt>
                <c:pt idx="2">
                  <c:v>0.71549037580201647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A8-4795-8337-71597CC6BDCF}"/>
            </c:ext>
          </c:extLst>
        </c:ser>
        <c:ser>
          <c:idx val="2"/>
          <c:order val="1"/>
          <c:tx>
            <c:strRef>
              <c:f>'[Urgent Patient Survey Wales analysis 22_23.xlsx]Sheet3'!$W$75</c:f>
              <c:strCache>
                <c:ptCount val="1"/>
                <c:pt idx="0">
                  <c:v>Fairly easy or Neither easy nor difficult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22_23.xlsx]Sheet3'!$U$76:$U$78</c:f>
              <c:strCache>
                <c:ptCount val="3"/>
                <c:pt idx="0">
                  <c:v>UDA contract (1010)</c:v>
                </c:pt>
                <c:pt idx="1">
                  <c:v>Contract reform (4445)</c:v>
                </c:pt>
                <c:pt idx="2">
                  <c:v>Overall (5455)</c:v>
                </c:pt>
              </c:strCache>
            </c:strRef>
          </c:cat>
          <c:val>
            <c:numRef>
              <c:f>'[Urgent Patient Survey Wales analysis 22_23.xlsx]Sheet3'!$W$76:$W$78</c:f>
              <c:numCache>
                <c:formatCode>0%</c:formatCode>
                <c:ptCount val="3"/>
                <c:pt idx="0">
                  <c:v>0.26831683168316833</c:v>
                </c:pt>
                <c:pt idx="1">
                  <c:v>0.20764904386951633</c:v>
                </c:pt>
                <c:pt idx="2">
                  <c:v>0.21888175985334557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A8-4795-8337-71597CC6BDCF}"/>
            </c:ext>
          </c:extLst>
        </c:ser>
        <c:ser>
          <c:idx val="0"/>
          <c:order val="2"/>
          <c:tx>
            <c:strRef>
              <c:f>'[Urgent Patient Survey Wales analysis 22_23.xlsx]Sheet3'!$X$75</c:f>
              <c:strCache>
                <c:ptCount val="1"/>
                <c:pt idx="0">
                  <c:v>Extremely/Very/Fairly difficult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8A8-4795-8337-71597CC6BD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22_23.xlsx]Sheet3'!$U$76:$U$78</c:f>
              <c:strCache>
                <c:ptCount val="3"/>
                <c:pt idx="0">
                  <c:v>UDA contract (1010)</c:v>
                </c:pt>
                <c:pt idx="1">
                  <c:v>Contract reform (4445)</c:v>
                </c:pt>
                <c:pt idx="2">
                  <c:v>Overall (5455)</c:v>
                </c:pt>
              </c:strCache>
            </c:strRef>
          </c:cat>
          <c:val>
            <c:numRef>
              <c:f>'[Urgent Patient Survey Wales analysis 22_23.xlsx]Sheet3'!$X$76:$X$78</c:f>
              <c:numCache>
                <c:formatCode>0%</c:formatCode>
                <c:ptCount val="3"/>
                <c:pt idx="0">
                  <c:v>0.10495049504950496</c:v>
                </c:pt>
                <c:pt idx="1">
                  <c:v>5.6692913385826771E-2</c:v>
                </c:pt>
                <c:pt idx="2">
                  <c:v>6.5627864344637937E-2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A8-4795-8337-71597CC6BDC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 mor hir y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bu’n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rhaid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aros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weld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trefnu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apwyntiad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c:rich>
      </c:tx>
      <c:layout>
        <c:manualLayout>
          <c:xMode val="edge"/>
          <c:yMode val="edge"/>
          <c:x val="0.1354361551166694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8742452540474373E-2"/>
          <c:y val="0.10799804063526752"/>
          <c:w val="0.9625150949190513"/>
          <c:h val="0.696632987415760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'[Urgent Patient Survey Wales analysis 22_23.xlsx]Sheet3'!$L$56</c:f>
              <c:strCache>
                <c:ptCount val="1"/>
                <c:pt idx="0">
                  <c:v>UDA contract (1000)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22_23.xlsx]Sheet3'!$K$57:$K$62</c:f>
              <c:strCache>
                <c:ptCount val="6"/>
                <c:pt idx="0">
                  <c:v>Less than 24 hours</c:v>
                </c:pt>
                <c:pt idx="1">
                  <c:v>1 day to 2 days</c:v>
                </c:pt>
                <c:pt idx="2">
                  <c:v>3 days to 4 days</c:v>
                </c:pt>
                <c:pt idx="3">
                  <c:v>5 days to 7 days</c:v>
                </c:pt>
                <c:pt idx="4">
                  <c:v>8 days to 13 days</c:v>
                </c:pt>
                <c:pt idx="5">
                  <c:v>14 days or more</c:v>
                </c:pt>
              </c:strCache>
            </c:strRef>
          </c:cat>
          <c:val>
            <c:numRef>
              <c:f>'[Urgent Patient Survey Wales analysis 22_23.xlsx]Sheet3'!$L$57:$L$62</c:f>
              <c:numCache>
                <c:formatCode>0%</c:formatCode>
                <c:ptCount val="6"/>
                <c:pt idx="0">
                  <c:v>0.45754245754245754</c:v>
                </c:pt>
                <c:pt idx="1">
                  <c:v>0.29570429570429568</c:v>
                </c:pt>
                <c:pt idx="2">
                  <c:v>0.10589410589410589</c:v>
                </c:pt>
                <c:pt idx="3">
                  <c:v>4.9950049950049952E-2</c:v>
                </c:pt>
                <c:pt idx="4">
                  <c:v>3.796203796203796E-2</c:v>
                </c:pt>
                <c:pt idx="5">
                  <c:v>5.2947052947052944E-2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E-42E0-BAA7-E7C65F358E00}"/>
            </c:ext>
          </c:extLst>
        </c:ser>
        <c:ser>
          <c:idx val="1"/>
          <c:order val="1"/>
          <c:tx>
            <c:strRef>
              <c:f>'[Urgent Patient Survey Wales analysis 22_23.xlsx]Sheet3'!$M$56</c:f>
              <c:strCache>
                <c:ptCount val="1"/>
                <c:pt idx="0">
                  <c:v>Contract reform (4410)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'[Urgent Patient Survey Wales analysis 22_23.xlsx]Sheet3'!$K$57:$K$62</c:f>
              <c:strCache>
                <c:ptCount val="6"/>
                <c:pt idx="0">
                  <c:v>Less than 24 hours</c:v>
                </c:pt>
                <c:pt idx="1">
                  <c:v>1 day to 2 days</c:v>
                </c:pt>
                <c:pt idx="2">
                  <c:v>3 days to 4 days</c:v>
                </c:pt>
                <c:pt idx="3">
                  <c:v>5 days to 7 days</c:v>
                </c:pt>
                <c:pt idx="4">
                  <c:v>8 days to 13 days</c:v>
                </c:pt>
                <c:pt idx="5">
                  <c:v>14 days or more</c:v>
                </c:pt>
              </c:strCache>
            </c:strRef>
          </c:cat>
          <c:val>
            <c:numRef>
              <c:f>'[Urgent Patient Survey Wales analysis 22_23.xlsx]Sheet3'!$M$57:$M$62</c:f>
              <c:numCache>
                <c:formatCode>0%</c:formatCode>
                <c:ptCount val="6"/>
                <c:pt idx="0">
                  <c:v>0.42815049864007254</c:v>
                </c:pt>
                <c:pt idx="1">
                  <c:v>0.21894832275611967</c:v>
                </c:pt>
                <c:pt idx="2">
                  <c:v>0.107207615593835</c:v>
                </c:pt>
                <c:pt idx="3">
                  <c:v>7.6155938349954669E-2</c:v>
                </c:pt>
                <c:pt idx="4">
                  <c:v>5.2357207615593836E-2</c:v>
                </c:pt>
                <c:pt idx="5">
                  <c:v>0.11718041704442429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FE-42E0-BAA7-E7C65F358E0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546848383"/>
        <c:axId val="546847423"/>
      </c:barChart>
      <c:catAx>
        <c:axId val="546848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6847423"/>
        <c:crosses val="autoZero"/>
        <c:auto val="1"/>
        <c:lblAlgn val="ctr"/>
        <c:lblOffset val="100"/>
        <c:noMultiLvlLbl val="0"/>
      </c:catAx>
      <c:valAx>
        <c:axId val="54684742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546848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dirty="0"/>
              <a:t>Beth </a:t>
            </a:r>
            <a:r>
              <a:rPr lang="en-GB" dirty="0" err="1"/>
              <a:t>oedd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rheswm</a:t>
            </a:r>
            <a:r>
              <a:rPr lang="en-GB" dirty="0"/>
              <a:t>/</a:t>
            </a:r>
            <a:r>
              <a:rPr lang="en-GB" dirty="0" err="1"/>
              <a:t>rhesymau</a:t>
            </a:r>
            <a:r>
              <a:rPr lang="en-GB" baseline="0" dirty="0"/>
              <a:t> </a:t>
            </a:r>
            <a:r>
              <a:rPr lang="en-GB" baseline="0" dirty="0" err="1"/>
              <a:t>dros</a:t>
            </a:r>
            <a:r>
              <a:rPr lang="en-GB" baseline="0" dirty="0"/>
              <a:t> </a:t>
            </a:r>
            <a:r>
              <a:rPr lang="en-GB" baseline="0" dirty="0" err="1"/>
              <a:t>gael</a:t>
            </a:r>
            <a:r>
              <a:rPr lang="en-GB" baseline="0" dirty="0"/>
              <a:t> </a:t>
            </a:r>
            <a:r>
              <a:rPr lang="en-GB" baseline="0" dirty="0" err="1"/>
              <a:t>gofal</a:t>
            </a:r>
            <a:r>
              <a:rPr lang="en-GB" baseline="0" dirty="0"/>
              <a:t> </a:t>
            </a:r>
            <a:r>
              <a:rPr lang="en-GB" baseline="0" dirty="0" err="1"/>
              <a:t>deintyddol</a:t>
            </a:r>
            <a:r>
              <a:rPr lang="en-GB" baseline="0" dirty="0"/>
              <a:t> </a:t>
            </a:r>
            <a:r>
              <a:rPr lang="en-GB" baseline="0" dirty="0" err="1"/>
              <a:t>brys</a:t>
            </a:r>
            <a:r>
              <a:rPr lang="en-GB" dirty="0"/>
              <a:t>?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'Your dental problem'!$E$1</c:f>
              <c:strCache>
                <c:ptCount val="1"/>
                <c:pt idx="0">
                  <c:v>What was/were your reason(s) for attending urgent dental care? (%)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3.0128595426385523E-3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723-4447-8DE8-6423E10A22B2}"/>
                </c:ext>
              </c:extLst>
            </c:dLbl>
            <c:dLbl>
              <c:idx val="2"/>
              <c:layout>
                <c:manualLayout>
                  <c:x val="-7.55218567071478E-3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23-4447-8DE8-6423E10A22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'Your dental problem'!$D$2:$D$13</c:f>
              <c:strCache>
                <c:ptCount val="12"/>
                <c:pt idx="0">
                  <c:v>Other (specify)</c:v>
                </c:pt>
                <c:pt idx="1">
                  <c:v>Mouth Ulcer</c:v>
                </c:pt>
                <c:pt idx="2">
                  <c:v>Broken Veneer</c:v>
                </c:pt>
                <c:pt idx="3">
                  <c:v>Bleeding in the mouth</c:v>
                </c:pt>
                <c:pt idx="4">
                  <c:v>Broken Dentures</c:v>
                </c:pt>
                <c:pt idx="5">
                  <c:v>Facial Swelling</c:v>
                </c:pt>
                <c:pt idx="6">
                  <c:v>Problem with wisdom tooth</c:v>
                </c:pt>
                <c:pt idx="7">
                  <c:v>Problem with crown(s) or bridge(s)</c:v>
                </c:pt>
                <c:pt idx="8">
                  <c:v>Abscess and/or swelling next to tooth</c:v>
                </c:pt>
                <c:pt idx="9">
                  <c:v>Trauma to or broken tooth/teeth</c:v>
                </c:pt>
                <c:pt idx="10">
                  <c:v>Broken Filling</c:v>
                </c:pt>
                <c:pt idx="11">
                  <c:v>Toothache</c:v>
                </c:pt>
              </c:strCache>
            </c:strRef>
          </c:cat>
          <c:val>
            <c:numRef>
              <c:f>'Your dental problem'!$E$2:$E$13</c:f>
              <c:numCache>
                <c:formatCode>0%</c:formatCode>
                <c:ptCount val="12"/>
                <c:pt idx="0">
                  <c:v>9.2899092365189534E-2</c:v>
                </c:pt>
                <c:pt idx="1">
                  <c:v>1.3703505961914931E-2</c:v>
                </c:pt>
                <c:pt idx="2">
                  <c:v>1.4237408791599928E-2</c:v>
                </c:pt>
                <c:pt idx="3">
                  <c:v>2.5983271044669871E-2</c:v>
                </c:pt>
                <c:pt idx="4">
                  <c:v>3.1322299341519845E-2</c:v>
                </c:pt>
                <c:pt idx="5">
                  <c:v>6.0864922584089695E-2</c:v>
                </c:pt>
                <c:pt idx="6">
                  <c:v>6.7983626979889661E-2</c:v>
                </c:pt>
                <c:pt idx="7">
                  <c:v>8.4178679480334584E-2</c:v>
                </c:pt>
                <c:pt idx="8">
                  <c:v>0.19416266239544402</c:v>
                </c:pt>
                <c:pt idx="9">
                  <c:v>0.19665420893397401</c:v>
                </c:pt>
                <c:pt idx="10">
                  <c:v>0.25645132585869373</c:v>
                </c:pt>
                <c:pt idx="11">
                  <c:v>0.31233315536572342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723-4447-8DE8-6423E10A22B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2053150064"/>
        <c:axId val="2053151984"/>
      </c:barChart>
      <c:catAx>
        <c:axId val="2053150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3151984"/>
        <c:crosses val="autoZero"/>
        <c:auto val="1"/>
        <c:lblAlgn val="ctr"/>
        <c:lblOffset val="100"/>
        <c:noMultiLvlLbl val="0"/>
      </c:catAx>
      <c:valAx>
        <c:axId val="20531519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05315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Sheet1!$F$33</c:f>
              <c:strCache>
                <c:ptCount val="1"/>
                <c:pt idx="0">
                  <c:v>UDA Contract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</c:spPr>
          <c:dPt>
            <c:idx val="0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FAF-40DF-95C7-61786E7D9C09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AF-40DF-95C7-61786E7D9C0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FAF-40DF-95C7-61786E7D9C0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FAF-40DF-95C7-61786E7D9C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Sheet1!$G$32:$H$32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Sheet1!$G$33:$H$33</c:f>
              <c:numCache>
                <c:formatCode>General</c:formatCode>
                <c:ptCount val="2"/>
                <c:pt idx="0">
                  <c:v>77</c:v>
                </c:pt>
                <c:pt idx="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FAF-40DF-95C7-61786E7D9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Sheet1!$F$36</c:f>
              <c:strCache>
                <c:ptCount val="1"/>
                <c:pt idx="0">
                  <c:v>Contract Reform</c:v>
                </c:pt>
              </c:strCache>
            </c:strRef>
          </c:tx>
          <c:spPr>
            <a:solidFill>
              <a:srgbClr val="41B6E6"/>
            </a:solidFill>
            <a:ln>
              <a:noFill/>
            </a:ln>
          </c:spPr>
          <c:dPt>
            <c:idx val="0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7FD-43F8-B7C7-FDAC3D90EEDD}"/>
              </c:ext>
            </c:extLst>
          </c:dPt>
          <c:dPt>
            <c:idx val="1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7FD-43F8-B7C7-FDAC3D90EED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87FD-43F8-B7C7-FDAC3D90EED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42526511-9E61-4152-9EC7-B4098F880457}" type="PERCENTAGE">
                      <a:rPr lang="en-US" smtClean="0"/>
                      <a:pPr/>
                      <a:t>[PERCENTAGE]</a:t>
                    </a:fld>
                    <a:endParaRPr lang="en-GB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7FD-43F8-B7C7-FDAC3D90EE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Sheet1!$G$35:$H$35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Sheet1!$G$36:$H$36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FD-43F8-B7C7-FDAC3D90EE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apwyntiad</a:t>
            </a:r>
            <a:r>
              <a:rPr lang="en-GB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gafodd</a:t>
            </a:r>
            <a:r>
              <a:rPr lang="en-GB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problem </a:t>
            </a: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ddeintyddol</a:t>
            </a:r>
            <a:r>
              <a:rPr lang="en-GB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ei </a:t>
            </a:r>
            <a:r>
              <a:rPr lang="en-GB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datrys</a:t>
            </a:r>
            <a:r>
              <a:rPr lang="en-GB" sz="1600" b="1" baseline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(%)</a:t>
            </a:r>
            <a:endParaRPr lang="en-GB" sz="16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3952314854659098"/>
          <c:y val="8.32413973710138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ECA-477F-85DB-E2EB30B78EF2}"/>
              </c:ext>
            </c:extLst>
          </c:dPt>
          <c:dPt>
            <c:idx val="1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ECA-477F-85DB-E2EB30B78EF2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CA-477F-85DB-E2EB30B78EF2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CA-477F-85DB-E2EB30B78E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Checks!$C$5:$C$6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Checks!$D$5:$D$6</c:f>
              <c:numCache>
                <c:formatCode>0%</c:formatCode>
                <c:ptCount val="2"/>
                <c:pt idx="0">
                  <c:v>0.79123711340206182</c:v>
                </c:pt>
                <c:pt idx="1">
                  <c:v>0.20876288659793815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A-477F-85DB-E2EB30B78E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0.5455</cdr:x>
      <cdr:y>0.94011</cdr:y>
    </cdr:from>
    <cdr:to>
      <cdr:x>0.5742</cdr:x>
      <cdr:y>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F21F1643-FE4D-B264-1F18-B447784F7BE0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843229" y="4456766"/>
          <a:ext cx="202201" cy="28391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55A81-48C2-425B-AECD-27967AEA6E93}" type="datetimeFigureOut">
              <a:t>8/15/2023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AF66E-7B18-41B6-9093-6749C96043D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20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A397A-5738-40A0-8F3B-E40A6F23CCA5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492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083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45D85-CA3E-4770-BF12-D189A4F95F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539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001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414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50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660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411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537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17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403" y="2468491"/>
            <a:ext cx="10558197" cy="11045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0072C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403" y="3645024"/>
            <a:ext cx="10561173" cy="165618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FD282F-B9EF-D707-BBA6-ED3E4DF4DC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3674"/>
            <a:ext cx="12192000" cy="227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60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1" y="404664"/>
            <a:ext cx="11055019" cy="576064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72C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124744"/>
            <a:ext cx="11055019" cy="5112568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buNone/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Text</a:t>
            </a:r>
          </a:p>
          <a:p>
            <a:pPr lvl="2"/>
            <a:r>
              <a:rPr lang="en-US"/>
              <a:t>Text</a:t>
            </a:r>
          </a:p>
          <a:p>
            <a:pPr lvl="3"/>
            <a:r>
              <a:rPr lang="en-US"/>
              <a:t>Text</a:t>
            </a:r>
          </a:p>
          <a:p>
            <a:pPr lvl="4"/>
            <a:endParaRPr lang="en-US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431371" y="6381328"/>
            <a:ext cx="11329259" cy="0"/>
          </a:xfrm>
          <a:prstGeom prst="line">
            <a:avLst/>
          </a:prstGeom>
          <a:ln w="28575">
            <a:solidFill>
              <a:srgbClr val="005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7396504" y="6453336"/>
            <a:ext cx="448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Business Services Authority</a:t>
            </a:r>
            <a:r>
              <a:rPr lang="en-GB" sz="120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200" baseline="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catalyst for better health</a:t>
            </a:r>
          </a:p>
        </p:txBody>
      </p:sp>
    </p:spTree>
    <p:extLst>
      <p:ext uri="{BB962C8B-B14F-4D97-AF65-F5344CB8AC3E}">
        <p14:creationId xmlns:p14="http://schemas.microsoft.com/office/powerpoint/2010/main" val="301196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59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chart" Target="../charts/chart6.xml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chart" Target="../charts/chart8.xml"/><Relationship Id="rId4" Type="http://schemas.openxmlformats.org/officeDocument/2006/relationships/chart" Target="../charts/chart7.xml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46A33412-A7D7-E755-8CB3-84986DB93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17423" y="2408180"/>
            <a:ext cx="1048180" cy="3550711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968DC64E-315E-40FA-A292-731415DB08B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40848" y="2115716"/>
            <a:ext cx="7302321" cy="83576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sz="36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Gwasanaethau</a:t>
            </a:r>
            <a:r>
              <a:rPr lang="en-GB" sz="3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36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Deintyddol</a:t>
            </a:r>
            <a:r>
              <a:rPr lang="en-GB" sz="3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y GIG</a:t>
            </a:r>
            <a:endParaRPr lang="en-GB" sz="3600" i="1" dirty="0">
              <a:effectLst/>
              <a:ea typeface="Calibri" panose="020F0502020204030204" pitchFamily="34" charset="0"/>
            </a:endParaRPr>
          </a:p>
        </p:txBody>
      </p:sp>
      <p:sp>
        <p:nvSpPr>
          <p:cNvPr id="3" name="Subtitle 6">
            <a:extLst>
              <a:ext uri="{FF2B5EF4-FFF2-40B4-BE49-F238E27FC236}">
                <a16:creationId xmlns:a16="http://schemas.microsoft.com/office/drawing/2014/main" id="{AF53AACC-1417-43B9-B2AE-33686B1B86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848" y="3519988"/>
            <a:ext cx="5469452" cy="2300480"/>
          </a:xfrm>
        </p:spPr>
        <p:txBody>
          <a:bodyPr/>
          <a:lstStyle/>
          <a:p>
            <a:r>
              <a:rPr lang="en-GB" sz="32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Canlyniadau’r</a:t>
            </a:r>
            <a:r>
              <a:rPr lang="en-GB" sz="3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arolwg</a:t>
            </a:r>
            <a:r>
              <a:rPr lang="en-GB" sz="3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 </a:t>
            </a:r>
            <a:r>
              <a:rPr lang="en-GB" sz="3200" b="1" dirty="0" err="1">
                <a:solidFill>
                  <a:schemeClr val="tx1"/>
                </a:solidFill>
                <a:ea typeface="Calibri" panose="020F0502020204030204" pitchFamily="34" charset="0"/>
              </a:rPr>
              <a:t>g</a:t>
            </a:r>
            <a:r>
              <a:rPr lang="en-GB" sz="32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leifion</a:t>
            </a:r>
            <a:r>
              <a:rPr lang="en-GB" sz="3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brys</a:t>
            </a:r>
            <a:r>
              <a:rPr lang="en-GB" sz="3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yng</a:t>
            </a:r>
            <a:r>
              <a:rPr lang="en-GB" sz="3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Nghymru</a:t>
            </a:r>
            <a:br>
              <a:rPr lang="en-GB" sz="3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n-GB" sz="14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GB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Ebrill</a:t>
            </a:r>
            <a:r>
              <a:rPr lang="en-GB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2022 – Mawrth 2023</a:t>
            </a:r>
            <a:endParaRPr lang="en-GB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15A2701-1FAF-4C37-4691-783967B70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13533" y="2285510"/>
            <a:ext cx="1324934" cy="372637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4776F77-8121-FC6D-D48E-A9767DF2DB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00794" y="2533600"/>
            <a:ext cx="987894" cy="36809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5440A12-A214-2782-F88E-A8D8B9AC7970}"/>
              </a:ext>
            </a:extLst>
          </p:cNvPr>
          <p:cNvGrpSpPr/>
          <p:nvPr/>
        </p:nvGrpSpPr>
        <p:grpSpPr>
          <a:xfrm>
            <a:off x="6573477" y="-106532"/>
            <a:ext cx="5476494" cy="1260629"/>
            <a:chOff x="6573477" y="-106532"/>
            <a:chExt cx="5476494" cy="126062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F76B0F8-45AA-68D2-0DA7-48AC4E01B6C6}"/>
                </a:ext>
              </a:extLst>
            </p:cNvPr>
            <p:cNvSpPr/>
            <p:nvPr/>
          </p:nvSpPr>
          <p:spPr>
            <a:xfrm>
              <a:off x="7483876" y="-106532"/>
              <a:ext cx="4403324" cy="12606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9A09EF-12EF-2475-2172-76A065DB7D67}"/>
                </a:ext>
              </a:extLst>
            </p:cNvPr>
            <p:cNvSpPr/>
            <p:nvPr/>
          </p:nvSpPr>
          <p:spPr>
            <a:xfrm>
              <a:off x="6573477" y="0"/>
              <a:ext cx="5476494" cy="5859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cy-GB" sz="2800" b="1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Awdurdod Gwasanaethau Busnes y</a:t>
              </a:r>
              <a:endParaRPr lang="en-GB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8CD5916-B539-FB1D-3EB1-1DA779ED93B0}"/>
                </a:ext>
              </a:extLst>
            </p:cNvPr>
            <p:cNvSpPr/>
            <p:nvPr/>
          </p:nvSpPr>
          <p:spPr>
            <a:xfrm>
              <a:off x="10760284" y="523782"/>
              <a:ext cx="1126916" cy="53266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400" b="1" i="1" dirty="0">
                  <a:effectLst/>
                  <a:ea typeface="Calibri" panose="020F0502020204030204" pitchFamily="34" charset="0"/>
                </a:rPr>
                <a:t>GIG</a:t>
              </a:r>
              <a:endParaRPr lang="en-GB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2406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17" y="401947"/>
            <a:ext cx="5523591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Ansawdd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deintyddiaeth</a:t>
            </a:r>
            <a:r>
              <a:rPr lang="en-GB" dirty="0">
                <a:latin typeface="Arial"/>
                <a:cs typeface="Arial"/>
              </a:rPr>
              <a:t> y GIG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908650-10AC-4B66-8E1D-BDEED7BAD861}"/>
              </a:ext>
            </a:extLst>
          </p:cNvPr>
          <p:cNvSpPr txBox="1"/>
          <p:nvPr/>
        </p:nvSpPr>
        <p:spPr>
          <a:xfrm>
            <a:off x="7256147" y="1713499"/>
            <a:ext cx="4269588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</a:rPr>
              <a:t>Yn </a:t>
            </a:r>
            <a:r>
              <a:rPr lang="en-US" sz="1600" dirty="0" err="1">
                <a:latin typeface="Arial"/>
                <a:cs typeface="Arial"/>
              </a:rPr>
              <a:t>gyffredinol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err="1">
                <a:latin typeface="Arial"/>
                <a:cs typeface="Arial"/>
              </a:rPr>
              <a:t>roedd</a:t>
            </a:r>
            <a:r>
              <a:rPr lang="en-US" sz="1600" dirty="0">
                <a:latin typeface="Arial"/>
                <a:cs typeface="Arial"/>
              </a:rPr>
              <a:t> 86% </a:t>
            </a:r>
            <a:r>
              <a:rPr lang="en-US" sz="1600" dirty="0" err="1">
                <a:latin typeface="Arial"/>
                <a:cs typeface="Arial"/>
              </a:rPr>
              <a:t>o’r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cleifion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fodlon</a:t>
            </a:r>
            <a:r>
              <a:rPr lang="en-US" sz="1600" dirty="0">
                <a:latin typeface="Arial"/>
                <a:cs typeface="Arial"/>
              </a:rPr>
              <a:t> ag </a:t>
            </a:r>
            <a:r>
              <a:rPr lang="en-US" sz="1600" dirty="0" err="1">
                <a:latin typeface="Arial"/>
                <a:cs typeface="Arial"/>
              </a:rPr>
              <a:t>ansawdd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gofal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deintyddol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brys</a:t>
            </a:r>
            <a:r>
              <a:rPr lang="en-US" sz="1600" dirty="0">
                <a:latin typeface="Arial"/>
                <a:cs typeface="Arial"/>
              </a:rPr>
              <a:t> a </a:t>
            </a:r>
            <a:r>
              <a:rPr lang="en-US" sz="1600" dirty="0" err="1">
                <a:latin typeface="Arial"/>
                <a:cs typeface="Arial"/>
              </a:rPr>
              <a:t>gawsant</a:t>
            </a:r>
            <a:r>
              <a:rPr lang="en-US" sz="1600" dirty="0">
                <a:latin typeface="Arial"/>
                <a:cs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</a:rPr>
              <a:t>Mae </a:t>
            </a:r>
            <a:r>
              <a:rPr lang="en-US" sz="1600" dirty="0" err="1">
                <a:latin typeface="Arial"/>
                <a:cs typeface="Arial"/>
              </a:rPr>
              <a:t>sgôr</a:t>
            </a:r>
            <a:r>
              <a:rPr lang="en-US" sz="1600" dirty="0">
                <a:latin typeface="Arial"/>
                <a:cs typeface="Arial"/>
              </a:rPr>
              <a:t> o 86%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cael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ei</a:t>
            </a:r>
            <a:r>
              <a:rPr lang="en-US" sz="1600" dirty="0">
                <a:latin typeface="Arial"/>
                <a:cs typeface="Arial"/>
              </a:rPr>
              <a:t> nodi </a:t>
            </a:r>
            <a:r>
              <a:rPr lang="en-US" sz="1600" dirty="0" err="1">
                <a:latin typeface="Arial"/>
                <a:cs typeface="Arial"/>
              </a:rPr>
              <a:t>fel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bodlonrwydd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uchel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gan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cwsmer</a:t>
            </a:r>
            <a:r>
              <a:rPr lang="en-US" sz="1600" dirty="0">
                <a:latin typeface="Arial"/>
                <a:cs typeface="Arial"/>
              </a:rPr>
              <a:t>.​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Ni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chanfuwyd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unrhyw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wahaniaeth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yng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nghanran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ymatebwyr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fodlon</a:t>
            </a:r>
            <a:r>
              <a:rPr lang="en-US" sz="1600" dirty="0">
                <a:latin typeface="Arial"/>
                <a:ea typeface="Calibri"/>
                <a:cs typeface="Calibri"/>
              </a:rPr>
              <a:t> ag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ansawdd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deintyddiaeth</a:t>
            </a:r>
            <a:r>
              <a:rPr lang="en-US" sz="1600" dirty="0">
                <a:latin typeface="Arial"/>
                <a:ea typeface="Calibri"/>
                <a:cs typeface="Calibri"/>
              </a:rPr>
              <a:t> y GIG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rhwng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mathau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bractisau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3746F8-F330-9A8E-8DED-B40AF7C2F59D}"/>
              </a:ext>
            </a:extLst>
          </p:cNvPr>
          <p:cNvSpPr txBox="1"/>
          <p:nvPr/>
        </p:nvSpPr>
        <p:spPr>
          <a:xfrm>
            <a:off x="2789028" y="3241785"/>
            <a:ext cx="145559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200" dirty="0">
                <a:latin typeface="Arial"/>
                <a:ea typeface="Calibri"/>
                <a:cs typeface="Calibri"/>
              </a:rPr>
              <a:t> y </a:t>
            </a:r>
            <a:r>
              <a:rPr lang="en-US" sz="12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200" dirty="0">
                <a:latin typeface="Arial"/>
                <a:ea typeface="Calibri"/>
                <a:cs typeface="Calibri"/>
              </a:rPr>
              <a:t>: 5,455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9009410-AD3A-57C0-747A-E980D61295A1}"/>
              </a:ext>
            </a:extLst>
          </p:cNvPr>
          <p:cNvSpPr txBox="1">
            <a:spLocks/>
          </p:cNvSpPr>
          <p:nvPr/>
        </p:nvSpPr>
        <p:spPr>
          <a:xfrm>
            <a:off x="464386" y="3312103"/>
            <a:ext cx="2324642" cy="53692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1400" dirty="0" err="1">
                <a:latin typeface="Arial"/>
                <a:cs typeface="Arial"/>
              </a:rPr>
              <a:t>Cytundeb</a:t>
            </a:r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err="1">
                <a:latin typeface="Arial"/>
                <a:cs typeface="Arial"/>
              </a:rPr>
              <a:t>Uned</a:t>
            </a:r>
            <a:r>
              <a:rPr lang="en-GB" sz="1400" dirty="0">
                <a:latin typeface="Arial"/>
                <a:cs typeface="Arial"/>
              </a:rPr>
              <a:t> o </a:t>
            </a:r>
            <a:r>
              <a:rPr lang="en-GB" sz="1400" dirty="0" err="1">
                <a:latin typeface="Arial"/>
                <a:cs typeface="Arial"/>
              </a:rPr>
              <a:t>Weithgaredd</a:t>
            </a:r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err="1">
                <a:latin typeface="Arial"/>
                <a:cs typeface="Arial"/>
              </a:rPr>
              <a:t>Deintyddol</a:t>
            </a:r>
            <a:endParaRPr lang="en-US" sz="14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224E3BE-7491-E24A-159D-1AC273FA5D12}"/>
              </a:ext>
            </a:extLst>
          </p:cNvPr>
          <p:cNvSpPr txBox="1">
            <a:spLocks/>
          </p:cNvSpPr>
          <p:nvPr/>
        </p:nvSpPr>
        <p:spPr>
          <a:xfrm>
            <a:off x="3661908" y="3365411"/>
            <a:ext cx="2721359" cy="53692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1600" dirty="0">
                <a:latin typeface="Arial"/>
                <a:cs typeface="Arial"/>
              </a:rPr>
              <a:t>Contract yn </a:t>
            </a:r>
            <a:r>
              <a:rPr lang="en-GB" sz="1600" dirty="0" err="1">
                <a:latin typeface="Arial"/>
                <a:cs typeface="Arial"/>
              </a:rPr>
              <a:t>cael</a:t>
            </a:r>
            <a:r>
              <a:rPr lang="en-GB" sz="1600" dirty="0">
                <a:latin typeface="Arial"/>
                <a:cs typeface="Arial"/>
              </a:rPr>
              <a:t> ei </a:t>
            </a:r>
            <a:r>
              <a:rPr lang="en-GB" sz="1600" dirty="0" err="1">
                <a:latin typeface="Arial"/>
                <a:cs typeface="Arial"/>
              </a:rPr>
              <a:t>ddiwygio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EA7DFA-08C6-76D2-2F93-CCC405BB2122}"/>
              </a:ext>
            </a:extLst>
          </p:cNvPr>
          <p:cNvSpPr txBox="1"/>
          <p:nvPr/>
        </p:nvSpPr>
        <p:spPr>
          <a:xfrm>
            <a:off x="1314451" y="5947767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1,010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3447CF-6EF1-15A3-4DEF-51931B3A1B44}"/>
              </a:ext>
            </a:extLst>
          </p:cNvPr>
          <p:cNvSpPr txBox="1"/>
          <p:nvPr/>
        </p:nvSpPr>
        <p:spPr>
          <a:xfrm>
            <a:off x="4258947" y="596747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4,445</a:t>
            </a:r>
            <a:endParaRPr lang="en-US" sz="1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C6855-CFE1-7E15-5B5C-3D077331251B}"/>
              </a:ext>
            </a:extLst>
          </p:cNvPr>
          <p:cNvGrpSpPr/>
          <p:nvPr/>
        </p:nvGrpSpPr>
        <p:grpSpPr>
          <a:xfrm>
            <a:off x="2476940" y="1163729"/>
            <a:ext cx="2066617" cy="2028517"/>
            <a:chOff x="448855" y="1101471"/>
            <a:chExt cx="2066617" cy="202851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1BEF680-B9CD-9982-AD2A-32600B1B44E5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8894435A-6985-69E4-247D-7E5A030117D6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86%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AAB9CF4-2926-05AA-C282-A990D1CDDA7F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F21D0D-F99E-E4EE-5238-E6BEA4B9C177}"/>
              </a:ext>
            </a:extLst>
          </p:cNvPr>
          <p:cNvGrpSpPr/>
          <p:nvPr/>
        </p:nvGrpSpPr>
        <p:grpSpPr>
          <a:xfrm>
            <a:off x="918974" y="3882286"/>
            <a:ext cx="2066617" cy="2028517"/>
            <a:chOff x="448855" y="1101471"/>
            <a:chExt cx="2066617" cy="2028517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4C47A9C-BDA5-541B-69BD-2ACD8319EBBE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5749C17A-F25E-E2A9-9C8C-3101F15EB706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86%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8BCFCF9-EF1E-3941-35EB-7567A07E30B4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wedi’u</a:t>
              </a:r>
              <a:r>
                <a:rPr lang="en-US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B77036-37B8-736D-BCA1-0A978F8B6565}"/>
              </a:ext>
            </a:extLst>
          </p:cNvPr>
          <p:cNvGrpSpPr/>
          <p:nvPr/>
        </p:nvGrpSpPr>
        <p:grpSpPr>
          <a:xfrm>
            <a:off x="3952525" y="3909122"/>
            <a:ext cx="2066617" cy="2028517"/>
            <a:chOff x="448855" y="1101471"/>
            <a:chExt cx="2066617" cy="202851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652F73B-599A-6D2E-EF4E-80252DE66047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822C1B4F-E39B-7A06-38F8-DC2D956451A5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86%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BFCD05D-15CF-B15B-FBBC-47572FE4AEAB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E2725E-4591-A41F-EF00-BE9FBB1F8608}"/>
              </a:ext>
            </a:extLst>
          </p:cNvPr>
          <p:cNvGrpSpPr/>
          <p:nvPr/>
        </p:nvGrpSpPr>
        <p:grpSpPr>
          <a:xfrm>
            <a:off x="7294247" y="1813987"/>
            <a:ext cx="216024" cy="216024"/>
            <a:chOff x="483478" y="1556792"/>
            <a:chExt cx="216024" cy="21602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5A52A1C-BF11-A7D6-6A0A-26235E7DC668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2F03F763-EEC8-58D8-9751-6270C2917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DBDA6F2-06F6-F0C3-F278-8A34DD2F72E8}"/>
              </a:ext>
            </a:extLst>
          </p:cNvPr>
          <p:cNvGrpSpPr/>
          <p:nvPr/>
        </p:nvGrpSpPr>
        <p:grpSpPr>
          <a:xfrm>
            <a:off x="7292249" y="2741854"/>
            <a:ext cx="216024" cy="216024"/>
            <a:chOff x="483478" y="1556792"/>
            <a:chExt cx="216024" cy="21602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8924813-9A20-884A-4B0A-ED310AF745BA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Graphic 32" descr="Checkmark with solid fill">
              <a:extLst>
                <a:ext uri="{FF2B5EF4-FFF2-40B4-BE49-F238E27FC236}">
                  <a16:creationId xmlns:a16="http://schemas.microsoft.com/office/drawing/2014/main" id="{78E6844B-2B05-B9DD-D902-FB4F5FD24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C376121-7CB9-4F49-8175-D44F4FB36E27}"/>
              </a:ext>
            </a:extLst>
          </p:cNvPr>
          <p:cNvGrpSpPr/>
          <p:nvPr/>
        </p:nvGrpSpPr>
        <p:grpSpPr>
          <a:xfrm>
            <a:off x="7292824" y="3467441"/>
            <a:ext cx="216024" cy="216024"/>
            <a:chOff x="483478" y="1556792"/>
            <a:chExt cx="216024" cy="216024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580E5A6-F3CB-3560-F87B-4992E7A0D93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Graphic 35" descr="Checkmark with solid fill">
              <a:extLst>
                <a:ext uri="{FF2B5EF4-FFF2-40B4-BE49-F238E27FC236}">
                  <a16:creationId xmlns:a16="http://schemas.microsoft.com/office/drawing/2014/main" id="{3BEAB7A5-F628-BAF8-3D7F-7E57D0465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C24AD93-5EB7-556E-45A1-5677636C69C4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408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794" y="445353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Bodlonrwydd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cyffredinol</a:t>
            </a:r>
            <a:r>
              <a:rPr lang="en-GB" dirty="0">
                <a:latin typeface="Arial"/>
                <a:cs typeface="Arial"/>
              </a:rPr>
              <a:t> – </a:t>
            </a:r>
            <a:r>
              <a:rPr lang="en-GB" dirty="0" err="1">
                <a:latin typeface="Arial"/>
                <a:cs typeface="Arial"/>
              </a:rPr>
              <a:t>profiad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claf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908650-10AC-4B66-8E1D-BDEED7BAD861}"/>
              </a:ext>
            </a:extLst>
          </p:cNvPr>
          <p:cNvSpPr txBox="1"/>
          <p:nvPr/>
        </p:nvSpPr>
        <p:spPr>
          <a:xfrm>
            <a:off x="7361367" y="1669509"/>
            <a:ext cx="3760925" cy="329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</a:rPr>
              <a:t>Yn </a:t>
            </a:r>
            <a:r>
              <a:rPr lang="en-US" sz="1600" dirty="0" err="1">
                <a:latin typeface="Arial"/>
                <a:cs typeface="Arial"/>
              </a:rPr>
              <a:t>gyffredinol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err="1">
                <a:latin typeface="Arial"/>
                <a:cs typeface="Arial"/>
              </a:rPr>
              <a:t>roedd</a:t>
            </a:r>
            <a:r>
              <a:rPr lang="en-US" sz="1600" dirty="0">
                <a:latin typeface="Arial"/>
                <a:cs typeface="Arial"/>
              </a:rPr>
              <a:t> 89% </a:t>
            </a:r>
            <a:r>
              <a:rPr lang="en-US" sz="1600" dirty="0" err="1">
                <a:latin typeface="Arial"/>
                <a:cs typeface="Arial"/>
              </a:rPr>
              <a:t>o’r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cleifion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fodlon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â’r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gofal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deintyddol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brys</a:t>
            </a:r>
            <a:r>
              <a:rPr lang="en-US" sz="1600" dirty="0">
                <a:latin typeface="Arial"/>
                <a:cs typeface="Arial"/>
              </a:rPr>
              <a:t> a </a:t>
            </a:r>
            <a:r>
              <a:rPr lang="en-US" sz="1600" dirty="0" err="1">
                <a:latin typeface="Arial"/>
                <a:cs typeface="Arial"/>
              </a:rPr>
              <a:t>gawsant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err="1">
                <a:latin typeface="Arial"/>
                <a:cs typeface="Arial"/>
              </a:rPr>
              <a:t>gan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gynnwys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amgylchedd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practis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deintyddol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a’r</a:t>
            </a:r>
            <a:r>
              <a:rPr lang="en-US" sz="1600" dirty="0">
                <a:latin typeface="Arial"/>
                <a:cs typeface="Arial"/>
              </a:rPr>
              <a:t> staff.  </a:t>
            </a:r>
          </a:p>
          <a:p>
            <a:endParaRPr lang="en-US" sz="1600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</a:rPr>
              <a:t>Mae </a:t>
            </a:r>
            <a:r>
              <a:rPr lang="en-US" sz="1600" dirty="0" err="1">
                <a:latin typeface="Arial"/>
                <a:cs typeface="Arial"/>
              </a:rPr>
              <a:t>sgôr</a:t>
            </a:r>
            <a:r>
              <a:rPr lang="en-US" sz="1600" dirty="0">
                <a:latin typeface="Arial"/>
                <a:cs typeface="Arial"/>
              </a:rPr>
              <a:t> o 89%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cael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ei</a:t>
            </a:r>
            <a:r>
              <a:rPr lang="en-US" sz="1600" dirty="0">
                <a:latin typeface="Arial"/>
                <a:cs typeface="Arial"/>
              </a:rPr>
              <a:t> nodi </a:t>
            </a:r>
            <a:r>
              <a:rPr lang="en-US" sz="1600" dirty="0" err="1">
                <a:latin typeface="Arial"/>
                <a:cs typeface="Arial"/>
              </a:rPr>
              <a:t>fel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bodlonrwydd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uchel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gan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claf</a:t>
            </a:r>
            <a:r>
              <a:rPr lang="en-US" sz="1600" dirty="0">
                <a:latin typeface="Arial"/>
                <a:cs typeface="Arial"/>
              </a:rPr>
              <a:t>.​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/>
                <a:cs typeface="Arial"/>
              </a:rPr>
              <a:t>Nid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oedd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gwahaniaethau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ystadegol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arwyddocaol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cyfraddau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bodlonrwydd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rhwng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mathau</a:t>
            </a:r>
            <a:r>
              <a:rPr lang="en-US" sz="1600" dirty="0">
                <a:latin typeface="Arial"/>
                <a:cs typeface="Arial"/>
              </a:rPr>
              <a:t> o </a:t>
            </a:r>
            <a:r>
              <a:rPr lang="en-US" sz="1600" dirty="0" err="1">
                <a:latin typeface="Arial"/>
                <a:cs typeface="Arial"/>
              </a:rPr>
              <a:t>gontractau</a:t>
            </a:r>
            <a:r>
              <a:rPr lang="en-US" sz="1600" dirty="0">
                <a:latin typeface="Arial"/>
                <a:cs typeface="Arial"/>
              </a:rPr>
              <a:t>. 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3746F8-F330-9A8E-8DED-B40AF7C2F59D}"/>
              </a:ext>
            </a:extLst>
          </p:cNvPr>
          <p:cNvSpPr txBox="1"/>
          <p:nvPr/>
        </p:nvSpPr>
        <p:spPr>
          <a:xfrm>
            <a:off x="2801786" y="3131231"/>
            <a:ext cx="26624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200" dirty="0">
                <a:latin typeface="Arial"/>
                <a:ea typeface="Calibri"/>
                <a:cs typeface="Calibri"/>
              </a:rPr>
              <a:t> y </a:t>
            </a:r>
            <a:r>
              <a:rPr lang="en-US" sz="12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200" dirty="0">
                <a:latin typeface="Arial"/>
                <a:ea typeface="Calibri"/>
                <a:cs typeface="Calibri"/>
              </a:rPr>
              <a:t>: 5,455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9009410-AD3A-57C0-747A-E980D61295A1}"/>
              </a:ext>
            </a:extLst>
          </p:cNvPr>
          <p:cNvSpPr txBox="1">
            <a:spLocks/>
          </p:cNvSpPr>
          <p:nvPr/>
        </p:nvSpPr>
        <p:spPr>
          <a:xfrm>
            <a:off x="710731" y="3333525"/>
            <a:ext cx="2324642" cy="53692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400" dirty="0">
                <a:latin typeface="Arial"/>
                <a:cs typeface="Arial"/>
              </a:rPr>
              <a:t>Contract </a:t>
            </a:r>
            <a:r>
              <a:rPr lang="en-GB" sz="1400" dirty="0" err="1">
                <a:latin typeface="Arial"/>
                <a:cs typeface="Arial"/>
              </a:rPr>
              <a:t>Uned</a:t>
            </a:r>
            <a:r>
              <a:rPr lang="en-GB" sz="1400" dirty="0">
                <a:latin typeface="Arial"/>
                <a:cs typeface="Arial"/>
              </a:rPr>
              <a:t> o </a:t>
            </a:r>
            <a:r>
              <a:rPr lang="en-GB" sz="1400" dirty="0" err="1">
                <a:latin typeface="Arial"/>
                <a:cs typeface="Arial"/>
              </a:rPr>
              <a:t>Weithgaredd</a:t>
            </a:r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err="1">
                <a:latin typeface="Arial"/>
                <a:cs typeface="Arial"/>
              </a:rPr>
              <a:t>Deintyddol</a:t>
            </a:r>
            <a:endParaRPr lang="en-US" sz="14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224E3BE-7491-E24A-159D-1AC273FA5D12}"/>
              </a:ext>
            </a:extLst>
          </p:cNvPr>
          <p:cNvSpPr txBox="1">
            <a:spLocks/>
          </p:cNvSpPr>
          <p:nvPr/>
        </p:nvSpPr>
        <p:spPr>
          <a:xfrm>
            <a:off x="4083434" y="3548909"/>
            <a:ext cx="2721359" cy="53692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400" dirty="0">
                <a:latin typeface="Arial"/>
                <a:cs typeface="Arial"/>
              </a:rPr>
              <a:t>Contract </a:t>
            </a:r>
            <a:r>
              <a:rPr lang="en-GB" sz="1400" dirty="0" err="1">
                <a:latin typeface="Arial"/>
                <a:cs typeface="Arial"/>
              </a:rPr>
              <a:t>wedi’i</a:t>
            </a:r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err="1">
                <a:latin typeface="Arial"/>
                <a:cs typeface="Arial"/>
              </a:rPr>
              <a:t>ddiwygio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EA7DFA-08C6-76D2-2F93-CCC405BB2122}"/>
              </a:ext>
            </a:extLst>
          </p:cNvPr>
          <p:cNvSpPr txBox="1"/>
          <p:nvPr/>
        </p:nvSpPr>
        <p:spPr>
          <a:xfrm>
            <a:off x="1239036" y="593776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1,010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3447CF-6EF1-15A3-4DEF-51931B3A1B44}"/>
              </a:ext>
            </a:extLst>
          </p:cNvPr>
          <p:cNvSpPr txBox="1"/>
          <p:nvPr/>
        </p:nvSpPr>
        <p:spPr>
          <a:xfrm>
            <a:off x="4217186" y="5926540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4,445</a:t>
            </a:r>
            <a:endParaRPr lang="en-US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B0C1017-C132-8F03-B08D-0437B9E0B19E}"/>
              </a:ext>
            </a:extLst>
          </p:cNvPr>
          <p:cNvGrpSpPr/>
          <p:nvPr/>
        </p:nvGrpSpPr>
        <p:grpSpPr>
          <a:xfrm>
            <a:off x="2441255" y="1093637"/>
            <a:ext cx="2066617" cy="2028517"/>
            <a:chOff x="448855" y="1101471"/>
            <a:chExt cx="2066617" cy="202851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56C4743-97BB-FD09-84E9-9A5C443EC452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1E7389F1-5C4F-9624-FF57-716CB53F36BA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89%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468FC3E-77F7-E524-045F-C3403276E0C9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A8A691B-7AC7-D41B-7D42-4BC6DD071C9E}"/>
              </a:ext>
            </a:extLst>
          </p:cNvPr>
          <p:cNvGrpSpPr/>
          <p:nvPr/>
        </p:nvGrpSpPr>
        <p:grpSpPr>
          <a:xfrm>
            <a:off x="906619" y="3870448"/>
            <a:ext cx="2066617" cy="2028517"/>
            <a:chOff x="448855" y="1101471"/>
            <a:chExt cx="2066617" cy="202851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C0EF646-617A-BB33-2635-BC3C648B2B85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C6A24F07-BAB7-86C5-9A64-D823041BE903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90%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43641F0-42DB-BFD7-6AA5-DEB76D32C788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wedi’u</a:t>
              </a:r>
              <a:r>
                <a:rPr lang="en-US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E32B893-6BCC-BB55-D18B-253FA2485CE4}"/>
              </a:ext>
            </a:extLst>
          </p:cNvPr>
          <p:cNvGrpSpPr/>
          <p:nvPr/>
        </p:nvGrpSpPr>
        <p:grpSpPr>
          <a:xfrm>
            <a:off x="3890253" y="3878973"/>
            <a:ext cx="2066617" cy="2028517"/>
            <a:chOff x="448855" y="1101471"/>
            <a:chExt cx="2066617" cy="202851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44F6D26-8254-E82D-C5CC-26238185B367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5B450EE1-0E2E-6A37-23BC-58B1546B7088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89%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06CF215-0C57-3B1A-2C4E-593EBB74097A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C4145E-3E99-0BF3-A78A-BE7A95700566}"/>
              </a:ext>
            </a:extLst>
          </p:cNvPr>
          <p:cNvGrpSpPr/>
          <p:nvPr/>
        </p:nvGrpSpPr>
        <p:grpSpPr>
          <a:xfrm>
            <a:off x="7399467" y="1752288"/>
            <a:ext cx="216024" cy="216024"/>
            <a:chOff x="483478" y="1556792"/>
            <a:chExt cx="216024" cy="21602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D927FC4-CAF8-388D-99EA-7033FCDA862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B9229FCD-D27C-9682-8D50-6BD453925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B1F14CD-81EB-846A-8DE3-B6D647DFA530}"/>
              </a:ext>
            </a:extLst>
          </p:cNvPr>
          <p:cNvGrpSpPr/>
          <p:nvPr/>
        </p:nvGrpSpPr>
        <p:grpSpPr>
          <a:xfrm>
            <a:off x="7406782" y="3192206"/>
            <a:ext cx="216024" cy="216024"/>
            <a:chOff x="483478" y="1556792"/>
            <a:chExt cx="216024" cy="21602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8C7CD0B-ED41-7305-84B2-B0CAC2E196F1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A934A459-13BC-B42A-423B-8798473C4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13E575C-3E5D-5667-C571-9B8166712A32}"/>
              </a:ext>
            </a:extLst>
          </p:cNvPr>
          <p:cNvGrpSpPr/>
          <p:nvPr/>
        </p:nvGrpSpPr>
        <p:grpSpPr>
          <a:xfrm>
            <a:off x="7390858" y="3947318"/>
            <a:ext cx="216024" cy="216024"/>
            <a:chOff x="483478" y="1556792"/>
            <a:chExt cx="216024" cy="21602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7C6155A-1D10-8EA5-4162-AC051737D623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Graphic 32" descr="Checkmark with solid fill">
              <a:extLst>
                <a:ext uri="{FF2B5EF4-FFF2-40B4-BE49-F238E27FC236}">
                  <a16:creationId xmlns:a16="http://schemas.microsoft.com/office/drawing/2014/main" id="{79F6D31C-4BAF-3DAF-0C31-8F3A23172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C7690EB-1BDF-2854-8506-7E21489C0810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131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7901-B356-441D-A04E-F5929F4D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Unrhyw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gwestiynau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?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48329F2-9F20-4934-9AA5-BCB908D81C98}"/>
              </a:ext>
            </a:extLst>
          </p:cNvPr>
          <p:cNvGrpSpPr/>
          <p:nvPr/>
        </p:nvGrpSpPr>
        <p:grpSpPr>
          <a:xfrm>
            <a:off x="1552903" y="827690"/>
            <a:ext cx="8451415" cy="5440998"/>
            <a:chOff x="611560" y="980728"/>
            <a:chExt cx="7992888" cy="5186264"/>
          </a:xfrm>
        </p:grpSpPr>
        <p:pic>
          <p:nvPicPr>
            <p:cNvPr id="4" name="Graphic 3" descr="Questions with solid fill">
              <a:extLst>
                <a:ext uri="{FF2B5EF4-FFF2-40B4-BE49-F238E27FC236}">
                  <a16:creationId xmlns:a16="http://schemas.microsoft.com/office/drawing/2014/main" id="{15D5C887-D645-48FB-C68C-14828F228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79712" y="980728"/>
              <a:ext cx="5186264" cy="5186264"/>
            </a:xfrm>
            <a:prstGeom prst="rect">
              <a:avLst/>
            </a:prstGeom>
          </p:spPr>
        </p:pic>
        <p:pic>
          <p:nvPicPr>
            <p:cNvPr id="5" name="Graphic 4" descr="Badge Question Mark with solid fill">
              <a:extLst>
                <a:ext uri="{FF2B5EF4-FFF2-40B4-BE49-F238E27FC236}">
                  <a16:creationId xmlns:a16="http://schemas.microsoft.com/office/drawing/2014/main" id="{48884996-AEFA-BF49-2B6F-4A09D1A51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1560" y="2780928"/>
              <a:ext cx="1660336" cy="1660336"/>
            </a:xfrm>
            <a:prstGeom prst="rect">
              <a:avLst/>
            </a:prstGeom>
          </p:spPr>
        </p:pic>
        <p:pic>
          <p:nvPicPr>
            <p:cNvPr id="6" name="Graphic 5" descr="Badge Question Mark with solid fill">
              <a:extLst>
                <a:ext uri="{FF2B5EF4-FFF2-40B4-BE49-F238E27FC236}">
                  <a16:creationId xmlns:a16="http://schemas.microsoft.com/office/drawing/2014/main" id="{BECF0E31-5A52-D28E-638D-1514EE629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944112" y="2920792"/>
              <a:ext cx="1660336" cy="1660336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4259A2D-E49F-84B9-1A9C-6337ECAD7354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02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F6A4718-CC68-2FD7-F7BD-CBA30E497CBC}"/>
              </a:ext>
            </a:extLst>
          </p:cNvPr>
          <p:cNvSpPr/>
          <p:nvPr/>
        </p:nvSpPr>
        <p:spPr>
          <a:xfrm>
            <a:off x="0" y="2243523"/>
            <a:ext cx="12192000" cy="4093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82" y="379554"/>
            <a:ext cx="9278771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Cyflwyniad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1F1787-105E-4855-B210-6B53E42CA2AF}"/>
              </a:ext>
            </a:extLst>
          </p:cNvPr>
          <p:cNvSpPr txBox="1"/>
          <p:nvPr/>
        </p:nvSpPr>
        <p:spPr>
          <a:xfrm>
            <a:off x="516340" y="2298999"/>
            <a:ext cx="11042386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Rhwng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1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Ebrill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2022 a 31 Mawrth 2023,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casglodd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yr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arolwg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gyfanswm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o 5,619 o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ymatebion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. </a:t>
            </a:r>
          </a:p>
          <a:p>
            <a:endParaRPr lang="en-GB" sz="2000" dirty="0">
              <a:solidFill>
                <a:srgbClr val="000000"/>
              </a:solidFill>
              <a:latin typeface="Arial"/>
              <a:ea typeface="Calibri"/>
              <a:cs typeface="Arial"/>
            </a:endParaRPr>
          </a:p>
          <a:p>
            <a:r>
              <a:rPr lang="en-GB" sz="2000" dirty="0" err="1">
                <a:latin typeface="Arial"/>
                <a:cs typeface="Arial"/>
              </a:rPr>
              <a:t>Mae’r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adroddiad</a:t>
            </a:r>
            <a:r>
              <a:rPr lang="en-GB" sz="2000" dirty="0">
                <a:latin typeface="Arial"/>
                <a:cs typeface="Arial"/>
              </a:rPr>
              <a:t> hwn yn </a:t>
            </a:r>
            <a:r>
              <a:rPr lang="en-GB" sz="2000" dirty="0" err="1">
                <a:latin typeface="Arial"/>
                <a:cs typeface="Arial"/>
              </a:rPr>
              <a:t>cymharu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profiadau’r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cleifion</a:t>
            </a:r>
            <a:r>
              <a:rPr lang="en-GB" sz="2000" dirty="0">
                <a:latin typeface="Arial"/>
                <a:cs typeface="Arial"/>
              </a:rPr>
              <a:t> a </a:t>
            </a:r>
            <a:r>
              <a:rPr lang="en-GB" sz="2000" dirty="0" err="1">
                <a:latin typeface="Arial"/>
                <a:cs typeface="Arial"/>
              </a:rPr>
              <a:t>fynychodd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bractis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deintyddol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lle</a:t>
            </a:r>
            <a:r>
              <a:rPr lang="en-GB" sz="2000" dirty="0">
                <a:latin typeface="Arial"/>
                <a:cs typeface="Arial"/>
              </a:rPr>
              <a:t> y </a:t>
            </a:r>
            <a:r>
              <a:rPr lang="en-GB" sz="2000" dirty="0" err="1">
                <a:latin typeface="Arial"/>
                <a:cs typeface="Arial"/>
              </a:rPr>
              <a:t>mae’r</a:t>
            </a:r>
            <a:r>
              <a:rPr lang="en-GB" sz="2000" dirty="0">
                <a:latin typeface="Arial"/>
                <a:cs typeface="Arial"/>
              </a:rPr>
              <a:t> contract yn </a:t>
            </a:r>
            <a:r>
              <a:rPr lang="en-GB" sz="2000" dirty="0" err="1">
                <a:latin typeface="Arial"/>
                <a:cs typeface="Arial"/>
              </a:rPr>
              <a:t>cael</a:t>
            </a:r>
            <a:r>
              <a:rPr lang="en-GB" sz="2000" dirty="0">
                <a:latin typeface="Arial"/>
                <a:cs typeface="Arial"/>
              </a:rPr>
              <a:t> ei </a:t>
            </a:r>
            <a:r>
              <a:rPr lang="en-GB" sz="2000" dirty="0" err="1">
                <a:latin typeface="Arial"/>
                <a:cs typeface="Arial"/>
              </a:rPr>
              <a:t>ddiwygio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â’r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rheini</a:t>
            </a:r>
            <a:r>
              <a:rPr lang="en-GB" sz="2000" dirty="0">
                <a:latin typeface="Arial"/>
                <a:cs typeface="Arial"/>
              </a:rPr>
              <a:t> a </a:t>
            </a:r>
            <a:r>
              <a:rPr lang="en-GB" sz="2000" dirty="0" err="1">
                <a:latin typeface="Arial"/>
                <a:cs typeface="Arial"/>
              </a:rPr>
              <a:t>fynychodd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bractis</a:t>
            </a:r>
            <a:r>
              <a:rPr lang="en-GB" sz="2000" dirty="0">
                <a:latin typeface="Arial"/>
                <a:cs typeface="Arial"/>
              </a:rPr>
              <a:t> â </a:t>
            </a:r>
            <a:r>
              <a:rPr lang="en-GB" sz="2000" dirty="0" err="1">
                <a:latin typeface="Arial"/>
                <a:cs typeface="Arial"/>
              </a:rPr>
              <a:t>chontract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uned</a:t>
            </a:r>
            <a:r>
              <a:rPr lang="en-GB" sz="2000" dirty="0">
                <a:latin typeface="Arial"/>
                <a:cs typeface="Arial"/>
              </a:rPr>
              <a:t> o </a:t>
            </a:r>
            <a:r>
              <a:rPr lang="en-GB" sz="2000" dirty="0" err="1">
                <a:latin typeface="Arial"/>
                <a:cs typeface="Arial"/>
              </a:rPr>
              <a:t>weithgaredd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deintyddol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endParaRPr lang="en-GB" sz="2000" dirty="0">
              <a:latin typeface="Arial"/>
              <a:cs typeface="Arial"/>
            </a:endParaRPr>
          </a:p>
          <a:p>
            <a:r>
              <a:rPr lang="en-GB" sz="2000" dirty="0" err="1">
                <a:latin typeface="Arial"/>
                <a:cs typeface="Arial"/>
              </a:rPr>
              <a:t>Mae’r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canrannau</a:t>
            </a:r>
            <a:r>
              <a:rPr lang="en-GB" sz="2000" dirty="0">
                <a:latin typeface="Arial"/>
                <a:cs typeface="Arial"/>
              </a:rPr>
              <a:t> yn </a:t>
            </a:r>
            <a:r>
              <a:rPr lang="en-GB" sz="2000" dirty="0" err="1">
                <a:latin typeface="Arial"/>
                <a:cs typeface="Arial"/>
              </a:rPr>
              <a:t>yr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adroddiad</a:t>
            </a:r>
            <a:r>
              <a:rPr lang="en-GB" sz="2000" dirty="0">
                <a:latin typeface="Arial"/>
                <a:cs typeface="Arial"/>
              </a:rPr>
              <a:t> hwn </a:t>
            </a:r>
            <a:r>
              <a:rPr lang="en-GB" sz="2000" dirty="0" err="1">
                <a:latin typeface="Arial"/>
                <a:cs typeface="Arial"/>
              </a:rPr>
              <a:t>wedi’u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talgrynnu</a:t>
            </a:r>
            <a:r>
              <a:rPr lang="en-GB" sz="2000" dirty="0">
                <a:latin typeface="Arial"/>
                <a:cs typeface="Arial"/>
              </a:rPr>
              <a:t> ac </a:t>
            </a:r>
            <a:r>
              <a:rPr lang="en-GB" sz="2000" dirty="0" err="1">
                <a:latin typeface="Arial"/>
                <a:cs typeface="Arial"/>
              </a:rPr>
              <a:t>mae’n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bosibl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na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fyddant</a:t>
            </a:r>
            <a:r>
              <a:rPr lang="en-GB" sz="2000" dirty="0">
                <a:latin typeface="Arial"/>
                <a:cs typeface="Arial"/>
              </a:rPr>
              <a:t> yn gwneud </a:t>
            </a:r>
            <a:r>
              <a:rPr lang="en-GB" sz="2000" dirty="0" err="1">
                <a:latin typeface="Arial"/>
                <a:cs typeface="Arial"/>
              </a:rPr>
              <a:t>cyfanswm</a:t>
            </a:r>
            <a:r>
              <a:rPr lang="en-GB" sz="2000" dirty="0">
                <a:latin typeface="Arial"/>
                <a:cs typeface="Arial"/>
              </a:rPr>
              <a:t> o 100% bob </a:t>
            </a:r>
            <a:r>
              <a:rPr lang="en-GB" sz="2000" dirty="0" err="1">
                <a:latin typeface="Arial"/>
                <a:cs typeface="Arial"/>
              </a:rPr>
              <a:t>tro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endParaRPr lang="en-GB" sz="2000" dirty="0">
              <a:latin typeface="Arial"/>
              <a:cs typeface="Arial"/>
            </a:endParaRPr>
          </a:p>
          <a:p>
            <a:r>
              <a:rPr lang="en-GB" sz="2000" dirty="0" err="1">
                <a:latin typeface="Arial"/>
                <a:cs typeface="Arial"/>
              </a:rPr>
              <a:t>Cynhaliwyd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profion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ystadegol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</a:t>
            </a:r>
            <a:r>
              <a:rPr lang="en-GB" sz="2000" dirty="0">
                <a:latin typeface="Arial"/>
                <a:cs typeface="Arial"/>
              </a:rPr>
              <a:t> y data. </a:t>
            </a:r>
            <a:r>
              <a:rPr lang="en-GB" sz="2000" dirty="0" err="1">
                <a:latin typeface="Arial"/>
                <a:cs typeface="Arial"/>
              </a:rPr>
              <a:t>Mae’r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cyfeiriadau</a:t>
            </a:r>
            <a:r>
              <a:rPr lang="en-GB" sz="2000" dirty="0">
                <a:latin typeface="Arial"/>
                <a:cs typeface="Arial"/>
              </a:rPr>
              <a:t> at </a:t>
            </a:r>
            <a:r>
              <a:rPr lang="en-GB" sz="2000" dirty="0" err="1">
                <a:latin typeface="Arial"/>
                <a:cs typeface="Arial"/>
              </a:rPr>
              <a:t>arwyddocâd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ystadegol</a:t>
            </a:r>
            <a:r>
              <a:rPr lang="en-GB" sz="2000" dirty="0">
                <a:latin typeface="Arial"/>
                <a:cs typeface="Arial"/>
              </a:rPr>
              <a:t> yn </a:t>
            </a:r>
            <a:r>
              <a:rPr lang="en-GB" sz="2000" dirty="0" err="1">
                <a:latin typeface="Arial"/>
                <a:cs typeface="Arial"/>
              </a:rPr>
              <a:t>dangos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ein</a:t>
            </a:r>
            <a:r>
              <a:rPr lang="en-GB" sz="2000" dirty="0">
                <a:latin typeface="Arial"/>
                <a:cs typeface="Arial"/>
              </a:rPr>
              <a:t> bod yn </a:t>
            </a:r>
            <a:r>
              <a:rPr lang="en-GB" sz="2000" dirty="0" err="1">
                <a:latin typeface="Arial"/>
                <a:cs typeface="Arial"/>
              </a:rPr>
              <a:t>hyderus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lefel</a:t>
            </a:r>
            <a:r>
              <a:rPr lang="en-GB" sz="2000" dirty="0">
                <a:latin typeface="Arial"/>
                <a:cs typeface="Arial"/>
              </a:rPr>
              <a:t> o 95% bod y </a:t>
            </a:r>
            <a:r>
              <a:rPr lang="en-GB" sz="2000" dirty="0" err="1">
                <a:latin typeface="Arial"/>
                <a:cs typeface="Arial"/>
              </a:rPr>
              <a:t>gwahaniaethau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rhwng</a:t>
            </a:r>
            <a:r>
              <a:rPr lang="en-GB" sz="2000" dirty="0">
                <a:latin typeface="Arial"/>
                <a:cs typeface="Arial"/>
              </a:rPr>
              <a:t> y </a:t>
            </a:r>
            <a:r>
              <a:rPr lang="en-GB" sz="2000" dirty="0" err="1">
                <a:latin typeface="Arial"/>
                <a:cs typeface="Arial"/>
              </a:rPr>
              <a:t>ddau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gontract</a:t>
            </a:r>
            <a:r>
              <a:rPr lang="en-GB" sz="2000" dirty="0">
                <a:latin typeface="Arial"/>
                <a:cs typeface="Arial"/>
              </a:rPr>
              <a:t> yn </a:t>
            </a:r>
            <a:r>
              <a:rPr lang="en-GB" sz="2000" dirty="0" err="1">
                <a:latin typeface="Arial"/>
                <a:cs typeface="Arial"/>
              </a:rPr>
              <a:t>rhai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gwirioneddol</a:t>
            </a:r>
            <a:r>
              <a:rPr lang="en-GB" sz="2000" dirty="0">
                <a:latin typeface="Arial"/>
                <a:cs typeface="Arial"/>
              </a:rPr>
              <a:t> ac </a:t>
            </a:r>
            <a:r>
              <a:rPr lang="en-GB" sz="2000" dirty="0" err="1">
                <a:latin typeface="Arial"/>
                <a:cs typeface="Arial"/>
              </a:rPr>
              <a:t>nid</a:t>
            </a:r>
            <a:r>
              <a:rPr lang="en-GB" sz="2000" dirty="0">
                <a:latin typeface="Arial"/>
                <a:cs typeface="Arial"/>
              </a:rPr>
              <a:t> o </a:t>
            </a:r>
            <a:r>
              <a:rPr lang="en-GB" sz="2000" dirty="0" err="1">
                <a:latin typeface="Arial"/>
                <a:cs typeface="Arial"/>
              </a:rPr>
              <a:t>ganlyniad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siawns</a:t>
            </a:r>
            <a:r>
              <a:rPr lang="en-GB" sz="2000" dirty="0">
                <a:latin typeface="Arial"/>
                <a:cs typeface="Arial"/>
              </a:rPr>
              <a:t>. </a:t>
            </a:r>
          </a:p>
        </p:txBody>
      </p:sp>
      <p:pic>
        <p:nvPicPr>
          <p:cNvPr id="5" name="Graphic 4" descr="Play with solid fill">
            <a:extLst>
              <a:ext uri="{FF2B5EF4-FFF2-40B4-BE49-F238E27FC236}">
                <a16:creationId xmlns:a16="http://schemas.microsoft.com/office/drawing/2014/main" id="{32B0F0FD-37B4-D89E-6D6A-E91A0A515C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6300" y="2344528"/>
            <a:ext cx="360040" cy="360040"/>
          </a:xfrm>
          <a:prstGeom prst="rect">
            <a:avLst/>
          </a:prstGeom>
        </p:spPr>
      </p:pic>
      <p:pic>
        <p:nvPicPr>
          <p:cNvPr id="6" name="Graphic 5" descr="Play with solid fill">
            <a:extLst>
              <a:ext uri="{FF2B5EF4-FFF2-40B4-BE49-F238E27FC236}">
                <a16:creationId xmlns:a16="http://schemas.microsoft.com/office/drawing/2014/main" id="{9516DE1A-0F8C-57FA-E201-E626FECDB6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67341" y="2942748"/>
            <a:ext cx="360040" cy="360040"/>
          </a:xfrm>
          <a:prstGeom prst="rect">
            <a:avLst/>
          </a:prstGeom>
        </p:spPr>
      </p:pic>
      <p:pic>
        <p:nvPicPr>
          <p:cNvPr id="7" name="Graphic 6" descr="Play with solid fill">
            <a:extLst>
              <a:ext uri="{FF2B5EF4-FFF2-40B4-BE49-F238E27FC236}">
                <a16:creationId xmlns:a16="http://schemas.microsoft.com/office/drawing/2014/main" id="{F1DF2677-63B7-8071-5E59-0708778230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64790" y="4175461"/>
            <a:ext cx="360040" cy="360040"/>
          </a:xfrm>
          <a:prstGeom prst="rect">
            <a:avLst/>
          </a:prstGeom>
        </p:spPr>
      </p:pic>
      <p:pic>
        <p:nvPicPr>
          <p:cNvPr id="8" name="Graphic 7" descr="Play with solid fill">
            <a:extLst>
              <a:ext uri="{FF2B5EF4-FFF2-40B4-BE49-F238E27FC236}">
                <a16:creationId xmlns:a16="http://schemas.microsoft.com/office/drawing/2014/main" id="{D5D103D3-05A0-5692-7035-CF0CC18CDD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64790" y="5064586"/>
            <a:ext cx="360040" cy="3600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8FB7DF-9838-A98F-B4D2-84AD4721AA6F}"/>
              </a:ext>
            </a:extLst>
          </p:cNvPr>
          <p:cNvSpPr txBox="1"/>
          <p:nvPr/>
        </p:nvSpPr>
        <p:spPr>
          <a:xfrm>
            <a:off x="227882" y="920085"/>
            <a:ext cx="10185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Mae’r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Arolwg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o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Gleifion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Deintyddol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Brys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yng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Nghymru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yn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cynnwys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19 o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gwestiynau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a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luniwyd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fesur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profiadau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cleifion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yn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eu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practisau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deintyddol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ar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ôl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iddynt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gael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triniaeth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ddeintyddol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frys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yng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Nghymru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dros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y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chwe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wythnos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diwethaf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. Mae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cwestiynau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demograffig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ar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gael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Arial"/>
                <a:cs typeface="Arial"/>
              </a:rPr>
              <a:t>hefyd</a:t>
            </a:r>
            <a:r>
              <a:rPr lang="en-GB" sz="2000" b="1" dirty="0">
                <a:solidFill>
                  <a:srgbClr val="000000"/>
                </a:solidFill>
                <a:latin typeface="Arial"/>
                <a:cs typeface="Arial"/>
              </a:rPr>
              <a:t>. </a:t>
            </a:r>
            <a:endParaRPr lang="en-GB" sz="20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AAA2EB-AE82-7C6F-3B4B-BC35BF7EA59F}"/>
              </a:ext>
            </a:extLst>
          </p:cNvPr>
          <p:cNvGrpSpPr/>
          <p:nvPr/>
        </p:nvGrpSpPr>
        <p:grpSpPr>
          <a:xfrm>
            <a:off x="10271883" y="178280"/>
            <a:ext cx="1794977" cy="1794977"/>
            <a:chOff x="10234363" y="707671"/>
            <a:chExt cx="1631216" cy="1631216"/>
          </a:xfrm>
        </p:grpSpPr>
        <p:pic>
          <p:nvPicPr>
            <p:cNvPr id="12" name="Graphic 11" descr="Clipboard with solid fill">
              <a:extLst>
                <a:ext uri="{FF2B5EF4-FFF2-40B4-BE49-F238E27FC236}">
                  <a16:creationId xmlns:a16="http://schemas.microsoft.com/office/drawing/2014/main" id="{6EFB6568-1EE8-706E-6F93-9FD5821A1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34363" y="707671"/>
              <a:ext cx="1631216" cy="1631216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1A71BBB-851C-FA1D-ADC1-A0F512D86B7F}"/>
                </a:ext>
              </a:extLst>
            </p:cNvPr>
            <p:cNvSpPr/>
            <p:nvPr/>
          </p:nvSpPr>
          <p:spPr>
            <a:xfrm>
              <a:off x="10720552" y="1332186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B342AA3-A4E9-5E39-8087-DD5D29B096EA}"/>
                </a:ext>
              </a:extLst>
            </p:cNvPr>
            <p:cNvSpPr/>
            <p:nvPr/>
          </p:nvSpPr>
          <p:spPr>
            <a:xfrm>
              <a:off x="10720552" y="1489676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DB5DDD4-EBA4-5A36-3E46-F9D648CCB468}"/>
                </a:ext>
              </a:extLst>
            </p:cNvPr>
            <p:cNvSpPr/>
            <p:nvPr/>
          </p:nvSpPr>
          <p:spPr>
            <a:xfrm>
              <a:off x="10720552" y="1668187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8D6517F-E105-5D54-C43E-FE2A03F94FEA}"/>
                </a:ext>
              </a:extLst>
            </p:cNvPr>
            <p:cNvSpPr/>
            <p:nvPr/>
          </p:nvSpPr>
          <p:spPr>
            <a:xfrm>
              <a:off x="10720552" y="1851519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573D840-CBE6-A892-FC5F-6E83F9173F73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257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30D6B66-8FF4-B1F8-BE97-CA3B76230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7630453"/>
              </p:ext>
            </p:extLst>
          </p:nvPr>
        </p:nvGraphicFramePr>
        <p:xfrm>
          <a:off x="633890" y="1340528"/>
          <a:ext cx="7045294" cy="4740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15" y="502197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Trefnu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eich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apwyntiad</a:t>
            </a:r>
            <a:r>
              <a:rPr lang="en-GB" dirty="0">
                <a:latin typeface="Arial"/>
                <a:cs typeface="Arial"/>
              </a:rPr>
              <a:t> – dull </a:t>
            </a:r>
            <a:r>
              <a:rPr lang="en-GB" dirty="0" err="1">
                <a:latin typeface="Arial"/>
                <a:cs typeface="Arial"/>
              </a:rPr>
              <a:t>cyffredinol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A8909D-F299-8030-BBBF-C3D8C245CD79}"/>
              </a:ext>
            </a:extLst>
          </p:cNvPr>
          <p:cNvSpPr txBox="1"/>
          <p:nvPr/>
        </p:nvSpPr>
        <p:spPr>
          <a:xfrm>
            <a:off x="7790919" y="1259929"/>
            <a:ext cx="4231286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y dull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mwyaf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drefnu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mynychu</a:t>
            </a:r>
            <a:r>
              <a:rPr lang="en-US" sz="1600" dirty="0">
                <a:latin typeface="Arial"/>
                <a:ea typeface="Calibri"/>
                <a:cs typeface="Calibri"/>
              </a:rPr>
              <a:t> neu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gysylltu</a:t>
            </a:r>
            <a:r>
              <a:rPr lang="en-US" sz="1600" dirty="0">
                <a:latin typeface="Arial"/>
                <a:ea typeface="Calibri"/>
                <a:cs typeface="Calibri"/>
              </a:rPr>
              <a:t> â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phractis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uniongyrchol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y dull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lleiaf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cyffredin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drefnu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atgyfeiriad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damweiniau</a:t>
            </a:r>
            <a:r>
              <a:rPr lang="en-US" sz="1600" dirty="0">
                <a:latin typeface="Arial"/>
                <a:ea typeface="Calibri"/>
                <a:cs typeface="Calibri"/>
              </a:rPr>
              <a:t> ac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achosion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.  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Roedd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dulliau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eraill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drefnu’n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cynnwys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cysylltu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â’r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sefydliadau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ganlyn</a:t>
            </a:r>
            <a:r>
              <a:rPr lang="en-US" sz="1600" dirty="0">
                <a:latin typeface="Arial"/>
                <a:ea typeface="Calibri"/>
                <a:cs typeface="Calibri"/>
              </a:rPr>
              <a:t>: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cynllun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cronfa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arloesedd</a:t>
            </a:r>
            <a:r>
              <a:rPr lang="en-US" sz="1600" dirty="0">
                <a:latin typeface="Arial"/>
                <a:ea typeface="Calibri"/>
                <a:cs typeface="Calibri"/>
              </a:rPr>
              <a:t> Uber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Charle</a:t>
            </a:r>
            <a:r>
              <a:rPr lang="en-US" sz="1600" dirty="0">
                <a:latin typeface="Arial"/>
                <a:ea typeface="Calibri"/>
                <a:cs typeface="Calibri"/>
              </a:rPr>
              <a:t> Lloyd, Talking Teeth,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Llinell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Gymorth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Cymru,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Bwrdd</a:t>
            </a:r>
            <a:r>
              <a:rPr lang="en-US" sz="1600" dirty="0">
                <a:latin typeface="Arial"/>
                <a:ea typeface="Calibri"/>
                <a:cs typeface="Calibri"/>
              </a:rPr>
              <a:t> Iechyd.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F1E973-C2A4-DB06-46EB-14266C9BDD36}"/>
              </a:ext>
            </a:extLst>
          </p:cNvPr>
          <p:cNvSpPr txBox="1"/>
          <p:nvPr/>
        </p:nvSpPr>
        <p:spPr>
          <a:xfrm>
            <a:off x="7910893" y="5795617"/>
            <a:ext cx="3785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Maint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Sylfaen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Diwygio’r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Contract: 4447 </a:t>
            </a:r>
          </a:p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Maint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Sylfaen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Uned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Weithgaredd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Deintyddol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: 1018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26E88A-29EF-0B53-7872-B0DC275C0D75}"/>
              </a:ext>
            </a:extLst>
          </p:cNvPr>
          <p:cNvGrpSpPr/>
          <p:nvPr/>
        </p:nvGrpSpPr>
        <p:grpSpPr>
          <a:xfrm>
            <a:off x="7802880" y="1340528"/>
            <a:ext cx="216024" cy="216024"/>
            <a:chOff x="483478" y="1556792"/>
            <a:chExt cx="216024" cy="21602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20EDC89-C882-728A-B5CD-F5B7E59F94E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Graphic 5" descr="Checkmark with solid fill">
              <a:extLst>
                <a:ext uri="{FF2B5EF4-FFF2-40B4-BE49-F238E27FC236}">
                  <a16:creationId xmlns:a16="http://schemas.microsoft.com/office/drawing/2014/main" id="{1115C0F7-42E7-2C9C-61F2-E5D60203A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7276657-6C4F-DBEB-0111-CA562E7AD473}"/>
              </a:ext>
            </a:extLst>
          </p:cNvPr>
          <p:cNvGrpSpPr/>
          <p:nvPr/>
        </p:nvGrpSpPr>
        <p:grpSpPr>
          <a:xfrm>
            <a:off x="7802880" y="2557565"/>
            <a:ext cx="216024" cy="216024"/>
            <a:chOff x="483478" y="1556792"/>
            <a:chExt cx="216024" cy="216024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D1757F2-9705-4A99-DD06-B3572088B542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Graphic 10" descr="Checkmark with solid fill">
              <a:extLst>
                <a:ext uri="{FF2B5EF4-FFF2-40B4-BE49-F238E27FC236}">
                  <a16:creationId xmlns:a16="http://schemas.microsoft.com/office/drawing/2014/main" id="{8D10C61C-B399-B724-D07E-AFA99A7E9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7CCB97-3D23-6732-E48D-83B795C500B5}"/>
              </a:ext>
            </a:extLst>
          </p:cNvPr>
          <p:cNvGrpSpPr/>
          <p:nvPr/>
        </p:nvGrpSpPr>
        <p:grpSpPr>
          <a:xfrm>
            <a:off x="7802880" y="3778932"/>
            <a:ext cx="216024" cy="216024"/>
            <a:chOff x="483478" y="1556792"/>
            <a:chExt cx="216024" cy="21602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22A518D-6D28-90E0-3E7A-00E48685B765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Graphic 13" descr="Checkmark with solid fill">
              <a:extLst>
                <a:ext uri="{FF2B5EF4-FFF2-40B4-BE49-F238E27FC236}">
                  <a16:creationId xmlns:a16="http://schemas.microsoft.com/office/drawing/2014/main" id="{A70FAEAF-8542-C8BB-E7AD-DEDF4CC92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1972B78-C7A1-5B1A-1B10-43C96D197064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FD2421-8FF5-6CBE-9607-F066967D3DEB}"/>
              </a:ext>
            </a:extLst>
          </p:cNvPr>
          <p:cNvSpPr txBox="1"/>
          <p:nvPr/>
        </p:nvSpPr>
        <p:spPr>
          <a:xfrm>
            <a:off x="474740" y="1819275"/>
            <a:ext cx="360217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Wedi mynychu neu gysylltu â’r practis deintyddol yn uniongyrchol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A54F9A-DB0E-9484-308A-625E9BD21A26}"/>
              </a:ext>
            </a:extLst>
          </p:cNvPr>
          <p:cNvSpPr txBox="1"/>
          <p:nvPr/>
        </p:nvSpPr>
        <p:spPr>
          <a:xfrm>
            <a:off x="474740" y="2296886"/>
            <a:ext cx="36021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GIG 111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C33C47-CC54-524B-158F-A01EF92BE1C1}"/>
              </a:ext>
            </a:extLst>
          </p:cNvPr>
          <p:cNvSpPr txBox="1"/>
          <p:nvPr/>
        </p:nvSpPr>
        <p:spPr>
          <a:xfrm>
            <a:off x="474740" y="2774497"/>
            <a:ext cx="36021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Llinell gyngor ddeintyddol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4AB516-5BD2-5468-FDC8-1B93B2B1DFE8}"/>
              </a:ext>
            </a:extLst>
          </p:cNvPr>
          <p:cNvSpPr txBox="1"/>
          <p:nvPr/>
        </p:nvSpPr>
        <p:spPr>
          <a:xfrm>
            <a:off x="474740" y="4684941"/>
            <a:ext cx="360217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Atgyfeiriad gan adran damweiniau ac achosion brys ysbyty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D32A7E-0A71-54F1-275E-1DC4DCE223B3}"/>
              </a:ext>
            </a:extLst>
          </p:cNvPr>
          <p:cNvSpPr txBox="1"/>
          <p:nvPr/>
        </p:nvSpPr>
        <p:spPr>
          <a:xfrm>
            <a:off x="474740" y="3328308"/>
            <a:ext cx="36021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Tîm Gwasanaethau Deintyddol Gofal Sylfaenol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A7E911-8DF5-D6F5-C53A-0A1E9359B3BC}"/>
              </a:ext>
            </a:extLst>
          </p:cNvPr>
          <p:cNvSpPr txBox="1"/>
          <p:nvPr/>
        </p:nvSpPr>
        <p:spPr>
          <a:xfrm>
            <a:off x="474740" y="3824969"/>
            <a:ext cx="36021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Gwasanaeth lleol y tu allan i oriau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60B574-D8A6-487A-536B-B5ACD6808C21}"/>
              </a:ext>
            </a:extLst>
          </p:cNvPr>
          <p:cNvSpPr txBox="1"/>
          <p:nvPr/>
        </p:nvSpPr>
        <p:spPr>
          <a:xfrm>
            <a:off x="474740" y="4207330"/>
            <a:ext cx="360217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Atgyfeiriad gan y meddyg neu weithiwr proffesiynol gofal iechyd arall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EAD0E4-CA99-ED75-72ED-8033CF5BA35A}"/>
              </a:ext>
            </a:extLst>
          </p:cNvPr>
          <p:cNvSpPr txBox="1"/>
          <p:nvPr/>
        </p:nvSpPr>
        <p:spPr>
          <a:xfrm>
            <a:off x="474740" y="5248275"/>
            <a:ext cx="36021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Arall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nodwch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manylion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isod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A207F91-FF62-C2F6-D0BF-3553326905D5}"/>
              </a:ext>
            </a:extLst>
          </p:cNvPr>
          <p:cNvGrpSpPr/>
          <p:nvPr/>
        </p:nvGrpSpPr>
        <p:grpSpPr>
          <a:xfrm>
            <a:off x="1948840" y="5726786"/>
            <a:ext cx="5079562" cy="286738"/>
            <a:chOff x="1948840" y="5726786"/>
            <a:chExt cx="5079562" cy="28673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05DD79E-21FB-7C48-D195-44F3E6369F32}"/>
                </a:ext>
              </a:extLst>
            </p:cNvPr>
            <p:cNvGrpSpPr/>
            <p:nvPr/>
          </p:nvGrpSpPr>
          <p:grpSpPr>
            <a:xfrm>
              <a:off x="1948840" y="5730176"/>
              <a:ext cx="2499335" cy="276999"/>
              <a:chOff x="1688490" y="5730176"/>
              <a:chExt cx="2499335" cy="276999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3EB8AC2-CC60-64C3-92CA-83D92E6949A0}"/>
                  </a:ext>
                </a:extLst>
              </p:cNvPr>
              <p:cNvSpPr txBox="1"/>
              <p:nvPr/>
            </p:nvSpPr>
            <p:spPr>
              <a:xfrm>
                <a:off x="1800225" y="5730176"/>
                <a:ext cx="238760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y-GB" sz="1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Contract yn cael ei ddiwygio 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A7E529C9-97A5-44C5-6847-14408222CC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88490" y="5747354"/>
                <a:ext cx="202202" cy="242642"/>
              </a:xfrm>
              <a:prstGeom prst="rect">
                <a:avLst/>
              </a:prstGeom>
            </p:spPr>
          </p:pic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D41E9A7-7967-0705-D4FD-E6C73EC55B39}"/>
                </a:ext>
              </a:extLst>
            </p:cNvPr>
            <p:cNvSpPr txBox="1"/>
            <p:nvPr/>
          </p:nvSpPr>
          <p:spPr>
            <a:xfrm>
              <a:off x="4388004" y="5736525"/>
              <a:ext cx="26403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cy-GB" sz="12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Uned o weithgaredd deintyddol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922828A-9034-5D5D-80A9-325D48BFF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38399" y="5726786"/>
              <a:ext cx="227589" cy="2844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1770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503" y="413378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Trefnu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eich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apwyntiad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75D800-E6C5-FE82-F76C-E3D8EA967753}"/>
              </a:ext>
            </a:extLst>
          </p:cNvPr>
          <p:cNvSpPr txBox="1"/>
          <p:nvPr/>
        </p:nvSpPr>
        <p:spPr>
          <a:xfrm>
            <a:off x="7407217" y="1746391"/>
            <a:ext cx="4037745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60%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hynod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hawdd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neu’n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hawdd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iawn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Mae’n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mwy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hynod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hawdd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neu’n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hawdd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iawn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rheini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  <a:endParaRPr lang="en-US" sz="1200" dirty="0">
              <a:latin typeface="Arial"/>
              <a:ea typeface="Calibri"/>
              <a:cs typeface="Calibri"/>
            </a:endParaRPr>
          </a:p>
        </p:txBody>
      </p:sp>
      <p:pic>
        <p:nvPicPr>
          <p:cNvPr id="3" name="Picture 10" descr="Chart, bar chart&#10;&#10;Description automatically generated">
            <a:extLst>
              <a:ext uri="{FF2B5EF4-FFF2-40B4-BE49-F238E27FC236}">
                <a16:creationId xmlns:a16="http://schemas.microsoft.com/office/drawing/2014/main" id="{A1C484B4-BE21-EB95-6F6F-4B58945FD2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97" t="100000" r="1561" b="-1385"/>
          <a:stretch/>
        </p:blipFill>
        <p:spPr>
          <a:xfrm>
            <a:off x="1304818" y="4060282"/>
            <a:ext cx="5301465" cy="4571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9716C24-465F-516E-2D1A-DE9A8796944F}"/>
              </a:ext>
            </a:extLst>
          </p:cNvPr>
          <p:cNvGrpSpPr/>
          <p:nvPr/>
        </p:nvGrpSpPr>
        <p:grpSpPr>
          <a:xfrm>
            <a:off x="7427890" y="1843378"/>
            <a:ext cx="216024" cy="216024"/>
            <a:chOff x="483478" y="1556792"/>
            <a:chExt cx="216024" cy="21602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BC5DFD8-6EBA-9E3B-EE71-FA996C7BF86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Graphic 7" descr="Checkmark with solid fill">
              <a:extLst>
                <a:ext uri="{FF2B5EF4-FFF2-40B4-BE49-F238E27FC236}">
                  <a16:creationId xmlns:a16="http://schemas.microsoft.com/office/drawing/2014/main" id="{EB2C2D59-55B8-9D54-9027-3E387BB62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1EFB496-5C30-2D95-E152-699648E682D1}"/>
              </a:ext>
            </a:extLst>
          </p:cNvPr>
          <p:cNvGrpSpPr/>
          <p:nvPr/>
        </p:nvGrpSpPr>
        <p:grpSpPr>
          <a:xfrm>
            <a:off x="7427890" y="3061116"/>
            <a:ext cx="216024" cy="216024"/>
            <a:chOff x="483478" y="1556792"/>
            <a:chExt cx="216024" cy="216024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9F51181-6F70-D449-06E2-6CE16A6E0918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Graphic 10" descr="Checkmark with solid fill">
              <a:extLst>
                <a:ext uri="{FF2B5EF4-FFF2-40B4-BE49-F238E27FC236}">
                  <a16:creationId xmlns:a16="http://schemas.microsoft.com/office/drawing/2014/main" id="{E396E10E-A609-F748-CDB3-58B7ABD88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AE792EE-6F21-82EC-D07B-13DE92661987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620D904-B504-80AC-5FB9-156C0B0012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202751"/>
              </p:ext>
            </p:extLst>
          </p:nvPr>
        </p:nvGraphicFramePr>
        <p:xfrm>
          <a:off x="42195" y="580591"/>
          <a:ext cx="7160704" cy="5259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7" name="Group 26">
            <a:extLst>
              <a:ext uri="{FF2B5EF4-FFF2-40B4-BE49-F238E27FC236}">
                <a16:creationId xmlns:a16="http://schemas.microsoft.com/office/drawing/2014/main" id="{23518E4F-CA3E-0C55-FB76-223C29DA7E7E}"/>
              </a:ext>
            </a:extLst>
          </p:cNvPr>
          <p:cNvGrpSpPr/>
          <p:nvPr/>
        </p:nvGrpSpPr>
        <p:grpSpPr>
          <a:xfrm>
            <a:off x="57151" y="2366830"/>
            <a:ext cx="2528888" cy="2515740"/>
            <a:chOff x="57151" y="2366830"/>
            <a:chExt cx="2528888" cy="251574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9DF8EF-AB7E-6FFB-2815-58FA6D30E384}"/>
                </a:ext>
              </a:extLst>
            </p:cNvPr>
            <p:cNvSpPr txBox="1"/>
            <p:nvPr/>
          </p:nvSpPr>
          <p:spPr>
            <a:xfrm>
              <a:off x="868092" y="2366830"/>
              <a:ext cx="171794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Yn gyffredinol (5455) 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C308DD9-1F10-A82B-1B36-3DE8B7DD2BA7}"/>
                </a:ext>
              </a:extLst>
            </p:cNvPr>
            <p:cNvSpPr txBox="1"/>
            <p:nvPr/>
          </p:nvSpPr>
          <p:spPr>
            <a:xfrm>
              <a:off x="201615" y="4451683"/>
              <a:ext cx="238442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Contract uned o weithgaredd deintyddol (1010)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B64CCA-1BDF-CC39-3CD5-0F7BDD4242BC}"/>
                </a:ext>
              </a:extLst>
            </p:cNvPr>
            <p:cNvSpPr txBox="1"/>
            <p:nvPr/>
          </p:nvSpPr>
          <p:spPr>
            <a:xfrm>
              <a:off x="57151" y="3448060"/>
              <a:ext cx="252888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Contract yn cael ei ddiwygio (4445)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E24D8F7-2BFE-57D9-BA6B-9787E1900544}"/>
              </a:ext>
            </a:extLst>
          </p:cNvPr>
          <p:cNvGrpSpPr/>
          <p:nvPr/>
        </p:nvGrpSpPr>
        <p:grpSpPr>
          <a:xfrm>
            <a:off x="471503" y="5506336"/>
            <a:ext cx="7821372" cy="430887"/>
            <a:chOff x="471503" y="5506336"/>
            <a:chExt cx="7821372" cy="43088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A57D5B-D7BD-BB29-3B1B-F1A2A01BFFEF}"/>
                </a:ext>
              </a:extLst>
            </p:cNvPr>
            <p:cNvSpPr txBox="1"/>
            <p:nvPr/>
          </p:nvSpPr>
          <p:spPr>
            <a:xfrm>
              <a:off x="471503" y="5506336"/>
              <a:ext cx="7821372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cy-GB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 Hynod o hawdd neu hawdd iawn        Eithaf hawdd neu ddim yn hawdd nac yn anodd          Hynod o anodd/Eithaf anodd</a:t>
              </a:r>
              <a:endParaRPr lang="en-GB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AE0355B-CCA8-A6CB-5273-5BF7C95DE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0833" y="5513758"/>
              <a:ext cx="194454" cy="20802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4588816-C533-06E0-F414-5DD86911B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57174" y="5527325"/>
              <a:ext cx="189932" cy="19445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F8419E2-716A-6B19-607E-2526E6647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169817" y="5540891"/>
              <a:ext cx="185411" cy="180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298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872DE-0EC2-F36A-B2BC-D297340E8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340" y="497642"/>
            <a:ext cx="11055019" cy="576064"/>
          </a:xfrm>
        </p:spPr>
        <p:txBody>
          <a:bodyPr/>
          <a:lstStyle/>
          <a:p>
            <a:r>
              <a:rPr lang="en-GB" dirty="0" err="1">
                <a:latin typeface="Arial"/>
                <a:cs typeface="Arial"/>
              </a:rPr>
              <a:t>Trefnu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eich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apwyntiad</a:t>
            </a:r>
            <a:r>
              <a:rPr lang="en-GB" dirty="0">
                <a:latin typeface="Arial"/>
                <a:cs typeface="Arial"/>
              </a:rPr>
              <a:t>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C629D2-BE3A-5DC2-E820-B105120FBCE0}"/>
              </a:ext>
            </a:extLst>
          </p:cNvPr>
          <p:cNvSpPr txBox="1"/>
          <p:nvPr/>
        </p:nvSpPr>
        <p:spPr>
          <a:xfrm>
            <a:off x="7275748" y="1661932"/>
            <a:ext cx="4212753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72%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canfod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sut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drefnu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hawdd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Canfuwyd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gwahaniaeth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gyda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mwy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hawdd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canfod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sut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drefnu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ea typeface="Calibri"/>
              <a:cs typeface="Calibri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A649BCB-B9A4-46DF-A2AB-C9BD3AFFD7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789183"/>
              </p:ext>
            </p:extLst>
          </p:nvPr>
        </p:nvGraphicFramePr>
        <p:xfrm>
          <a:off x="115414" y="595234"/>
          <a:ext cx="6920641" cy="5223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1BB65703-65D6-8B1D-ECB6-54216CD3D6F6}"/>
              </a:ext>
            </a:extLst>
          </p:cNvPr>
          <p:cNvGrpSpPr/>
          <p:nvPr/>
        </p:nvGrpSpPr>
        <p:grpSpPr>
          <a:xfrm>
            <a:off x="7275748" y="1764551"/>
            <a:ext cx="216024" cy="216024"/>
            <a:chOff x="483478" y="1556792"/>
            <a:chExt cx="216024" cy="21602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F49493D-CFC9-A0C5-0BDA-810A4563A42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Graphic 5" descr="Checkmark with solid fill">
              <a:extLst>
                <a:ext uri="{FF2B5EF4-FFF2-40B4-BE49-F238E27FC236}">
                  <a16:creationId xmlns:a16="http://schemas.microsoft.com/office/drawing/2014/main" id="{C02A04EF-5F72-B9C8-E2AE-2F6D37DC7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11BD5A1-AEFD-ACD7-E8C4-A5570AB150BF}"/>
              </a:ext>
            </a:extLst>
          </p:cNvPr>
          <p:cNvGrpSpPr/>
          <p:nvPr/>
        </p:nvGrpSpPr>
        <p:grpSpPr>
          <a:xfrm>
            <a:off x="7259814" y="2718497"/>
            <a:ext cx="216024" cy="216024"/>
            <a:chOff x="483478" y="1556792"/>
            <a:chExt cx="216024" cy="21602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B8F95B-1B4C-AC08-4B36-156705F2BA2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0D6D6389-7D22-17A9-DD47-C11600D7B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5816F80-56F7-0E8E-AA8A-AC4812A31B3D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DE0DC4E-614E-718C-F1B9-50957695B3BB}"/>
              </a:ext>
            </a:extLst>
          </p:cNvPr>
          <p:cNvGrpSpPr/>
          <p:nvPr/>
        </p:nvGrpSpPr>
        <p:grpSpPr>
          <a:xfrm>
            <a:off x="3883" y="2366830"/>
            <a:ext cx="2528888" cy="2515740"/>
            <a:chOff x="57151" y="2366830"/>
            <a:chExt cx="2528888" cy="251574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5D7502A-D162-70BA-BF48-77BAC117ED00}"/>
                </a:ext>
              </a:extLst>
            </p:cNvPr>
            <p:cNvSpPr txBox="1"/>
            <p:nvPr/>
          </p:nvSpPr>
          <p:spPr>
            <a:xfrm>
              <a:off x="868092" y="2366830"/>
              <a:ext cx="171794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Yn gyffredinol (5455) 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79D803C-45C3-85BB-6944-516EA8B1BDBB}"/>
                </a:ext>
              </a:extLst>
            </p:cNvPr>
            <p:cNvSpPr txBox="1"/>
            <p:nvPr/>
          </p:nvSpPr>
          <p:spPr>
            <a:xfrm>
              <a:off x="201615" y="4451683"/>
              <a:ext cx="238442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Contract uned o weithgaredd deintyddol (1010)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FD48C80-2B8E-C51A-59E0-5F0F7F4EB93A}"/>
                </a:ext>
              </a:extLst>
            </p:cNvPr>
            <p:cNvSpPr txBox="1"/>
            <p:nvPr/>
          </p:nvSpPr>
          <p:spPr>
            <a:xfrm>
              <a:off x="57151" y="3448060"/>
              <a:ext cx="252888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Contract yn cael ei ddiwygio (4445)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A7741D9-C029-2F2D-B274-511C52B52EBB}"/>
              </a:ext>
            </a:extLst>
          </p:cNvPr>
          <p:cNvSpPr txBox="1"/>
          <p:nvPr/>
        </p:nvSpPr>
        <p:spPr>
          <a:xfrm>
            <a:off x="222927" y="5506336"/>
            <a:ext cx="782137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y-GB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Hynod o hawdd neu hawdd iawn        Eithaf hawdd neu ddim yn hawdd nac yn anodd          Hynod o anodd/Eithaf anodd</a:t>
            </a:r>
            <a:endParaRPr lang="en-GB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46ECFA6-C962-9237-BF8A-D107F13907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257" y="5513758"/>
            <a:ext cx="194454" cy="2080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D9FC774-42F3-D2A4-3C40-3CDFDD339C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8598" y="5527325"/>
            <a:ext cx="189932" cy="19445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321543-D93A-BCAA-BE5F-531C91C157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1241" y="5540891"/>
            <a:ext cx="185411" cy="18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054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93" y="434872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Amserau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aros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096C06-521A-740E-D080-25B2A488AC0F}"/>
              </a:ext>
            </a:extLst>
          </p:cNvPr>
          <p:cNvSpPr txBox="1"/>
          <p:nvPr/>
        </p:nvSpPr>
        <p:spPr>
          <a:xfrm>
            <a:off x="7860984" y="1994744"/>
            <a:ext cx="3395902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Cafodd</a:t>
            </a:r>
            <a:r>
              <a:rPr lang="en-US" sz="1600" dirty="0">
                <a:latin typeface="Arial"/>
                <a:ea typeface="Calibri"/>
                <a:cs typeface="Calibri"/>
              </a:rPr>
              <a:t> 76%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gyda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chontract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gweld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ddiwrnod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neu’n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gynt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hynny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bynnag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cafodd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llai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(65%)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gweld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fewn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cyfnod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hwn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amser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sy’n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  <a:endParaRPr lang="en-US" dirty="0">
              <a:latin typeface="Arial"/>
              <a:ea typeface="Calibri"/>
              <a:cs typeface="Calibri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BA58FA5-4E6E-BBF0-37AA-72ABC5C7A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091351"/>
              </p:ext>
            </p:extLst>
          </p:nvPr>
        </p:nvGraphicFramePr>
        <p:xfrm>
          <a:off x="0" y="1010936"/>
          <a:ext cx="7453667" cy="5150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64E9157A-7D56-0F99-0B3A-C1ED2353EF66}"/>
              </a:ext>
            </a:extLst>
          </p:cNvPr>
          <p:cNvGrpSpPr/>
          <p:nvPr/>
        </p:nvGrpSpPr>
        <p:grpSpPr>
          <a:xfrm>
            <a:off x="7860983" y="2387289"/>
            <a:ext cx="216024" cy="216024"/>
            <a:chOff x="483478" y="1556792"/>
            <a:chExt cx="216024" cy="21602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9DE695D-1D0F-5B28-B709-DFCBE976B2C2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Graphic 6" descr="Checkmark with solid fill">
              <a:extLst>
                <a:ext uri="{FF2B5EF4-FFF2-40B4-BE49-F238E27FC236}">
                  <a16:creationId xmlns:a16="http://schemas.microsoft.com/office/drawing/2014/main" id="{F9F7F071-DEB6-E4F1-E963-3C98AD690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7EC2FD8B-17AC-3742-B459-AC67EC61F2DD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F896F7-156F-6825-0329-C659B3539842}"/>
              </a:ext>
            </a:extLst>
          </p:cNvPr>
          <p:cNvSpPr txBox="1"/>
          <p:nvPr/>
        </p:nvSpPr>
        <p:spPr>
          <a:xfrm>
            <a:off x="209550" y="5194300"/>
            <a:ext cx="109855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Llai na 24 awr</a:t>
            </a:r>
          </a:p>
          <a:p>
            <a:pPr algn="ctr"/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001B23-76D8-79FB-F08E-08C5D3D9E07A}"/>
              </a:ext>
            </a:extLst>
          </p:cNvPr>
          <p:cNvSpPr txBox="1"/>
          <p:nvPr/>
        </p:nvSpPr>
        <p:spPr>
          <a:xfrm>
            <a:off x="1385836" y="5194300"/>
            <a:ext cx="109855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i 2 ddiwrnod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417FEC-00FB-AEFD-150E-4F26F4297941}"/>
              </a:ext>
            </a:extLst>
          </p:cNvPr>
          <p:cNvSpPr txBox="1"/>
          <p:nvPr/>
        </p:nvSpPr>
        <p:spPr>
          <a:xfrm>
            <a:off x="2581232" y="5194300"/>
            <a:ext cx="109855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i 4 ddiwrnod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042194-82CC-C852-6659-11BF4F5C80FC}"/>
              </a:ext>
            </a:extLst>
          </p:cNvPr>
          <p:cNvSpPr txBox="1"/>
          <p:nvPr/>
        </p:nvSpPr>
        <p:spPr>
          <a:xfrm>
            <a:off x="3776627" y="5194300"/>
            <a:ext cx="109855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i 7 ddiwrnod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29267E-E5CB-C0A5-3145-5365F656356D}"/>
              </a:ext>
            </a:extLst>
          </p:cNvPr>
          <p:cNvSpPr txBox="1"/>
          <p:nvPr/>
        </p:nvSpPr>
        <p:spPr>
          <a:xfrm>
            <a:off x="4919659" y="5194300"/>
            <a:ext cx="120967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 i 13 ddiwrnod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785140-BA3F-75A2-C01F-C227C9C16C92}"/>
              </a:ext>
            </a:extLst>
          </p:cNvPr>
          <p:cNvSpPr txBox="1"/>
          <p:nvPr/>
        </p:nvSpPr>
        <p:spPr>
          <a:xfrm>
            <a:off x="6010279" y="5194300"/>
            <a:ext cx="141608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14 diwrnod neu fwy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41C2B79-55E3-D93B-4B37-0803F78CE4FF}"/>
              </a:ext>
            </a:extLst>
          </p:cNvPr>
          <p:cNvGrpSpPr/>
          <p:nvPr/>
        </p:nvGrpSpPr>
        <p:grpSpPr>
          <a:xfrm>
            <a:off x="758825" y="5647620"/>
            <a:ext cx="5757025" cy="461665"/>
            <a:chOff x="758825" y="5431720"/>
            <a:chExt cx="5757025" cy="46166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0CDDB3-647D-5D80-2AE2-BB0D857A46EF}"/>
                </a:ext>
              </a:extLst>
            </p:cNvPr>
            <p:cNvSpPr txBox="1"/>
            <p:nvPr/>
          </p:nvSpPr>
          <p:spPr>
            <a:xfrm>
              <a:off x="843713" y="5431720"/>
              <a:ext cx="567213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cy-GB" sz="12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Contract uned o weithgaredd deintyddol            Contract yn cael ei ddiwygio</a:t>
              </a:r>
              <a:endParaRPr lang="en-GB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F83B5E7-6030-2A8C-7315-8CCE1947F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8825" y="5496509"/>
              <a:ext cx="143446" cy="15333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BF048B2-AA9C-F98A-B77F-CB77E0B98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76389" y="5496509"/>
              <a:ext cx="138500" cy="138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6539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9" y="423748"/>
            <a:ext cx="5278327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Bodlonrwydd</a:t>
            </a:r>
            <a:r>
              <a:rPr lang="en-GB" dirty="0">
                <a:latin typeface="Arial"/>
                <a:cs typeface="Arial"/>
              </a:rPr>
              <a:t> – </a:t>
            </a:r>
            <a:r>
              <a:rPr lang="en-GB" dirty="0" err="1">
                <a:latin typeface="Arial"/>
                <a:cs typeface="Arial"/>
              </a:rPr>
              <a:t>amserau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aros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908650-10AC-4B66-8E1D-BDEED7BAD861}"/>
              </a:ext>
            </a:extLst>
          </p:cNvPr>
          <p:cNvSpPr txBox="1"/>
          <p:nvPr/>
        </p:nvSpPr>
        <p:spPr>
          <a:xfrm>
            <a:off x="6348555" y="711780"/>
            <a:ext cx="5278328" cy="48936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Yn </a:t>
            </a:r>
            <a:r>
              <a:rPr lang="en-US" sz="1600" dirty="0" err="1">
                <a:latin typeface="Arial"/>
                <a:cs typeface="Arial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80%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fodlon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â’r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amser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aros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rhwng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trefnu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gweld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  <a:p>
            <a:endParaRPr lang="en-US" sz="1600" dirty="0">
              <a:latin typeface="Arial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Mae </a:t>
            </a:r>
            <a:r>
              <a:rPr lang="en-US" sz="1600" dirty="0" err="1">
                <a:latin typeface="Arial"/>
                <a:cs typeface="Arial"/>
              </a:rPr>
              <a:t>sgôr</a:t>
            </a:r>
            <a:r>
              <a:rPr lang="en-US" sz="1600" dirty="0">
                <a:latin typeface="Arial"/>
                <a:cs typeface="Arial"/>
              </a:rPr>
              <a:t> o 80%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cael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ei</a:t>
            </a:r>
            <a:r>
              <a:rPr lang="en-US" sz="1600" dirty="0">
                <a:latin typeface="Arial"/>
                <a:cs typeface="Arial"/>
              </a:rPr>
              <a:t> nodi </a:t>
            </a:r>
            <a:r>
              <a:rPr lang="en-US" sz="1600" dirty="0" err="1">
                <a:latin typeface="Arial"/>
                <a:cs typeface="Arial"/>
              </a:rPr>
              <a:t>fel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bodlonrwydd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uchel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gan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cwsmer</a:t>
            </a:r>
            <a:r>
              <a:rPr lang="en-US" sz="1600" dirty="0">
                <a:latin typeface="Arial"/>
                <a:cs typeface="Arial"/>
              </a:rPr>
              <a:t>.​</a:t>
            </a:r>
            <a:endParaRPr lang="en-US" sz="1600" dirty="0">
              <a:latin typeface="Arial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 err="1">
                <a:latin typeface="Arial"/>
                <a:ea typeface="+mn-lt"/>
                <a:cs typeface="+mn-lt"/>
              </a:rPr>
              <a:t>Cyfrifir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bodlonrwydd</a:t>
            </a:r>
            <a:r>
              <a:rPr lang="en-GB" sz="1600" dirty="0">
                <a:latin typeface="Arial"/>
                <a:ea typeface="+mn-lt"/>
                <a:cs typeface="+mn-lt"/>
              </a:rPr>
              <a:t> yn </a:t>
            </a:r>
            <a:r>
              <a:rPr lang="en-GB" sz="1600" dirty="0" err="1">
                <a:latin typeface="Arial"/>
                <a:ea typeface="+mn-lt"/>
                <a:cs typeface="+mn-lt"/>
              </a:rPr>
              <a:t>unol</a:t>
            </a:r>
            <a:r>
              <a:rPr lang="en-GB" sz="1600" dirty="0">
                <a:latin typeface="Arial"/>
                <a:ea typeface="+mn-lt"/>
                <a:cs typeface="+mn-lt"/>
              </a:rPr>
              <a:t> ag </a:t>
            </a:r>
            <a:r>
              <a:rPr lang="en-GB" sz="1600" dirty="0" err="1">
                <a:latin typeface="Arial"/>
                <a:ea typeface="+mn-lt"/>
                <a:cs typeface="+mn-lt"/>
              </a:rPr>
              <a:t>arferion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adrodd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Awdurdod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Gwasanaethau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Busnes</a:t>
            </a:r>
            <a:r>
              <a:rPr lang="en-GB" sz="1600" dirty="0">
                <a:latin typeface="Arial"/>
                <a:ea typeface="+mn-lt"/>
                <a:cs typeface="+mn-lt"/>
              </a:rPr>
              <a:t> y GIG, </a:t>
            </a:r>
            <a:r>
              <a:rPr lang="en-GB" sz="1600" dirty="0" err="1">
                <a:latin typeface="Arial"/>
                <a:ea typeface="+mn-lt"/>
                <a:cs typeface="+mn-lt"/>
              </a:rPr>
              <a:t>lle</a:t>
            </a:r>
            <a:r>
              <a:rPr lang="en-GB" sz="1600" dirty="0">
                <a:latin typeface="Arial"/>
                <a:ea typeface="+mn-lt"/>
                <a:cs typeface="+mn-lt"/>
              </a:rPr>
              <a:t> y </a:t>
            </a:r>
            <a:r>
              <a:rPr lang="en-GB" sz="1600" dirty="0" err="1">
                <a:latin typeface="Arial"/>
                <a:ea typeface="+mn-lt"/>
                <a:cs typeface="+mn-lt"/>
              </a:rPr>
              <a:t>mae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sgôr</a:t>
            </a:r>
            <a:r>
              <a:rPr lang="en-GB" sz="1600" dirty="0">
                <a:latin typeface="Arial"/>
                <a:ea typeface="+mn-lt"/>
                <a:cs typeface="+mn-lt"/>
              </a:rPr>
              <a:t> o 7 neu </a:t>
            </a:r>
            <a:r>
              <a:rPr lang="en-GB" sz="1600" dirty="0" err="1">
                <a:latin typeface="Arial"/>
                <a:ea typeface="+mn-lt"/>
                <a:cs typeface="+mn-lt"/>
              </a:rPr>
              <a:t>uwch</a:t>
            </a:r>
            <a:r>
              <a:rPr lang="en-GB" sz="1600" dirty="0">
                <a:latin typeface="Arial"/>
                <a:ea typeface="+mn-lt"/>
                <a:cs typeface="+mn-lt"/>
              </a:rPr>
              <a:t> yn </a:t>
            </a:r>
            <a:r>
              <a:rPr lang="en-GB" sz="1600" dirty="0" err="1">
                <a:latin typeface="Arial"/>
                <a:ea typeface="+mn-lt"/>
                <a:cs typeface="+mn-lt"/>
              </a:rPr>
              <a:t>cael</a:t>
            </a:r>
            <a:r>
              <a:rPr lang="en-GB" sz="1600" dirty="0">
                <a:latin typeface="Arial"/>
                <a:ea typeface="+mn-lt"/>
                <a:cs typeface="+mn-lt"/>
              </a:rPr>
              <a:t> ei nodi </a:t>
            </a:r>
            <a:r>
              <a:rPr lang="en-GB" sz="1600" dirty="0" err="1">
                <a:latin typeface="Arial"/>
                <a:ea typeface="+mn-lt"/>
                <a:cs typeface="+mn-lt"/>
              </a:rPr>
              <a:t>fel</a:t>
            </a:r>
            <a:r>
              <a:rPr lang="en-GB" sz="1600" dirty="0">
                <a:latin typeface="Arial"/>
                <a:ea typeface="+mn-lt"/>
                <a:cs typeface="+mn-lt"/>
              </a:rPr>
              <a:t> ‘</a:t>
            </a:r>
            <a:r>
              <a:rPr lang="en-GB" sz="1600" dirty="0" err="1">
                <a:latin typeface="Arial"/>
                <a:ea typeface="+mn-lt"/>
                <a:cs typeface="+mn-lt"/>
              </a:rPr>
              <a:t>bodlon</a:t>
            </a:r>
            <a:r>
              <a:rPr lang="en-GB" sz="1600" dirty="0">
                <a:latin typeface="Arial"/>
                <a:ea typeface="+mn-lt"/>
                <a:cs typeface="+mn-lt"/>
              </a:rPr>
              <a:t>’ a </a:t>
            </a:r>
            <a:r>
              <a:rPr lang="en-GB" sz="1600" dirty="0" err="1">
                <a:latin typeface="Arial"/>
                <a:ea typeface="+mn-lt"/>
                <a:cs typeface="+mn-lt"/>
              </a:rPr>
              <a:t>dangosyddion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cadarnhaol</a:t>
            </a:r>
            <a:r>
              <a:rPr lang="en-GB" sz="1600" dirty="0">
                <a:latin typeface="Arial"/>
                <a:ea typeface="+mn-lt"/>
                <a:cs typeface="+mn-lt"/>
              </a:rPr>
              <a:t>. </a:t>
            </a:r>
          </a:p>
          <a:p>
            <a:endParaRPr lang="en-US" sz="1600" dirty="0">
              <a:latin typeface="Arial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Canfuwyd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gwahanaieth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canran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uwch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gyda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chontract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fodlon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rheini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+mn-lt"/>
                <a:cs typeface="+mn-lt"/>
              </a:rPr>
              <a:t>.</a:t>
            </a:r>
            <a:endParaRPr lang="en-US" sz="1600" dirty="0">
              <a:latin typeface="Arial"/>
              <a:ea typeface="+mn-lt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ea typeface="+mn-lt"/>
              <a:cs typeface="Calibri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3746F8-F330-9A8E-8DED-B40AF7C2F59D}"/>
              </a:ext>
            </a:extLst>
          </p:cNvPr>
          <p:cNvSpPr txBox="1"/>
          <p:nvPr/>
        </p:nvSpPr>
        <p:spPr>
          <a:xfrm>
            <a:off x="2116286" y="3225489"/>
            <a:ext cx="166511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200" dirty="0">
                <a:latin typeface="Arial"/>
                <a:ea typeface="Calibri"/>
                <a:cs typeface="Calibri"/>
              </a:rPr>
              <a:t> y </a:t>
            </a:r>
            <a:r>
              <a:rPr lang="en-US" sz="12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200" dirty="0">
                <a:latin typeface="Arial"/>
                <a:ea typeface="Calibri"/>
                <a:cs typeface="Calibri"/>
              </a:rPr>
              <a:t>: 5,455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9009410-AD3A-57C0-747A-E980D61295A1}"/>
              </a:ext>
            </a:extLst>
          </p:cNvPr>
          <p:cNvSpPr txBox="1">
            <a:spLocks/>
          </p:cNvSpPr>
          <p:nvPr/>
        </p:nvSpPr>
        <p:spPr>
          <a:xfrm>
            <a:off x="624201" y="3462756"/>
            <a:ext cx="2324642" cy="53692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200" dirty="0">
                <a:latin typeface="Arial"/>
                <a:cs typeface="Arial"/>
              </a:rPr>
              <a:t>Contract </a:t>
            </a:r>
            <a:r>
              <a:rPr lang="en-GB" sz="1200" dirty="0" err="1">
                <a:latin typeface="Arial"/>
                <a:cs typeface="Arial"/>
              </a:rPr>
              <a:t>Uned</a:t>
            </a:r>
            <a:r>
              <a:rPr lang="en-GB" sz="1200" dirty="0">
                <a:latin typeface="Arial"/>
                <a:cs typeface="Arial"/>
              </a:rPr>
              <a:t> o </a:t>
            </a:r>
            <a:r>
              <a:rPr lang="en-GB" sz="1200" dirty="0" err="1">
                <a:latin typeface="Arial"/>
                <a:cs typeface="Arial"/>
              </a:rPr>
              <a:t>Weithgaredd</a:t>
            </a:r>
            <a:r>
              <a:rPr lang="en-GB" sz="1200" dirty="0">
                <a:latin typeface="Arial"/>
                <a:cs typeface="Arial"/>
              </a:rPr>
              <a:t> </a:t>
            </a:r>
            <a:r>
              <a:rPr lang="en-GB" sz="1200" dirty="0" err="1">
                <a:latin typeface="Arial"/>
                <a:cs typeface="Arial"/>
              </a:rPr>
              <a:t>Deintyddol</a:t>
            </a:r>
            <a:endParaRPr lang="en-US" sz="12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224E3BE-7491-E24A-159D-1AC273FA5D12}"/>
              </a:ext>
            </a:extLst>
          </p:cNvPr>
          <p:cNvSpPr txBox="1">
            <a:spLocks/>
          </p:cNvSpPr>
          <p:nvPr/>
        </p:nvSpPr>
        <p:spPr>
          <a:xfrm>
            <a:off x="3276948" y="3599812"/>
            <a:ext cx="2721359" cy="53692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200" dirty="0">
                <a:latin typeface="Arial"/>
                <a:cs typeface="Arial"/>
              </a:rPr>
              <a:t>Contract yn </a:t>
            </a:r>
            <a:r>
              <a:rPr lang="en-GB" sz="1200" dirty="0" err="1">
                <a:latin typeface="Arial"/>
                <a:cs typeface="Arial"/>
              </a:rPr>
              <a:t>cael</a:t>
            </a:r>
            <a:r>
              <a:rPr lang="en-GB" sz="1200" dirty="0">
                <a:latin typeface="Arial"/>
                <a:cs typeface="Arial"/>
              </a:rPr>
              <a:t> ei </a:t>
            </a:r>
            <a:r>
              <a:rPr lang="en-GB" sz="1200" dirty="0" err="1">
                <a:latin typeface="Arial"/>
                <a:cs typeface="Arial"/>
              </a:rPr>
              <a:t>ddiwygio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EA7DFA-08C6-76D2-2F93-CCC405BB2122}"/>
              </a:ext>
            </a:extLst>
          </p:cNvPr>
          <p:cNvSpPr txBox="1"/>
          <p:nvPr/>
        </p:nvSpPr>
        <p:spPr>
          <a:xfrm>
            <a:off x="831397" y="592665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1,010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3447CF-6EF1-15A3-4DEF-51931B3A1B44}"/>
              </a:ext>
            </a:extLst>
          </p:cNvPr>
          <p:cNvSpPr txBox="1"/>
          <p:nvPr/>
        </p:nvSpPr>
        <p:spPr>
          <a:xfrm>
            <a:off x="3614370" y="5936858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4,445</a:t>
            </a:r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A0C86B-99BE-15F7-2944-01704A7CB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374" y="5020708"/>
            <a:ext cx="5912689" cy="112495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18074DF-E45F-706C-D92D-28B144EFF3DB}"/>
              </a:ext>
            </a:extLst>
          </p:cNvPr>
          <p:cNvGrpSpPr/>
          <p:nvPr/>
        </p:nvGrpSpPr>
        <p:grpSpPr>
          <a:xfrm>
            <a:off x="1752884" y="1126030"/>
            <a:ext cx="2066617" cy="2028517"/>
            <a:chOff x="448855" y="1101471"/>
            <a:chExt cx="2066617" cy="202851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235B365-97FC-8EBD-5167-F01B120A3CC0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ABE91547-09A1-41AC-F215-FC2F446C029C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80%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FC73511-59BB-D1BD-7CD9-F193B65E9D62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06EDD5-5CCA-2BF8-D2FE-AEA94C9A3AA3}"/>
              </a:ext>
            </a:extLst>
          </p:cNvPr>
          <p:cNvGrpSpPr/>
          <p:nvPr/>
        </p:nvGrpSpPr>
        <p:grpSpPr>
          <a:xfrm>
            <a:off x="3291466" y="3881629"/>
            <a:ext cx="2066617" cy="2028517"/>
            <a:chOff x="448855" y="1101471"/>
            <a:chExt cx="2066617" cy="202851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99BD0F5-6CE8-5C01-8F26-E969E82EFA9B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9454863F-F4D1-DC5C-B7E2-12D696D17D63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80%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73D7EB-9C16-ACC7-2E09-96DF43F15F4E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8B96736-51F8-498A-CC2B-93F28B59E6D9}"/>
              </a:ext>
            </a:extLst>
          </p:cNvPr>
          <p:cNvGrpSpPr/>
          <p:nvPr/>
        </p:nvGrpSpPr>
        <p:grpSpPr>
          <a:xfrm>
            <a:off x="473126" y="3882530"/>
            <a:ext cx="2066617" cy="2028517"/>
            <a:chOff x="448855" y="1101471"/>
            <a:chExt cx="2066617" cy="202851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36CD8C2-46F7-6424-C663-B2F430EF4F30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75E07C4E-61B3-4233-A95C-2FA99592531D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83%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A47BA78-E69C-E42A-8A2E-DC231575E426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E545DE-CCF7-04F0-E459-8C19FA2FF596}"/>
              </a:ext>
            </a:extLst>
          </p:cNvPr>
          <p:cNvGrpSpPr/>
          <p:nvPr/>
        </p:nvGrpSpPr>
        <p:grpSpPr>
          <a:xfrm>
            <a:off x="6348555" y="783788"/>
            <a:ext cx="216024" cy="216024"/>
            <a:chOff x="483478" y="1556792"/>
            <a:chExt cx="216024" cy="21602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A81BA0C-BA00-71DC-8A06-752377012C55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9E9C5917-9F4C-D1DD-1B01-85C843CB8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05F3774-E2C7-B3DD-7B65-F338843445F9}"/>
              </a:ext>
            </a:extLst>
          </p:cNvPr>
          <p:cNvGrpSpPr/>
          <p:nvPr/>
        </p:nvGrpSpPr>
        <p:grpSpPr>
          <a:xfrm>
            <a:off x="6348555" y="1771708"/>
            <a:ext cx="216024" cy="216024"/>
            <a:chOff x="483478" y="1556792"/>
            <a:chExt cx="216024" cy="21602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68F54BF-7341-DD3B-4218-09A6C099399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2CC299CF-7E39-F940-CBF1-EE2DFE08C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8974C3A-F629-6992-C2A5-88D7902DC59F}"/>
              </a:ext>
            </a:extLst>
          </p:cNvPr>
          <p:cNvGrpSpPr/>
          <p:nvPr/>
        </p:nvGrpSpPr>
        <p:grpSpPr>
          <a:xfrm>
            <a:off x="6334144" y="2497648"/>
            <a:ext cx="216024" cy="216024"/>
            <a:chOff x="483478" y="1556792"/>
            <a:chExt cx="216024" cy="21602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6D5BFBE-1F4B-CAEC-D879-C5A9DD5A238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Graphic 32" descr="Checkmark with solid fill">
              <a:extLst>
                <a:ext uri="{FF2B5EF4-FFF2-40B4-BE49-F238E27FC236}">
                  <a16:creationId xmlns:a16="http://schemas.microsoft.com/office/drawing/2014/main" id="{1E325F03-642F-615F-459B-3924C98EF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600312-53CC-6850-A8E2-06DB3CF758D4}"/>
              </a:ext>
            </a:extLst>
          </p:cNvPr>
          <p:cNvGrpSpPr/>
          <p:nvPr/>
        </p:nvGrpSpPr>
        <p:grpSpPr>
          <a:xfrm>
            <a:off x="6368189" y="3741610"/>
            <a:ext cx="216024" cy="216024"/>
            <a:chOff x="483478" y="1556792"/>
            <a:chExt cx="216024" cy="216024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4A8510A-130A-032B-55D3-7ED28D607BD6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Graphic 35" descr="Checkmark with solid fill">
              <a:extLst>
                <a:ext uri="{FF2B5EF4-FFF2-40B4-BE49-F238E27FC236}">
                  <a16:creationId xmlns:a16="http://schemas.microsoft.com/office/drawing/2014/main" id="{F83C7921-3BB2-22C2-CC90-FC8C09BF2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37CDC5A6-0AA7-F644-F813-783092D6EFE9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57B6D6-6E1C-7254-DB08-41CC1604D112}"/>
              </a:ext>
            </a:extLst>
          </p:cNvPr>
          <p:cNvSpPr txBox="1"/>
          <p:nvPr/>
        </p:nvSpPr>
        <p:spPr>
          <a:xfrm>
            <a:off x="6942338" y="5100610"/>
            <a:ext cx="388841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Beth yw sgôr Canran Bodlonrwydd Cwsmer Da?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28FE0B-5DB2-849D-AD88-FDF45F9B94F0}"/>
              </a:ext>
            </a:extLst>
          </p:cNvPr>
          <p:cNvSpPr txBox="1"/>
          <p:nvPr/>
        </p:nvSpPr>
        <p:spPr>
          <a:xfrm>
            <a:off x="7167160" y="5730016"/>
            <a:ext cx="7429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ISEL IAWN</a:t>
            </a:r>
          </a:p>
          <a:p>
            <a:pPr algn="ctr"/>
            <a:r>
              <a:rPr lang="cy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to &lt;50</a:t>
            </a:r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A458D2B-316A-9C29-2C48-446733D9F5CA}"/>
              </a:ext>
            </a:extLst>
          </p:cNvPr>
          <p:cNvSpPr txBox="1"/>
          <p:nvPr/>
        </p:nvSpPr>
        <p:spPr>
          <a:xfrm>
            <a:off x="8987718" y="5732766"/>
            <a:ext cx="7429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ISEL</a:t>
            </a:r>
          </a:p>
          <a:p>
            <a:pPr algn="ctr"/>
            <a:r>
              <a:rPr lang="cy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to &lt;70</a:t>
            </a:r>
            <a:endParaRPr lang="en-GB" sz="9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8D2774A-8C56-BFC2-A049-881FD62C819A}"/>
              </a:ext>
            </a:extLst>
          </p:cNvPr>
          <p:cNvSpPr txBox="1"/>
          <p:nvPr/>
        </p:nvSpPr>
        <p:spPr>
          <a:xfrm>
            <a:off x="9788283" y="5725480"/>
            <a:ext cx="63329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900" b="1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CANOLIG</a:t>
            </a:r>
            <a:endParaRPr lang="cy-GB" sz="9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 to &lt;80</a:t>
            </a:r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9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BAFE253-55D1-CD43-DDD9-458DB7CD06B8}"/>
              </a:ext>
            </a:extLst>
          </p:cNvPr>
          <p:cNvSpPr txBox="1"/>
          <p:nvPr/>
        </p:nvSpPr>
        <p:spPr>
          <a:xfrm>
            <a:off x="10872033" y="5730016"/>
            <a:ext cx="7961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UCHEL IAWN</a:t>
            </a:r>
          </a:p>
          <a:p>
            <a:pPr algn="ctr"/>
            <a:r>
              <a:rPr lang="cy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to &lt;50</a:t>
            </a:r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9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2BD3E33-249F-3984-4C68-B81C806374B0}"/>
              </a:ext>
            </a:extLst>
          </p:cNvPr>
          <p:cNvSpPr txBox="1"/>
          <p:nvPr/>
        </p:nvSpPr>
        <p:spPr>
          <a:xfrm>
            <a:off x="8979824" y="5730016"/>
            <a:ext cx="7429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ISEL</a:t>
            </a:r>
          </a:p>
          <a:p>
            <a:pPr algn="ctr"/>
            <a:r>
              <a:rPr lang="cy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to &lt;70</a:t>
            </a:r>
            <a:endParaRPr lang="en-GB" sz="9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50502A-2217-E85B-BB3A-77CCEA83596D}"/>
              </a:ext>
            </a:extLst>
          </p:cNvPr>
          <p:cNvSpPr txBox="1"/>
          <p:nvPr/>
        </p:nvSpPr>
        <p:spPr>
          <a:xfrm>
            <a:off x="9780389" y="5730016"/>
            <a:ext cx="63329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CANOLIG</a:t>
            </a:r>
          </a:p>
          <a:p>
            <a:pPr algn="ctr"/>
            <a:r>
              <a:rPr lang="cy-GB" sz="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 to &lt;80</a:t>
            </a:r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9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929973-6958-DBBD-B979-38B37D02FA40}"/>
              </a:ext>
            </a:extLst>
          </p:cNvPr>
          <p:cNvSpPr txBox="1"/>
          <p:nvPr/>
        </p:nvSpPr>
        <p:spPr>
          <a:xfrm>
            <a:off x="10327115" y="5730016"/>
            <a:ext cx="63329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UCHEL</a:t>
            </a:r>
          </a:p>
          <a:p>
            <a:pPr algn="ctr"/>
            <a:r>
              <a:rPr lang="cy-GB" sz="900" b="1" dirty="0">
                <a:latin typeface="Calibri" panose="020F0502020204030204" pitchFamily="34" charset="0"/>
                <a:cs typeface="Times New Roman" panose="02020603050405020304" pitchFamily="18" charset="0"/>
              </a:rPr>
              <a:t>80 to &lt;90</a:t>
            </a:r>
            <a:endParaRPr lang="en-GB" sz="900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225D7F3-F9F5-42C2-4680-BF9D9FEBDB3D}"/>
              </a:ext>
            </a:extLst>
          </p:cNvPr>
          <p:cNvGrpSpPr/>
          <p:nvPr/>
        </p:nvGrpSpPr>
        <p:grpSpPr>
          <a:xfrm>
            <a:off x="6039268" y="5023458"/>
            <a:ext cx="5912689" cy="1124951"/>
            <a:chOff x="6039268" y="5023458"/>
            <a:chExt cx="5912689" cy="1124951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19611FB-55D2-EBE7-1350-9C59617F6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39268" y="5023458"/>
              <a:ext cx="5912689" cy="1124951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DFB7FDE-9BD6-5933-A408-E1096D5701D5}"/>
                </a:ext>
              </a:extLst>
            </p:cNvPr>
            <p:cNvSpPr txBox="1"/>
            <p:nvPr/>
          </p:nvSpPr>
          <p:spPr>
            <a:xfrm>
              <a:off x="6950232" y="5103360"/>
              <a:ext cx="388841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Beth yw sgôr Canran Bodlonrwydd Cwsmer Da?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41C7D01-2A7B-729F-3090-9993E7F48446}"/>
                </a:ext>
              </a:extLst>
            </p:cNvPr>
            <p:cNvSpPr txBox="1"/>
            <p:nvPr/>
          </p:nvSpPr>
          <p:spPr>
            <a:xfrm>
              <a:off x="7175054" y="5732766"/>
              <a:ext cx="7429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ISEL IAWN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 to &lt;50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n-GB" sz="9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2EF75F4-EC6F-B3DC-850E-C80636ECBF4E}"/>
                </a:ext>
              </a:extLst>
            </p:cNvPr>
            <p:cNvSpPr txBox="1"/>
            <p:nvPr/>
          </p:nvSpPr>
          <p:spPr>
            <a:xfrm>
              <a:off x="8878177" y="5732766"/>
              <a:ext cx="7429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ISEL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&lt;70</a:t>
              </a:r>
              <a:endParaRPr lang="en-GB" sz="9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04BC9FC-595C-772E-CF14-D92608CCFC87}"/>
                </a:ext>
              </a:extLst>
            </p:cNvPr>
            <p:cNvSpPr txBox="1"/>
            <p:nvPr/>
          </p:nvSpPr>
          <p:spPr>
            <a:xfrm>
              <a:off x="9701455" y="5732766"/>
              <a:ext cx="7429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CANOLIG 7</a:t>
              </a:r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&lt;80</a:t>
              </a:r>
              <a:endParaRPr lang="en-GB" sz="9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735B7B9-63CE-E66B-1B46-03F44954BEA3}"/>
                </a:ext>
              </a:extLst>
            </p:cNvPr>
            <p:cNvSpPr txBox="1"/>
            <p:nvPr/>
          </p:nvSpPr>
          <p:spPr>
            <a:xfrm>
              <a:off x="10307236" y="5732766"/>
              <a:ext cx="7429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UCHEL 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80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&lt;90</a:t>
              </a:r>
              <a:endParaRPr lang="en-GB" sz="9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F6ED431-4706-43B7-B37E-8A7C96AD1C3D}"/>
                </a:ext>
              </a:extLst>
            </p:cNvPr>
            <p:cNvSpPr txBox="1"/>
            <p:nvPr/>
          </p:nvSpPr>
          <p:spPr>
            <a:xfrm>
              <a:off x="10917652" y="5732766"/>
              <a:ext cx="7961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UCHEL IAWN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90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100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79828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03" y="352392"/>
            <a:ext cx="7519677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Rhesymau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dros</a:t>
            </a:r>
            <a:r>
              <a:rPr lang="en-GB" dirty="0">
                <a:latin typeface="Arial"/>
                <a:cs typeface="Arial"/>
              </a:rPr>
              <a:t> fod </a:t>
            </a:r>
            <a:r>
              <a:rPr lang="en-GB" dirty="0" err="1">
                <a:latin typeface="Arial"/>
                <a:cs typeface="Arial"/>
              </a:rPr>
              <a:t>angen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triniaeth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ddeintyddol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E82F84-1D04-187D-D339-57B6D3C266B7}"/>
              </a:ext>
            </a:extLst>
          </p:cNvPr>
          <p:cNvSpPr txBox="1"/>
          <p:nvPr/>
        </p:nvSpPr>
        <p:spPr>
          <a:xfrm>
            <a:off x="322177" y="5845023"/>
            <a:ext cx="911201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rial"/>
              </a:rPr>
              <a:t>Sylfaen: 5619. </a:t>
            </a:r>
            <a:r>
              <a:rPr lang="en-US" sz="1200" dirty="0" err="1">
                <a:latin typeface="Arial"/>
              </a:rPr>
              <a:t>Atebion</a:t>
            </a:r>
            <a:r>
              <a:rPr lang="en-US" sz="1200" dirty="0">
                <a:latin typeface="Arial"/>
              </a:rPr>
              <a:t> </a:t>
            </a:r>
            <a:r>
              <a:rPr lang="en-US" sz="1200" dirty="0" err="1">
                <a:latin typeface="Arial"/>
              </a:rPr>
              <a:t>amlddewis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9EA75F-A649-DBB8-CC36-1202C31DF504}"/>
              </a:ext>
            </a:extLst>
          </p:cNvPr>
          <p:cNvSpPr txBox="1"/>
          <p:nvPr/>
        </p:nvSpPr>
        <p:spPr>
          <a:xfrm>
            <a:off x="8429530" y="1751617"/>
            <a:ext cx="3391395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rhesymau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mwyaf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cyffredin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dros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gofal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cynnwys</a:t>
            </a:r>
            <a:r>
              <a:rPr lang="en-US" sz="1600" dirty="0">
                <a:latin typeface="Arial"/>
                <a:ea typeface="Calibri"/>
                <a:cs typeface="Calibri"/>
              </a:rPr>
              <a:t>: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ddannoedd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llenwad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torri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trawma</a:t>
            </a:r>
            <a:r>
              <a:rPr lang="en-US" sz="1600" dirty="0">
                <a:latin typeface="Arial"/>
                <a:ea typeface="Calibri"/>
                <a:cs typeface="Calibri"/>
              </a:rPr>
              <a:t> a/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neu’r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ddannoedd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waed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rhesymau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lleiaf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cyffredin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cynnwys</a:t>
            </a:r>
            <a:r>
              <a:rPr lang="en-US" sz="1600" dirty="0">
                <a:latin typeface="Arial"/>
                <a:ea typeface="Calibri"/>
                <a:cs typeface="Calibri"/>
              </a:rPr>
              <a:t>: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wlserau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geg</a:t>
            </a:r>
            <a:r>
              <a:rPr lang="en-US" sz="1600" dirty="0">
                <a:latin typeface="Arial"/>
                <a:ea typeface="Calibri"/>
                <a:cs typeface="Calibri"/>
              </a:rPr>
              <a:t> a/neu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argaenau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rhesymau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eraill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cynnwys</a:t>
            </a:r>
            <a:r>
              <a:rPr lang="en-US" sz="1600" dirty="0">
                <a:latin typeface="Arial"/>
                <a:ea typeface="Calibri"/>
                <a:cs typeface="Calibri"/>
              </a:rPr>
              <a:t>: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dannedd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rhydd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problemau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gyda’r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chwarennau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poer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heitiau’r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deintgig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ea typeface="Calibri"/>
              <a:cs typeface="Calibri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06A2E67-7BF0-E671-D818-9D39934330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777344"/>
              </p:ext>
            </p:extLst>
          </p:nvPr>
        </p:nvGraphicFramePr>
        <p:xfrm>
          <a:off x="390864" y="1056397"/>
          <a:ext cx="8291264" cy="4660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55672EAF-B59C-DDB7-665F-EDDC6B654A18}"/>
              </a:ext>
            </a:extLst>
          </p:cNvPr>
          <p:cNvGrpSpPr/>
          <p:nvPr/>
        </p:nvGrpSpPr>
        <p:grpSpPr>
          <a:xfrm>
            <a:off x="8429530" y="1827613"/>
            <a:ext cx="216024" cy="216024"/>
            <a:chOff x="483478" y="1556792"/>
            <a:chExt cx="216024" cy="21602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4064B0-D166-E7F5-853D-E28AE2DFA0A8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A5CE073E-9066-1FF0-B469-B3647CD8F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04653F4-E165-94CD-11A5-15F1202C0B3E}"/>
              </a:ext>
            </a:extLst>
          </p:cNvPr>
          <p:cNvGrpSpPr/>
          <p:nvPr/>
        </p:nvGrpSpPr>
        <p:grpSpPr>
          <a:xfrm>
            <a:off x="8449050" y="3546806"/>
            <a:ext cx="216024" cy="216024"/>
            <a:chOff x="483478" y="1556792"/>
            <a:chExt cx="216024" cy="216024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9C138EF-B5E8-1B74-8826-25CE18FC053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Graphic 12" descr="Checkmark with solid fill">
              <a:extLst>
                <a:ext uri="{FF2B5EF4-FFF2-40B4-BE49-F238E27FC236}">
                  <a16:creationId xmlns:a16="http://schemas.microsoft.com/office/drawing/2014/main" id="{DB9CB58E-3786-0E16-ABA3-E0C7B7E5C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1DFA36-284A-2DB3-5722-BC57D922E170}"/>
              </a:ext>
            </a:extLst>
          </p:cNvPr>
          <p:cNvGrpSpPr/>
          <p:nvPr/>
        </p:nvGrpSpPr>
        <p:grpSpPr>
          <a:xfrm>
            <a:off x="8492882" y="4456894"/>
            <a:ext cx="216024" cy="216024"/>
            <a:chOff x="483478" y="1556792"/>
            <a:chExt cx="216024" cy="21602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FE63CF4-082F-5985-F6C9-E858D4C6C180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phic 15" descr="Checkmark with solid fill">
              <a:extLst>
                <a:ext uri="{FF2B5EF4-FFF2-40B4-BE49-F238E27FC236}">
                  <a16:creationId xmlns:a16="http://schemas.microsoft.com/office/drawing/2014/main" id="{7F9E3CED-7B9E-EA96-BDE2-041CCC7ADE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9D1AF6-9689-B3B7-F08B-16C514B844FE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3C032B-6934-31A6-B6F8-5C3B108A36D3}"/>
              </a:ext>
            </a:extLst>
          </p:cNvPr>
          <p:cNvSpPr txBox="1"/>
          <p:nvPr/>
        </p:nvSpPr>
        <p:spPr>
          <a:xfrm>
            <a:off x="1637995" y="1804820"/>
            <a:ext cx="12573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Ddannoedd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B1D80D-F052-0684-0B1D-12FEC94E5E95}"/>
              </a:ext>
            </a:extLst>
          </p:cNvPr>
          <p:cNvSpPr txBox="1"/>
          <p:nvPr/>
        </p:nvSpPr>
        <p:spPr>
          <a:xfrm>
            <a:off x="313238" y="2420770"/>
            <a:ext cx="258205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Trawma neu ddant/dannedd wedi torri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EFD114-59E5-8CBB-5D2F-5C52422E77F8}"/>
              </a:ext>
            </a:extLst>
          </p:cNvPr>
          <p:cNvSpPr txBox="1"/>
          <p:nvPr/>
        </p:nvSpPr>
        <p:spPr>
          <a:xfrm>
            <a:off x="176943" y="2744620"/>
            <a:ext cx="271835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ddannoedd waed a/neu chwydd ger y dant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3885C7-06D5-B907-EC46-9478C3883223}"/>
              </a:ext>
            </a:extLst>
          </p:cNvPr>
          <p:cNvSpPr txBox="1"/>
          <p:nvPr/>
        </p:nvSpPr>
        <p:spPr>
          <a:xfrm>
            <a:off x="-1" y="3068470"/>
            <a:ext cx="289529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gyda choron/coronau neu bont/pontydd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801B87-CC39-1D2F-F219-C79A6F3C7FA3}"/>
              </a:ext>
            </a:extLst>
          </p:cNvPr>
          <p:cNvSpPr txBox="1"/>
          <p:nvPr/>
        </p:nvSpPr>
        <p:spPr>
          <a:xfrm>
            <a:off x="834501" y="3373270"/>
            <a:ext cx="206079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gyda dant cefn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55DF06-9A23-60CF-748F-EBA53F864548}"/>
              </a:ext>
            </a:extLst>
          </p:cNvPr>
          <p:cNvSpPr txBox="1"/>
          <p:nvPr/>
        </p:nvSpPr>
        <p:spPr>
          <a:xfrm>
            <a:off x="1029810" y="3690770"/>
            <a:ext cx="186548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Wyneb wedi chwyddo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4A9FA7-F6A1-B0A6-27B0-E5ACA7DB96AD}"/>
              </a:ext>
            </a:extLst>
          </p:cNvPr>
          <p:cNvSpPr txBox="1"/>
          <p:nvPr/>
        </p:nvSpPr>
        <p:spPr>
          <a:xfrm>
            <a:off x="1029810" y="4008270"/>
            <a:ext cx="186548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Dannedd gosod wedi torri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C01B7-AF72-82F5-8B1D-1F9A7E1D9C19}"/>
              </a:ext>
            </a:extLst>
          </p:cNvPr>
          <p:cNvSpPr txBox="1"/>
          <p:nvPr/>
        </p:nvSpPr>
        <p:spPr>
          <a:xfrm>
            <a:off x="1029810" y="4325770"/>
            <a:ext cx="186548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Gwaedu yn y geg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341A35-3C10-5ED8-5700-61F374FF46BD}"/>
              </a:ext>
            </a:extLst>
          </p:cNvPr>
          <p:cNvSpPr txBox="1"/>
          <p:nvPr/>
        </p:nvSpPr>
        <p:spPr>
          <a:xfrm>
            <a:off x="1637995" y="4649620"/>
            <a:ext cx="12573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Argaen wedi torri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66E6CC-D775-E62F-3506-FAF0910DD344}"/>
              </a:ext>
            </a:extLst>
          </p:cNvPr>
          <p:cNvSpPr txBox="1"/>
          <p:nvPr/>
        </p:nvSpPr>
        <p:spPr>
          <a:xfrm>
            <a:off x="1637995" y="4960770"/>
            <a:ext cx="12573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Wlser yn y geg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FE6A38-89EF-7DD8-6284-B49FE41A856C}"/>
              </a:ext>
            </a:extLst>
          </p:cNvPr>
          <p:cNvSpPr txBox="1"/>
          <p:nvPr/>
        </p:nvSpPr>
        <p:spPr>
          <a:xfrm>
            <a:off x="1637995" y="5290970"/>
            <a:ext cx="12573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Arall (nodwch)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4393FA-6F99-03AA-C865-865E26F66926}"/>
              </a:ext>
            </a:extLst>
          </p:cNvPr>
          <p:cNvSpPr txBox="1"/>
          <p:nvPr/>
        </p:nvSpPr>
        <p:spPr>
          <a:xfrm>
            <a:off x="1390345" y="2109620"/>
            <a:ext cx="15049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Llenwad wedi torri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1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540" y="415407"/>
            <a:ext cx="5881353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Canlyniadau</a:t>
            </a:r>
            <a:r>
              <a:rPr lang="en-GB" dirty="0">
                <a:latin typeface="Arial"/>
                <a:cs typeface="Arial"/>
              </a:rPr>
              <a:t> ac </a:t>
            </a:r>
            <a:r>
              <a:rPr lang="en-GB" dirty="0" err="1">
                <a:latin typeface="Arial"/>
                <a:cs typeface="Arial"/>
              </a:rPr>
              <a:t>apwyntiadau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dilynol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D7F66C-4706-88A2-0780-2C1ED55003FA}"/>
              </a:ext>
            </a:extLst>
          </p:cNvPr>
          <p:cNvSpPr txBox="1"/>
          <p:nvPr/>
        </p:nvSpPr>
        <p:spPr>
          <a:xfrm>
            <a:off x="7214340" y="1991548"/>
            <a:ext cx="4237608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nododd</a:t>
            </a:r>
            <a:r>
              <a:rPr lang="en-US" sz="1600" dirty="0">
                <a:latin typeface="Arial"/>
                <a:ea typeface="Calibri"/>
                <a:cs typeface="Calibri"/>
              </a:rPr>
              <a:t> 79%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problem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frys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wedi’i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datrys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ôl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Nid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unrhyw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wahaniaethau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rhwng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canlyniadau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gan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naill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fath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bractis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llall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  <a:endParaRPr lang="en-US" sz="1600" dirty="0">
              <a:ea typeface="Calibri"/>
              <a:cs typeface="Calibri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9260F59-052D-8BD2-D812-1BB7E5884A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087239"/>
              </p:ext>
            </p:extLst>
          </p:nvPr>
        </p:nvGraphicFramePr>
        <p:xfrm>
          <a:off x="717734" y="4245559"/>
          <a:ext cx="2686264" cy="2078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2E2F73B-EEAC-291C-05DA-2AD5253A7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022077"/>
              </p:ext>
            </p:extLst>
          </p:nvPr>
        </p:nvGraphicFramePr>
        <p:xfrm>
          <a:off x="3403998" y="4201540"/>
          <a:ext cx="3194516" cy="216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D9382F6-2220-D2D0-B2BB-BEBC86F21665}"/>
              </a:ext>
            </a:extLst>
          </p:cNvPr>
          <p:cNvSpPr txBox="1"/>
          <p:nvPr/>
        </p:nvSpPr>
        <p:spPr>
          <a:xfrm>
            <a:off x="1439233" y="6046570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syflaen</a:t>
            </a:r>
            <a:r>
              <a:rPr lang="en-US" sz="1200" dirty="0">
                <a:latin typeface="Arial"/>
              </a:rPr>
              <a:t>: 1,006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D8D8E7-F0A2-8F6C-0D3E-5EA4902E3D13}"/>
              </a:ext>
            </a:extLst>
          </p:cNvPr>
          <p:cNvSpPr txBox="1"/>
          <p:nvPr/>
        </p:nvSpPr>
        <p:spPr>
          <a:xfrm>
            <a:off x="4452137" y="6090590"/>
            <a:ext cx="250118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4,426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F6EE6F-7A0B-F9DA-EC66-52ADBDBE3E88}"/>
              </a:ext>
            </a:extLst>
          </p:cNvPr>
          <p:cNvSpPr txBox="1"/>
          <p:nvPr/>
        </p:nvSpPr>
        <p:spPr>
          <a:xfrm>
            <a:off x="846058" y="342900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latin typeface="Arial"/>
              </a:rPr>
              <a:t>Maint</a:t>
            </a:r>
            <a:r>
              <a:rPr lang="en-US" sz="1200" dirty="0">
                <a:latin typeface="Arial"/>
              </a:rPr>
              <a:t> y </a:t>
            </a:r>
            <a:r>
              <a:rPr lang="en-US" sz="1200" dirty="0" err="1">
                <a:latin typeface="Arial"/>
              </a:rPr>
              <a:t>sylfaen</a:t>
            </a:r>
            <a:r>
              <a:rPr lang="en-US" sz="1200" dirty="0">
                <a:latin typeface="Arial"/>
              </a:rPr>
              <a:t>: 5,432</a:t>
            </a:r>
            <a:r>
              <a:rPr lang="en-US" sz="2000" dirty="0">
                <a:latin typeface="Arial"/>
                <a:cs typeface="Arial"/>
              </a:rPr>
              <a:t>​</a:t>
            </a:r>
            <a:endParaRPr lang="en-US" sz="14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A0EFABF-9970-0CC0-BCC7-416F12744C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889603"/>
              </p:ext>
            </p:extLst>
          </p:nvPr>
        </p:nvGraphicFramePr>
        <p:xfrm>
          <a:off x="658164" y="604960"/>
          <a:ext cx="5437836" cy="335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5AE3430-1167-F2C8-A4FF-CFC9350F8E94}"/>
              </a:ext>
            </a:extLst>
          </p:cNvPr>
          <p:cNvSpPr txBox="1"/>
          <p:nvPr/>
        </p:nvSpPr>
        <p:spPr>
          <a:xfrm>
            <a:off x="1266180" y="4011737"/>
            <a:ext cx="26068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"/>
                <a:cs typeface="Arial"/>
              </a:rPr>
              <a:t>Contract </a:t>
            </a:r>
            <a:r>
              <a:rPr lang="en-GB" sz="1400" b="1" dirty="0" err="1">
                <a:solidFill>
                  <a:srgbClr val="0070C0"/>
                </a:solidFill>
                <a:latin typeface="Arial"/>
                <a:cs typeface="Arial"/>
              </a:rPr>
              <a:t>Uned</a:t>
            </a:r>
            <a:r>
              <a:rPr lang="en-GB" sz="1400" b="1" dirty="0">
                <a:solidFill>
                  <a:srgbClr val="0070C0"/>
                </a:solidFill>
                <a:latin typeface="Arial"/>
                <a:cs typeface="Arial"/>
              </a:rPr>
              <a:t> o </a:t>
            </a:r>
            <a:r>
              <a:rPr lang="en-GB" sz="1400" b="1" dirty="0" err="1">
                <a:solidFill>
                  <a:srgbClr val="0070C0"/>
                </a:solidFill>
                <a:latin typeface="Arial"/>
                <a:cs typeface="Arial"/>
              </a:rPr>
              <a:t>Weithgaredd</a:t>
            </a:r>
            <a:r>
              <a:rPr lang="en-GB" sz="1400" b="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GB" sz="1400" b="1" dirty="0" err="1">
                <a:solidFill>
                  <a:srgbClr val="0070C0"/>
                </a:solidFill>
                <a:latin typeface="Arial"/>
                <a:cs typeface="Arial"/>
              </a:rPr>
              <a:t>Deintyddol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897323-1867-84CA-3861-4ADAC5355980}"/>
              </a:ext>
            </a:extLst>
          </p:cNvPr>
          <p:cNvSpPr txBox="1"/>
          <p:nvPr/>
        </p:nvSpPr>
        <p:spPr>
          <a:xfrm>
            <a:off x="4104973" y="3896500"/>
            <a:ext cx="26068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  <a:latin typeface="Arial"/>
                <a:cs typeface="Arial"/>
              </a:rPr>
              <a:t>Contract yn </a:t>
            </a:r>
            <a:r>
              <a:rPr lang="en-GB" sz="1600" b="1" dirty="0" err="1">
                <a:solidFill>
                  <a:srgbClr val="0070C0"/>
                </a:solidFill>
                <a:latin typeface="Arial"/>
                <a:cs typeface="Arial"/>
              </a:rPr>
              <a:t>cael</a:t>
            </a:r>
            <a:r>
              <a:rPr lang="en-GB" sz="1600" b="1" dirty="0">
                <a:solidFill>
                  <a:srgbClr val="0070C0"/>
                </a:solidFill>
                <a:latin typeface="Arial"/>
                <a:cs typeface="Arial"/>
              </a:rPr>
              <a:t> ei </a:t>
            </a:r>
            <a:r>
              <a:rPr lang="en-GB" sz="1600" b="1" dirty="0" err="1">
                <a:solidFill>
                  <a:srgbClr val="0070C0"/>
                </a:solidFill>
                <a:latin typeface="Arial"/>
                <a:cs typeface="Arial"/>
              </a:rPr>
              <a:t>ddiwygio</a:t>
            </a:r>
            <a:endParaRPr lang="en-US" sz="1600" b="1" dirty="0">
              <a:solidFill>
                <a:srgbClr val="0070C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A8E7001-0591-85E3-93F4-D3D022167C8C}"/>
              </a:ext>
            </a:extLst>
          </p:cNvPr>
          <p:cNvGrpSpPr/>
          <p:nvPr/>
        </p:nvGrpSpPr>
        <p:grpSpPr>
          <a:xfrm>
            <a:off x="7222223" y="2030963"/>
            <a:ext cx="216024" cy="216024"/>
            <a:chOff x="483478" y="1556792"/>
            <a:chExt cx="216024" cy="216024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75247B7-3689-8F7E-13D9-25C5FB33701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Graphic 11" descr="Checkmark with solid fill">
              <a:extLst>
                <a:ext uri="{FF2B5EF4-FFF2-40B4-BE49-F238E27FC236}">
                  <a16:creationId xmlns:a16="http://schemas.microsoft.com/office/drawing/2014/main" id="{9BADD537-2102-7AA6-FE14-292E3C329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4E46093-CEA9-D07D-7F0D-E9EB4D8D9F60}"/>
              </a:ext>
            </a:extLst>
          </p:cNvPr>
          <p:cNvGrpSpPr/>
          <p:nvPr/>
        </p:nvGrpSpPr>
        <p:grpSpPr>
          <a:xfrm>
            <a:off x="7222223" y="3259471"/>
            <a:ext cx="216024" cy="216024"/>
            <a:chOff x="483478" y="1556792"/>
            <a:chExt cx="216024" cy="21602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65BF9C8-8C80-9239-5A79-85F68E271938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Graphic 16" descr="Checkmark with solid fill">
              <a:extLst>
                <a:ext uri="{FF2B5EF4-FFF2-40B4-BE49-F238E27FC236}">
                  <a16:creationId xmlns:a16="http://schemas.microsoft.com/office/drawing/2014/main" id="{D812FFD8-B060-490D-C17C-FA2946C13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0A2741C-2D0F-993B-5A78-6AEF14E5EAD8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C90A8DC-4876-CAD0-1FC9-E49285FB0A5B}"/>
              </a:ext>
            </a:extLst>
          </p:cNvPr>
          <p:cNvGrpSpPr/>
          <p:nvPr/>
        </p:nvGrpSpPr>
        <p:grpSpPr>
          <a:xfrm>
            <a:off x="3064312" y="3665668"/>
            <a:ext cx="962983" cy="230832"/>
            <a:chOff x="3064312" y="3665668"/>
            <a:chExt cx="962983" cy="23083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A4CAC4-4A17-5E35-845F-55ADAE72AF9A}"/>
                </a:ext>
              </a:extLst>
            </p:cNvPr>
            <p:cNvSpPr txBox="1"/>
            <p:nvPr/>
          </p:nvSpPr>
          <p:spPr>
            <a:xfrm>
              <a:off x="3064312" y="3665668"/>
              <a:ext cx="96298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Do     </a:t>
              </a:r>
              <a:r>
                <a:rPr lang="en-GB" sz="900" dirty="0" err="1"/>
                <a:t>Naddo</a:t>
              </a:r>
              <a:endParaRPr lang="en-GB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D2F4393-8A84-C626-FE3B-58727099D8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64312" y="3740321"/>
              <a:ext cx="73839" cy="7129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EFF41F8-85EA-D1DD-5742-C5B760FC2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340727" y="3746604"/>
              <a:ext cx="67050" cy="71839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158227909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_v2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7A98ACA5020C4D9F58D5A96D879311" ma:contentTypeVersion="15" ma:contentTypeDescription="Create a new document." ma:contentTypeScope="" ma:versionID="5bda34d40a511683e5ef92711bd91b31">
  <xsd:schema xmlns:xsd="http://www.w3.org/2001/XMLSchema" xmlns:xs="http://www.w3.org/2001/XMLSchema" xmlns:p="http://schemas.microsoft.com/office/2006/metadata/properties" xmlns:ns2="b39a563c-9aeb-4c47-9ebe-f788546db632" xmlns:ns3="273608db-6668-4128-9d1f-f160c27e8c8e" xmlns:ns4="2799d30d-6731-4efe-ac9b-c4895a8828d9" targetNamespace="http://schemas.microsoft.com/office/2006/metadata/properties" ma:root="true" ma:fieldsID="3ef65067b38ae3f4436fe1f467f182f3" ns2:_="" ns3:_="" ns4:_="">
    <xsd:import namespace="b39a563c-9aeb-4c47-9ebe-f788546db632"/>
    <xsd:import namespace="273608db-6668-4128-9d1f-f160c27e8c8e"/>
    <xsd:import namespace="2799d30d-6731-4efe-ac9b-c4895a8828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9a563c-9aeb-4c47-9ebe-f788546db6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2b69053-c3fb-47ab-9000-5ac769dc75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3608db-6668-4128-9d1f-f160c27e8c8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9d30d-6731-4efe-ac9b-c4895a8828d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d04298f9-fcfe-45dc-af1f-d9fa5cf534ea}" ma:internalName="TaxCatchAll" ma:showField="CatchAllData" ma:web="273608db-6668-4128-9d1f-f160c27e8c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6A30ED-5735-46B0-80DB-34A4187514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42234C-4142-4CBF-A9D6-9DB67B2AF3FD}">
  <ds:schemaRefs>
    <ds:schemaRef ds:uri="273608db-6668-4128-9d1f-f160c27e8c8e"/>
    <ds:schemaRef ds:uri="2799d30d-6731-4efe-ac9b-c4895a8828d9"/>
    <ds:schemaRef ds:uri="b39a563c-9aeb-4c47-9ebe-f788546db63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7112</TotalTime>
  <Words>1499</Words>
  <Application>Microsoft Office PowerPoint</Application>
  <PresentationFormat>Widescreen</PresentationFormat>
  <Paragraphs>212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Presentation1_v2 (2)</vt:lpstr>
      <vt:lpstr>Gwasanaethau Deintyddol y GIG</vt:lpstr>
      <vt:lpstr>Cyflwyniad</vt:lpstr>
      <vt:lpstr>Trefnu eich apwyntiad – dull cyffredinol</vt:lpstr>
      <vt:lpstr>Trefnu eich apwyntiad</vt:lpstr>
      <vt:lpstr>Trefnu eich apwyntiad </vt:lpstr>
      <vt:lpstr>Amserau aros</vt:lpstr>
      <vt:lpstr>Bodlonrwydd – amserau aros</vt:lpstr>
      <vt:lpstr>Rhesymau dros fod angen triniaeth ddeintyddol</vt:lpstr>
      <vt:lpstr>Canlyniadau ac apwyntiadau dilynol</vt:lpstr>
      <vt:lpstr>Ansawdd deintyddiaeth y GIG</vt:lpstr>
      <vt:lpstr>Bodlonrwydd cyffredinol – profiad y claf</vt:lpstr>
      <vt:lpstr>Unrhyw gwestiynau?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Wolfe-Slater</dc:creator>
  <cp:lastModifiedBy>Kate Eyre (Public Health Wales - No. 2 Capital Quarter)</cp:lastModifiedBy>
  <cp:revision>16</cp:revision>
  <dcterms:created xsi:type="dcterms:W3CDTF">2023-06-20T10:47:35Z</dcterms:created>
  <dcterms:modified xsi:type="dcterms:W3CDTF">2023-08-16T07:42:43Z</dcterms:modified>
</cp:coreProperties>
</file>