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60" r:id="rId2"/>
    <p:sldId id="261" r:id="rId3"/>
    <p:sldId id="256" r:id="rId4"/>
    <p:sldId id="273" r:id="rId5"/>
    <p:sldId id="274" r:id="rId6"/>
    <p:sldId id="257" r:id="rId7"/>
    <p:sldId id="258" r:id="rId8"/>
    <p:sldId id="264" r:id="rId9"/>
    <p:sldId id="266" r:id="rId10"/>
    <p:sldId id="263" r:id="rId11"/>
    <p:sldId id="276" r:id="rId12"/>
    <p:sldId id="275" r:id="rId13"/>
    <p:sldId id="262" r:id="rId14"/>
    <p:sldId id="267" r:id="rId15"/>
    <p:sldId id="268" r:id="rId16"/>
    <p:sldId id="265" r:id="rId17"/>
    <p:sldId id="269" r:id="rId18"/>
    <p:sldId id="270" r:id="rId19"/>
    <p:sldId id="271" r:id="rId20"/>
    <p:sldId id="272" r:id="rId21"/>
    <p:sldId id="28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21"/>
    <p:restoredTop sz="94015" autoAdjust="0"/>
  </p:normalViewPr>
  <p:slideViewPr>
    <p:cSldViewPr snapToGrid="0" snapToObjects="1">
      <p:cViewPr>
        <p:scale>
          <a:sx n="100" d="100"/>
          <a:sy n="100" d="100"/>
        </p:scale>
        <p:origin x="720"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575FFD-FAF8-402B-A0F4-3977EF52BA27}" type="doc">
      <dgm:prSet loTypeId="urn:microsoft.com/office/officeart/2005/8/layout/vProcess5" loCatId="process" qsTypeId="urn:microsoft.com/office/officeart/2005/8/quickstyle/simple1" qsCatId="simple" csTypeId="urn:microsoft.com/office/officeart/2005/8/colors/accent4_2" csCatId="accent4" phldr="1"/>
      <dgm:spPr/>
      <dgm:t>
        <a:bodyPr/>
        <a:lstStyle/>
        <a:p>
          <a:endParaRPr lang="en-US"/>
        </a:p>
      </dgm:t>
    </dgm:pt>
    <dgm:pt modelId="{8333094C-01B2-4B4E-BD44-45BDEFE55844}">
      <dgm:prSet/>
      <dgm:spPr/>
      <dgm:t>
        <a:bodyPr/>
        <a:lstStyle/>
        <a:p>
          <a:pPr>
            <a:defRPr cap="all"/>
          </a:pPr>
          <a:r>
            <a:rPr lang="en-US" dirty="0"/>
            <a:t>Y BWRIAD YW DEALL AMRYWIAETH A </a:t>
          </a:r>
          <a:r>
            <a:rPr lang="en-US" b="1" dirty="0"/>
            <a:t>NATUR </a:t>
          </a:r>
          <a:r>
            <a:rPr lang="en-US" b="0" dirty="0"/>
            <a:t>SAFBWYNTIAU (NID MESUR MYNYCHDER CYMHAROL) A CHRYNHOI MEWNWELEDIADAU A DYSGU AR GYFER POLISI</a:t>
          </a:r>
          <a:endParaRPr lang="en-US" dirty="0"/>
        </a:p>
      </dgm:t>
    </dgm:pt>
    <dgm:pt modelId="{E8187169-3825-4B2A-A4DC-9DB41236F1D4}" type="parTrans" cxnId="{14853548-D889-40C5-A8EA-BD0703B78DB2}">
      <dgm:prSet/>
      <dgm:spPr/>
      <dgm:t>
        <a:bodyPr/>
        <a:lstStyle/>
        <a:p>
          <a:endParaRPr lang="en-US"/>
        </a:p>
      </dgm:t>
    </dgm:pt>
    <dgm:pt modelId="{A021E6FD-55CF-4AD6-8FFA-44A6422A948B}" type="sibTrans" cxnId="{14853548-D889-40C5-A8EA-BD0703B78DB2}">
      <dgm:prSet/>
      <dgm:spPr/>
      <dgm:t>
        <a:bodyPr/>
        <a:lstStyle/>
        <a:p>
          <a:endParaRPr lang="en-US"/>
        </a:p>
      </dgm:t>
    </dgm:pt>
    <dgm:pt modelId="{2B4FC2C6-1659-4587-8961-C18277E6B03E}">
      <dgm:prSet/>
      <dgm:spPr/>
      <dgm:t>
        <a:bodyPr/>
        <a:lstStyle/>
        <a:p>
          <a:pPr>
            <a:defRPr cap="all"/>
          </a:pPr>
          <a:r>
            <a:rPr lang="en-US" dirty="0"/>
            <a:t>MAE MAINT Y SAMPL YN SEILIEDIG AR AMCANION A CHWMPAS YR YMCHWIL</a:t>
          </a:r>
        </a:p>
      </dgm:t>
    </dgm:pt>
    <dgm:pt modelId="{C60A5324-0833-480C-992E-8C583710F3C2}" type="parTrans" cxnId="{26F3494C-2ABC-4654-A612-6C5D305DF025}">
      <dgm:prSet/>
      <dgm:spPr/>
      <dgm:t>
        <a:bodyPr/>
        <a:lstStyle/>
        <a:p>
          <a:endParaRPr lang="en-US"/>
        </a:p>
      </dgm:t>
    </dgm:pt>
    <dgm:pt modelId="{323E2C8B-9DDC-4E25-92DC-C8CFF8E79615}" type="sibTrans" cxnId="{26F3494C-2ABC-4654-A612-6C5D305DF025}">
      <dgm:prSet/>
      <dgm:spPr/>
      <dgm:t>
        <a:bodyPr/>
        <a:lstStyle/>
        <a:p>
          <a:endParaRPr lang="en-US"/>
        </a:p>
      </dgm:t>
    </dgm:pt>
    <dgm:pt modelId="{0BBD5263-0DAE-40B4-B335-1B5381CC65D0}">
      <dgm:prSet/>
      <dgm:spPr/>
      <dgm:t>
        <a:bodyPr/>
        <a:lstStyle/>
        <a:p>
          <a:pPr>
            <a:defRPr cap="all"/>
          </a:pPr>
          <a:r>
            <a:rPr lang="en-US" dirty="0"/>
            <a:t>DAETH Y RECRIWTIO I BEN PAN NAD OEDD UNRHYW THEMÂU NEU FEWNWELEDIADAU NEWYDD YN CAEL EU NODI </a:t>
          </a:r>
        </a:p>
      </dgm:t>
    </dgm:pt>
    <dgm:pt modelId="{15D0DD9D-9B5E-4709-9B31-F63C2DA1676E}" type="parTrans" cxnId="{72C32EF6-1176-4CD4-9809-89D05713ED6F}">
      <dgm:prSet/>
      <dgm:spPr/>
      <dgm:t>
        <a:bodyPr/>
        <a:lstStyle/>
        <a:p>
          <a:endParaRPr lang="en-US"/>
        </a:p>
      </dgm:t>
    </dgm:pt>
    <dgm:pt modelId="{5C5CF4DE-381C-426A-9AEB-9C930DE7A9D7}" type="sibTrans" cxnId="{72C32EF6-1176-4CD4-9809-89D05713ED6F}">
      <dgm:prSet/>
      <dgm:spPr/>
      <dgm:t>
        <a:bodyPr/>
        <a:lstStyle/>
        <a:p>
          <a:endParaRPr lang="en-US"/>
        </a:p>
      </dgm:t>
    </dgm:pt>
    <dgm:pt modelId="{22A8952E-D057-1644-939E-161B2B60D072}" type="pres">
      <dgm:prSet presAssocID="{6D575FFD-FAF8-402B-A0F4-3977EF52BA27}" presName="outerComposite" presStyleCnt="0">
        <dgm:presLayoutVars>
          <dgm:chMax val="5"/>
          <dgm:dir/>
          <dgm:resizeHandles val="exact"/>
        </dgm:presLayoutVars>
      </dgm:prSet>
      <dgm:spPr/>
    </dgm:pt>
    <dgm:pt modelId="{96BA2813-49A9-BD4E-8988-F14BCBB90AD8}" type="pres">
      <dgm:prSet presAssocID="{6D575FFD-FAF8-402B-A0F4-3977EF52BA27}" presName="dummyMaxCanvas" presStyleCnt="0">
        <dgm:presLayoutVars/>
      </dgm:prSet>
      <dgm:spPr/>
    </dgm:pt>
    <dgm:pt modelId="{95F3EFBE-B07D-854B-AE07-9AA7ADFA89DD}" type="pres">
      <dgm:prSet presAssocID="{6D575FFD-FAF8-402B-A0F4-3977EF52BA27}" presName="ThreeNodes_1" presStyleLbl="node1" presStyleIdx="0" presStyleCnt="3">
        <dgm:presLayoutVars>
          <dgm:bulletEnabled val="1"/>
        </dgm:presLayoutVars>
      </dgm:prSet>
      <dgm:spPr/>
    </dgm:pt>
    <dgm:pt modelId="{ED168FF8-FC3E-504B-BB88-9D07BDDF5AD8}" type="pres">
      <dgm:prSet presAssocID="{6D575FFD-FAF8-402B-A0F4-3977EF52BA27}" presName="ThreeNodes_2" presStyleLbl="node1" presStyleIdx="1" presStyleCnt="3">
        <dgm:presLayoutVars>
          <dgm:bulletEnabled val="1"/>
        </dgm:presLayoutVars>
      </dgm:prSet>
      <dgm:spPr/>
    </dgm:pt>
    <dgm:pt modelId="{2F254716-E755-6A4D-8AF3-5F36D51BA9E0}" type="pres">
      <dgm:prSet presAssocID="{6D575FFD-FAF8-402B-A0F4-3977EF52BA27}" presName="ThreeNodes_3" presStyleLbl="node1" presStyleIdx="2" presStyleCnt="3">
        <dgm:presLayoutVars>
          <dgm:bulletEnabled val="1"/>
        </dgm:presLayoutVars>
      </dgm:prSet>
      <dgm:spPr/>
    </dgm:pt>
    <dgm:pt modelId="{368C3715-CB69-1D4C-B146-556B9F39D05C}" type="pres">
      <dgm:prSet presAssocID="{6D575FFD-FAF8-402B-A0F4-3977EF52BA27}" presName="ThreeConn_1-2" presStyleLbl="fgAccFollowNode1" presStyleIdx="0" presStyleCnt="2">
        <dgm:presLayoutVars>
          <dgm:bulletEnabled val="1"/>
        </dgm:presLayoutVars>
      </dgm:prSet>
      <dgm:spPr/>
    </dgm:pt>
    <dgm:pt modelId="{50A79A42-A5AE-324E-ADF3-0F186448389D}" type="pres">
      <dgm:prSet presAssocID="{6D575FFD-FAF8-402B-A0F4-3977EF52BA27}" presName="ThreeConn_2-3" presStyleLbl="fgAccFollowNode1" presStyleIdx="1" presStyleCnt="2">
        <dgm:presLayoutVars>
          <dgm:bulletEnabled val="1"/>
        </dgm:presLayoutVars>
      </dgm:prSet>
      <dgm:spPr/>
    </dgm:pt>
    <dgm:pt modelId="{8203B63D-8856-1F4E-BEDA-401232C111F7}" type="pres">
      <dgm:prSet presAssocID="{6D575FFD-FAF8-402B-A0F4-3977EF52BA27}" presName="ThreeNodes_1_text" presStyleLbl="node1" presStyleIdx="2" presStyleCnt="3">
        <dgm:presLayoutVars>
          <dgm:bulletEnabled val="1"/>
        </dgm:presLayoutVars>
      </dgm:prSet>
      <dgm:spPr/>
    </dgm:pt>
    <dgm:pt modelId="{DC256EC2-A9A0-6E41-B8B5-85457714E9F3}" type="pres">
      <dgm:prSet presAssocID="{6D575FFD-FAF8-402B-A0F4-3977EF52BA27}" presName="ThreeNodes_2_text" presStyleLbl="node1" presStyleIdx="2" presStyleCnt="3">
        <dgm:presLayoutVars>
          <dgm:bulletEnabled val="1"/>
        </dgm:presLayoutVars>
      </dgm:prSet>
      <dgm:spPr/>
    </dgm:pt>
    <dgm:pt modelId="{F123F1C9-ADD9-1549-9382-4E46D814B714}" type="pres">
      <dgm:prSet presAssocID="{6D575FFD-FAF8-402B-A0F4-3977EF52BA27}" presName="ThreeNodes_3_text" presStyleLbl="node1" presStyleIdx="2" presStyleCnt="3">
        <dgm:presLayoutVars>
          <dgm:bulletEnabled val="1"/>
        </dgm:presLayoutVars>
      </dgm:prSet>
      <dgm:spPr/>
    </dgm:pt>
  </dgm:ptLst>
  <dgm:cxnLst>
    <dgm:cxn modelId="{B79E3813-AC7B-4C45-ACFD-60D73595A5B4}" type="presOf" srcId="{323E2C8B-9DDC-4E25-92DC-C8CFF8E79615}" destId="{50A79A42-A5AE-324E-ADF3-0F186448389D}" srcOrd="0" destOrd="0" presId="urn:microsoft.com/office/officeart/2005/8/layout/vProcess5"/>
    <dgm:cxn modelId="{11844733-2553-174F-A7FC-755F1BF58421}" type="presOf" srcId="{2B4FC2C6-1659-4587-8961-C18277E6B03E}" destId="{ED168FF8-FC3E-504B-BB88-9D07BDDF5AD8}" srcOrd="0" destOrd="0" presId="urn:microsoft.com/office/officeart/2005/8/layout/vProcess5"/>
    <dgm:cxn modelId="{3C307F42-5F9C-4844-93A5-691CCBA2D80B}" type="presOf" srcId="{2B4FC2C6-1659-4587-8961-C18277E6B03E}" destId="{DC256EC2-A9A0-6E41-B8B5-85457714E9F3}" srcOrd="1" destOrd="0" presId="urn:microsoft.com/office/officeart/2005/8/layout/vProcess5"/>
    <dgm:cxn modelId="{14853548-D889-40C5-A8EA-BD0703B78DB2}" srcId="{6D575FFD-FAF8-402B-A0F4-3977EF52BA27}" destId="{8333094C-01B2-4B4E-BD44-45BDEFE55844}" srcOrd="0" destOrd="0" parTransId="{E8187169-3825-4B2A-A4DC-9DB41236F1D4}" sibTransId="{A021E6FD-55CF-4AD6-8FFA-44A6422A948B}"/>
    <dgm:cxn modelId="{26F3494C-2ABC-4654-A612-6C5D305DF025}" srcId="{6D575FFD-FAF8-402B-A0F4-3977EF52BA27}" destId="{2B4FC2C6-1659-4587-8961-C18277E6B03E}" srcOrd="1" destOrd="0" parTransId="{C60A5324-0833-480C-992E-8C583710F3C2}" sibTransId="{323E2C8B-9DDC-4E25-92DC-C8CFF8E79615}"/>
    <dgm:cxn modelId="{D7040680-FC47-B147-BC89-142BF74431AC}" type="presOf" srcId="{8333094C-01B2-4B4E-BD44-45BDEFE55844}" destId="{8203B63D-8856-1F4E-BEDA-401232C111F7}" srcOrd="1" destOrd="0" presId="urn:microsoft.com/office/officeart/2005/8/layout/vProcess5"/>
    <dgm:cxn modelId="{3F7E28C5-2948-364C-8FAA-C40CED7FAA55}" type="presOf" srcId="{A021E6FD-55CF-4AD6-8FFA-44A6422A948B}" destId="{368C3715-CB69-1D4C-B146-556B9F39D05C}" srcOrd="0" destOrd="0" presId="urn:microsoft.com/office/officeart/2005/8/layout/vProcess5"/>
    <dgm:cxn modelId="{3B1122D6-B703-B946-B650-86481733EF89}" type="presOf" srcId="{0BBD5263-0DAE-40B4-B335-1B5381CC65D0}" destId="{2F254716-E755-6A4D-8AF3-5F36D51BA9E0}" srcOrd="0" destOrd="0" presId="urn:microsoft.com/office/officeart/2005/8/layout/vProcess5"/>
    <dgm:cxn modelId="{812B1ADE-F16D-9744-AF29-F33F4E402AA6}" type="presOf" srcId="{6D575FFD-FAF8-402B-A0F4-3977EF52BA27}" destId="{22A8952E-D057-1644-939E-161B2B60D072}" srcOrd="0" destOrd="0" presId="urn:microsoft.com/office/officeart/2005/8/layout/vProcess5"/>
    <dgm:cxn modelId="{12E741F4-E2A4-5741-A89C-F969954D8D0D}" type="presOf" srcId="{0BBD5263-0DAE-40B4-B335-1B5381CC65D0}" destId="{F123F1C9-ADD9-1549-9382-4E46D814B714}" srcOrd="1" destOrd="0" presId="urn:microsoft.com/office/officeart/2005/8/layout/vProcess5"/>
    <dgm:cxn modelId="{72C32EF6-1176-4CD4-9809-89D05713ED6F}" srcId="{6D575FFD-FAF8-402B-A0F4-3977EF52BA27}" destId="{0BBD5263-0DAE-40B4-B335-1B5381CC65D0}" srcOrd="2" destOrd="0" parTransId="{15D0DD9D-9B5E-4709-9B31-F63C2DA1676E}" sibTransId="{5C5CF4DE-381C-426A-9AEB-9C930DE7A9D7}"/>
    <dgm:cxn modelId="{B470FDF7-68C5-FF47-960E-262ED06F0804}" type="presOf" srcId="{8333094C-01B2-4B4E-BD44-45BDEFE55844}" destId="{95F3EFBE-B07D-854B-AE07-9AA7ADFA89DD}" srcOrd="0" destOrd="0" presId="urn:microsoft.com/office/officeart/2005/8/layout/vProcess5"/>
    <dgm:cxn modelId="{09320FAC-9466-7D44-9D45-35E974D586EC}" type="presParOf" srcId="{22A8952E-D057-1644-939E-161B2B60D072}" destId="{96BA2813-49A9-BD4E-8988-F14BCBB90AD8}" srcOrd="0" destOrd="0" presId="urn:microsoft.com/office/officeart/2005/8/layout/vProcess5"/>
    <dgm:cxn modelId="{4310ECAB-4D60-454A-B418-FC33E499CD18}" type="presParOf" srcId="{22A8952E-D057-1644-939E-161B2B60D072}" destId="{95F3EFBE-B07D-854B-AE07-9AA7ADFA89DD}" srcOrd="1" destOrd="0" presId="urn:microsoft.com/office/officeart/2005/8/layout/vProcess5"/>
    <dgm:cxn modelId="{FB09A85B-F8C7-FF40-BB28-36AFD05A5407}" type="presParOf" srcId="{22A8952E-D057-1644-939E-161B2B60D072}" destId="{ED168FF8-FC3E-504B-BB88-9D07BDDF5AD8}" srcOrd="2" destOrd="0" presId="urn:microsoft.com/office/officeart/2005/8/layout/vProcess5"/>
    <dgm:cxn modelId="{FC7C2304-827D-6A4F-9F4F-17800B2F9C7E}" type="presParOf" srcId="{22A8952E-D057-1644-939E-161B2B60D072}" destId="{2F254716-E755-6A4D-8AF3-5F36D51BA9E0}" srcOrd="3" destOrd="0" presId="urn:microsoft.com/office/officeart/2005/8/layout/vProcess5"/>
    <dgm:cxn modelId="{6621A454-BB0B-C84F-9FE0-68226EA8FED7}" type="presParOf" srcId="{22A8952E-D057-1644-939E-161B2B60D072}" destId="{368C3715-CB69-1D4C-B146-556B9F39D05C}" srcOrd="4" destOrd="0" presId="urn:microsoft.com/office/officeart/2005/8/layout/vProcess5"/>
    <dgm:cxn modelId="{6DAB43CC-72BA-EE4E-9B2D-ABCEA17DAFBB}" type="presParOf" srcId="{22A8952E-D057-1644-939E-161B2B60D072}" destId="{50A79A42-A5AE-324E-ADF3-0F186448389D}" srcOrd="5" destOrd="0" presId="urn:microsoft.com/office/officeart/2005/8/layout/vProcess5"/>
    <dgm:cxn modelId="{961FC016-40A5-204D-B7BD-4A2ADD585900}" type="presParOf" srcId="{22A8952E-D057-1644-939E-161B2B60D072}" destId="{8203B63D-8856-1F4E-BEDA-401232C111F7}" srcOrd="6" destOrd="0" presId="urn:microsoft.com/office/officeart/2005/8/layout/vProcess5"/>
    <dgm:cxn modelId="{7D83BBBF-55A7-2B4E-A696-D2507F37E688}" type="presParOf" srcId="{22A8952E-D057-1644-939E-161B2B60D072}" destId="{DC256EC2-A9A0-6E41-B8B5-85457714E9F3}" srcOrd="7" destOrd="0" presId="urn:microsoft.com/office/officeart/2005/8/layout/vProcess5"/>
    <dgm:cxn modelId="{C3158EE2-7FF9-104C-934C-3DC52CD1938F}" type="presParOf" srcId="{22A8952E-D057-1644-939E-161B2B60D072}" destId="{F123F1C9-ADD9-1549-9382-4E46D814B714}"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3EFBE-B07D-854B-AE07-9AA7ADFA89DD}">
      <dsp:nvSpPr>
        <dsp:cNvPr id="0" name=""/>
        <dsp:cNvSpPr/>
      </dsp:nvSpPr>
      <dsp:spPr>
        <a:xfrm>
          <a:off x="0" y="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defRPr cap="all"/>
          </a:pPr>
          <a:r>
            <a:rPr lang="en-US" sz="2400" kern="1200" dirty="0"/>
            <a:t>Y BWRIAD YW DEALL AMRYWIAETH A </a:t>
          </a:r>
          <a:r>
            <a:rPr lang="en-US" sz="2400" b="1" kern="1200" dirty="0"/>
            <a:t>NATUR </a:t>
          </a:r>
          <a:r>
            <a:rPr lang="en-US" sz="2400" b="0" kern="1200" dirty="0"/>
            <a:t>SAFBWYNTIAU (NID MESUR MYNYCHDER CYMHAROL) A CHRYNHOI MEWNWELEDIADAU A DYSGU AR GYFER POLISI</a:t>
          </a:r>
          <a:endParaRPr lang="en-US" sz="2400" kern="1200" dirty="0"/>
        </a:p>
      </dsp:txBody>
      <dsp:txXfrm>
        <a:off x="38244" y="38244"/>
        <a:ext cx="7529240" cy="1229275"/>
      </dsp:txXfrm>
    </dsp:sp>
    <dsp:sp modelId="{ED168FF8-FC3E-504B-BB88-9D07BDDF5AD8}">
      <dsp:nvSpPr>
        <dsp:cNvPr id="0" name=""/>
        <dsp:cNvSpPr/>
      </dsp:nvSpPr>
      <dsp:spPr>
        <a:xfrm>
          <a:off x="788669" y="152339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defRPr cap="all"/>
          </a:pPr>
          <a:r>
            <a:rPr lang="en-US" sz="2400" kern="1200" dirty="0"/>
            <a:t>MAE MAINT Y SAMPL YN SEILIEDIG AR AMCANION A CHWMPAS YR YMCHWIL</a:t>
          </a:r>
        </a:p>
      </dsp:txBody>
      <dsp:txXfrm>
        <a:off x="826913" y="1561634"/>
        <a:ext cx="7224355" cy="1229275"/>
      </dsp:txXfrm>
    </dsp:sp>
    <dsp:sp modelId="{2F254716-E755-6A4D-8AF3-5F36D51BA9E0}">
      <dsp:nvSpPr>
        <dsp:cNvPr id="0" name=""/>
        <dsp:cNvSpPr/>
      </dsp:nvSpPr>
      <dsp:spPr>
        <a:xfrm>
          <a:off x="1577339" y="3046780"/>
          <a:ext cx="8938260" cy="1305763"/>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defRPr cap="all"/>
          </a:pPr>
          <a:r>
            <a:rPr lang="en-US" sz="2400" kern="1200" dirty="0"/>
            <a:t>DAETH Y RECRIWTIO I BEN PAN NAD OEDD UNRHYW THEMÂU NEU FEWNWELEDIADAU NEWYDD YN CAEL EU NODI </a:t>
          </a:r>
        </a:p>
      </dsp:txBody>
      <dsp:txXfrm>
        <a:off x="1615583" y="3085024"/>
        <a:ext cx="7224355" cy="1229275"/>
      </dsp:txXfrm>
    </dsp:sp>
    <dsp:sp modelId="{368C3715-CB69-1D4C-B146-556B9F39D05C}">
      <dsp:nvSpPr>
        <dsp:cNvPr id="0" name=""/>
        <dsp:cNvSpPr/>
      </dsp:nvSpPr>
      <dsp:spPr>
        <a:xfrm>
          <a:off x="8089513" y="990203"/>
          <a:ext cx="848746" cy="848746"/>
        </a:xfrm>
        <a:prstGeom prst="downArrow">
          <a:avLst>
            <a:gd name="adj1" fmla="val 55000"/>
            <a:gd name="adj2" fmla="val 45000"/>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280481" y="990203"/>
        <a:ext cx="466810" cy="638681"/>
      </dsp:txXfrm>
    </dsp:sp>
    <dsp:sp modelId="{50A79A42-A5AE-324E-ADF3-0F186448389D}">
      <dsp:nvSpPr>
        <dsp:cNvPr id="0" name=""/>
        <dsp:cNvSpPr/>
      </dsp:nvSpPr>
      <dsp:spPr>
        <a:xfrm>
          <a:off x="8878183" y="2504889"/>
          <a:ext cx="848746" cy="848746"/>
        </a:xfrm>
        <a:prstGeom prst="downArrow">
          <a:avLst>
            <a:gd name="adj1" fmla="val 55000"/>
            <a:gd name="adj2" fmla="val 45000"/>
          </a:avLst>
        </a:prstGeom>
        <a:solidFill>
          <a:schemeClr val="accent4">
            <a:alpha val="90000"/>
            <a:tint val="40000"/>
            <a:hueOff val="0"/>
            <a:satOff val="0"/>
            <a:lumOff val="0"/>
            <a:alphaOff val="0"/>
          </a:schemeClr>
        </a:solidFill>
        <a:ln w="12700" cap="flat" cmpd="sng" algn="ctr">
          <a:solidFill>
            <a:schemeClr val="accent4">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069151" y="2504889"/>
        <a:ext cx="466810" cy="63868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B1E2B9-1401-7F4D-8A09-CA604197B0B9}" type="datetimeFigureOut">
              <a:rPr lang="en-US" smtClean="0"/>
              <a:t>8/15/2023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0D7273-72F1-0D4D-8C29-8D65D148C9E5}" type="slidenum">
              <a:rPr lang="en-US" smtClean="0"/>
              <a:t>‹#›</a:t>
            </a:fld>
            <a:endParaRPr lang="en-US"/>
          </a:p>
        </p:txBody>
      </p:sp>
    </p:spTree>
    <p:extLst>
      <p:ext uri="{BB962C8B-B14F-4D97-AF65-F5344CB8AC3E}">
        <p14:creationId xmlns:p14="http://schemas.microsoft.com/office/powerpoint/2010/main" val="3758791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dirty="0" err="1"/>
              <a:t>Mae’n</a:t>
            </a:r>
            <a:r>
              <a:rPr lang="en-GB" dirty="0"/>
              <a:t> </a:t>
            </a:r>
            <a:r>
              <a:rPr lang="en-GB" dirty="0" err="1"/>
              <a:t>bosibl</a:t>
            </a:r>
            <a:r>
              <a:rPr lang="en-GB" dirty="0"/>
              <a:t> bod y </a:t>
            </a:r>
            <a:r>
              <a:rPr lang="en-GB" dirty="0" err="1"/>
              <a:t>cyfuniad</a:t>
            </a:r>
            <a:r>
              <a:rPr lang="en-GB" dirty="0"/>
              <a:t> hwn o </a:t>
            </a:r>
            <a:r>
              <a:rPr lang="en-GB" dirty="0" err="1"/>
              <a:t>safbwyntiau</a:t>
            </a:r>
            <a:r>
              <a:rPr lang="en-GB" dirty="0"/>
              <a:t> yn </a:t>
            </a:r>
            <a:r>
              <a:rPr lang="en-GB" dirty="0" err="1"/>
              <a:t>deillio’n</a:t>
            </a:r>
            <a:r>
              <a:rPr lang="en-GB" dirty="0"/>
              <a:t> </a:t>
            </a:r>
            <a:r>
              <a:rPr lang="en-GB" dirty="0" err="1"/>
              <a:t>rhannol</a:t>
            </a:r>
            <a:r>
              <a:rPr lang="en-GB" dirty="0"/>
              <a:t> o’r </a:t>
            </a:r>
            <a:r>
              <a:rPr lang="en-GB" dirty="0" err="1"/>
              <a:t>gymysgedd</a:t>
            </a:r>
            <a:r>
              <a:rPr lang="en-GB" dirty="0"/>
              <a:t> </a:t>
            </a:r>
            <a:r>
              <a:rPr lang="en-GB" dirty="0" err="1"/>
              <a:t>gymhleth</a:t>
            </a:r>
            <a:r>
              <a:rPr lang="en-GB" dirty="0"/>
              <a:t> o </a:t>
            </a:r>
            <a:r>
              <a:rPr lang="en-GB" dirty="0" err="1"/>
              <a:t>ddulliau</a:t>
            </a:r>
            <a:r>
              <a:rPr lang="en-GB" dirty="0"/>
              <a:t> </a:t>
            </a:r>
            <a:r>
              <a:rPr lang="en-GB" dirty="0" err="1"/>
              <a:t>llywodraethu</a:t>
            </a:r>
            <a:r>
              <a:rPr lang="en-GB" dirty="0"/>
              <a:t> mewn </a:t>
            </a:r>
            <a:r>
              <a:rPr lang="en-GB" dirty="0" err="1"/>
              <a:t>polisi</a:t>
            </a:r>
            <a:r>
              <a:rPr lang="en-GB" dirty="0"/>
              <a:t> </a:t>
            </a:r>
            <a:r>
              <a:rPr lang="en-GB" dirty="0" err="1"/>
              <a:t>cymdeithasol</a:t>
            </a:r>
            <a:r>
              <a:rPr lang="en-GB" dirty="0"/>
              <a:t> </a:t>
            </a:r>
            <a:r>
              <a:rPr lang="en-GB" dirty="0" err="1"/>
              <a:t>cyfoes</a:t>
            </a:r>
            <a:r>
              <a:rPr lang="en-GB" dirty="0"/>
              <a:t> (Jones 2016), </a:t>
            </a:r>
            <a:r>
              <a:rPr lang="en-GB" dirty="0" err="1"/>
              <a:t>yr</a:t>
            </a:r>
            <a:r>
              <a:rPr lang="en-GB" dirty="0"/>
              <a:t> </a:t>
            </a:r>
            <a:r>
              <a:rPr lang="en-GB" dirty="0" err="1"/>
              <a:t>economi</a:t>
            </a:r>
            <a:r>
              <a:rPr lang="en-GB" dirty="0"/>
              <a:t> </a:t>
            </a:r>
            <a:r>
              <a:rPr lang="en-GB" dirty="0" err="1"/>
              <a:t>gymysg</a:t>
            </a:r>
            <a:r>
              <a:rPr lang="en-GB" dirty="0"/>
              <a:t> mewn </a:t>
            </a:r>
            <a:r>
              <a:rPr lang="en-GB" dirty="0" err="1"/>
              <a:t>deintyddiaeth</a:t>
            </a:r>
            <a:r>
              <a:rPr lang="en-GB" dirty="0"/>
              <a:t>, </a:t>
            </a:r>
            <a:r>
              <a:rPr lang="en-GB" dirty="0" err="1"/>
              <a:t>a’r</a:t>
            </a:r>
            <a:r>
              <a:rPr lang="en-GB" dirty="0"/>
              <a:t> </a:t>
            </a:r>
            <a:r>
              <a:rPr lang="en-GB" dirty="0" err="1"/>
              <a:t>ffaith</a:t>
            </a:r>
            <a:r>
              <a:rPr lang="en-GB" dirty="0"/>
              <a:t> bod </a:t>
            </a:r>
            <a:r>
              <a:rPr lang="en-GB" dirty="0" err="1"/>
              <a:t>deintyddiaeth</a:t>
            </a:r>
            <a:r>
              <a:rPr lang="en-GB" dirty="0"/>
              <a:t> y GIG ei </a:t>
            </a:r>
            <a:r>
              <a:rPr lang="en-GB" dirty="0" err="1"/>
              <a:t>hunan</a:t>
            </a:r>
            <a:r>
              <a:rPr lang="en-GB" dirty="0"/>
              <a:t> yn </a:t>
            </a:r>
            <a:r>
              <a:rPr lang="en-GB" dirty="0" err="1"/>
              <a:t>cynnwys</a:t>
            </a:r>
            <a:r>
              <a:rPr lang="en-GB" dirty="0"/>
              <a:t> </a:t>
            </a:r>
            <a:r>
              <a:rPr lang="en-GB" dirty="0" err="1"/>
              <a:t>darpariaeth</a:t>
            </a:r>
            <a:r>
              <a:rPr lang="en-GB" dirty="0"/>
              <a:t> am </a:t>
            </a:r>
            <a:r>
              <a:rPr lang="en-GB" dirty="0" err="1"/>
              <a:t>ddim</a:t>
            </a:r>
            <a:r>
              <a:rPr lang="en-GB" dirty="0"/>
              <a:t> </a:t>
            </a:r>
            <a:r>
              <a:rPr lang="en-GB" dirty="0" err="1"/>
              <a:t>pryd</a:t>
            </a:r>
            <a:r>
              <a:rPr lang="en-GB" dirty="0"/>
              <a:t> </a:t>
            </a:r>
            <a:r>
              <a:rPr lang="en-GB" dirty="0" err="1"/>
              <a:t>bynnag</a:t>
            </a:r>
            <a:r>
              <a:rPr lang="en-GB" dirty="0"/>
              <a:t> y </a:t>
            </a:r>
            <a:r>
              <a:rPr lang="en-GB" dirty="0" err="1"/>
              <a:t>caiff</a:t>
            </a:r>
            <a:r>
              <a:rPr lang="en-GB" dirty="0"/>
              <a:t> ei </a:t>
            </a:r>
            <a:r>
              <a:rPr lang="en-GB" dirty="0" err="1"/>
              <a:t>defnyddio</a:t>
            </a:r>
            <a:r>
              <a:rPr lang="en-GB" dirty="0"/>
              <a:t> a </a:t>
            </a:r>
            <a:r>
              <a:rPr lang="en-GB" dirty="0" err="1"/>
              <a:t>thaliadau</a:t>
            </a:r>
            <a:r>
              <a:rPr lang="en-GB" dirty="0"/>
              <a:t> </a:t>
            </a:r>
            <a:r>
              <a:rPr lang="en-GB" dirty="0" err="1"/>
              <a:t>i</a:t>
            </a:r>
            <a:r>
              <a:rPr lang="en-GB" dirty="0"/>
              <a:t> </a:t>
            </a:r>
            <a:r>
              <a:rPr lang="en-GB" dirty="0" err="1"/>
              <a:t>gleifion</a:t>
            </a:r>
            <a:r>
              <a:rPr lang="en-GB" dirty="0"/>
              <a:t>.  </a:t>
            </a:r>
          </a:p>
          <a:p>
            <a:pPr fontAlgn="base"/>
            <a:endParaRPr lang="en-GB" dirty="0"/>
          </a:p>
          <a:p>
            <a:pPr fontAlgn="base"/>
            <a:r>
              <a:rPr lang="en-GB" dirty="0" err="1"/>
              <a:t>Ar</a:t>
            </a:r>
            <a:r>
              <a:rPr lang="en-GB" dirty="0"/>
              <a:t> gyfer </a:t>
            </a:r>
            <a:r>
              <a:rPr lang="en-GB" dirty="0" err="1"/>
              <a:t>ymarferwyr</a:t>
            </a:r>
            <a:r>
              <a:rPr lang="en-GB" dirty="0"/>
              <a:t> a </a:t>
            </a:r>
            <a:r>
              <a:rPr lang="en-GB" dirty="0" err="1"/>
              <a:t>lluniwyr</a:t>
            </a:r>
            <a:r>
              <a:rPr lang="en-GB" dirty="0"/>
              <a:t> </a:t>
            </a:r>
            <a:r>
              <a:rPr lang="en-GB" dirty="0" err="1"/>
              <a:t>polisi</a:t>
            </a:r>
            <a:r>
              <a:rPr lang="en-GB" dirty="0"/>
              <a:t>, </a:t>
            </a:r>
            <a:r>
              <a:rPr lang="en-GB" dirty="0" err="1"/>
              <a:t>mae</a:t>
            </a:r>
            <a:r>
              <a:rPr lang="en-GB" dirty="0"/>
              <a:t> </a:t>
            </a:r>
            <a:r>
              <a:rPr lang="en-GB" dirty="0" err="1"/>
              <a:t>amlder</a:t>
            </a:r>
            <a:r>
              <a:rPr lang="en-GB" dirty="0"/>
              <a:t> </a:t>
            </a:r>
            <a:r>
              <a:rPr lang="en-GB" dirty="0" err="1"/>
              <a:t>perthynol</a:t>
            </a:r>
            <a:r>
              <a:rPr lang="en-GB" dirty="0"/>
              <a:t> </a:t>
            </a:r>
            <a:r>
              <a:rPr lang="en-GB" dirty="0" err="1"/>
              <a:t>pob</a:t>
            </a:r>
            <a:r>
              <a:rPr lang="en-GB" dirty="0"/>
              <a:t> </a:t>
            </a:r>
            <a:r>
              <a:rPr lang="en-GB" dirty="0" err="1"/>
              <a:t>safbwynt</a:t>
            </a:r>
            <a:r>
              <a:rPr lang="en-GB" dirty="0"/>
              <a:t> yn </a:t>
            </a:r>
            <a:r>
              <a:rPr lang="en-GB" dirty="0" err="1"/>
              <a:t>llai</a:t>
            </a:r>
            <a:r>
              <a:rPr lang="en-GB" dirty="0"/>
              <a:t> </a:t>
            </a:r>
            <a:r>
              <a:rPr lang="en-GB" dirty="0" err="1"/>
              <a:t>pwysig</a:t>
            </a:r>
            <a:r>
              <a:rPr lang="en-GB" dirty="0"/>
              <a:t> </a:t>
            </a:r>
            <a:r>
              <a:rPr lang="en-GB" dirty="0" err="1"/>
              <a:t>na’r</a:t>
            </a:r>
            <a:r>
              <a:rPr lang="en-GB" dirty="0"/>
              <a:t> </a:t>
            </a:r>
            <a:r>
              <a:rPr lang="en-GB" dirty="0" err="1"/>
              <a:t>ystod</a:t>
            </a:r>
            <a:r>
              <a:rPr lang="en-GB" dirty="0"/>
              <a:t> o </a:t>
            </a:r>
            <a:r>
              <a:rPr lang="en-GB" dirty="0" err="1"/>
              <a:t>wahanol</a:t>
            </a:r>
            <a:r>
              <a:rPr lang="en-GB" dirty="0"/>
              <a:t> </a:t>
            </a:r>
            <a:r>
              <a:rPr lang="en-GB" dirty="0" err="1"/>
              <a:t>safbwyntiau</a:t>
            </a:r>
            <a:r>
              <a:rPr lang="en-GB" dirty="0"/>
              <a:t> y </a:t>
            </a:r>
            <a:r>
              <a:rPr lang="en-GB" dirty="0" err="1"/>
              <a:t>gellid</a:t>
            </a:r>
            <a:r>
              <a:rPr lang="en-GB" dirty="0"/>
              <a:t> </a:t>
            </a:r>
            <a:r>
              <a:rPr lang="en-GB" dirty="0" err="1"/>
              <a:t>dod</a:t>
            </a:r>
            <a:r>
              <a:rPr lang="en-GB" dirty="0"/>
              <a:t> </a:t>
            </a:r>
            <a:r>
              <a:rPr lang="en-GB" dirty="0" err="1"/>
              <a:t>ar</a:t>
            </a:r>
            <a:r>
              <a:rPr lang="en-GB" dirty="0"/>
              <a:t> </a:t>
            </a:r>
            <a:r>
              <a:rPr lang="en-GB" dirty="0" err="1"/>
              <a:t>eu</a:t>
            </a:r>
            <a:r>
              <a:rPr lang="en-GB" dirty="0"/>
              <a:t> </a:t>
            </a:r>
            <a:r>
              <a:rPr lang="en-GB" dirty="0" err="1"/>
              <a:t>traws</a:t>
            </a:r>
            <a:r>
              <a:rPr lang="en-GB" dirty="0"/>
              <a:t>, ac </a:t>
            </a:r>
            <a:r>
              <a:rPr lang="en-GB" dirty="0" err="1"/>
              <a:t>mae’n</a:t>
            </a:r>
            <a:r>
              <a:rPr lang="en-GB" dirty="0"/>
              <a:t> </a:t>
            </a:r>
            <a:r>
              <a:rPr lang="en-GB" dirty="0" err="1"/>
              <a:t>bosibl</a:t>
            </a:r>
            <a:r>
              <a:rPr lang="en-GB" dirty="0"/>
              <a:t> bod </a:t>
            </a:r>
            <a:r>
              <a:rPr lang="en-GB" dirty="0" err="1"/>
              <a:t>gan</a:t>
            </a:r>
            <a:r>
              <a:rPr lang="en-GB" dirty="0"/>
              <a:t> </a:t>
            </a:r>
            <a:r>
              <a:rPr lang="en-GB" dirty="0" err="1"/>
              <a:t>bobl</a:t>
            </a:r>
            <a:r>
              <a:rPr lang="en-GB" dirty="0"/>
              <a:t> </a:t>
            </a:r>
            <a:r>
              <a:rPr lang="en-GB" dirty="0" err="1"/>
              <a:t>gyfuniad</a:t>
            </a:r>
            <a:r>
              <a:rPr lang="en-GB" dirty="0"/>
              <a:t> o </a:t>
            </a:r>
            <a:r>
              <a:rPr lang="en-GB" dirty="0" err="1"/>
              <a:t>safbwyntiau</a:t>
            </a:r>
            <a:r>
              <a:rPr lang="en-GB" dirty="0"/>
              <a:t>. Yn y </a:t>
            </a:r>
            <a:r>
              <a:rPr lang="en-GB" dirty="0" err="1"/>
              <a:t>cyd-destun</a:t>
            </a:r>
            <a:r>
              <a:rPr lang="en-GB" dirty="0"/>
              <a:t> hwn, </a:t>
            </a:r>
            <a:r>
              <a:rPr lang="en-GB" dirty="0" err="1"/>
              <a:t>mae’r</a:t>
            </a:r>
            <a:r>
              <a:rPr lang="en-GB" dirty="0"/>
              <a:t> </a:t>
            </a:r>
            <a:r>
              <a:rPr lang="en-GB" dirty="0" err="1"/>
              <a:t>berthynas</a:t>
            </a:r>
            <a:r>
              <a:rPr lang="en-GB" dirty="0"/>
              <a:t> </a:t>
            </a:r>
            <a:r>
              <a:rPr lang="en-GB" dirty="0" err="1"/>
              <a:t>rhwng</a:t>
            </a:r>
            <a:r>
              <a:rPr lang="en-GB" dirty="0"/>
              <a:t> </a:t>
            </a:r>
            <a:r>
              <a:rPr lang="en-GB" dirty="0" err="1"/>
              <a:t>cleifion</a:t>
            </a:r>
            <a:r>
              <a:rPr lang="en-GB" dirty="0"/>
              <a:t> a </a:t>
            </a:r>
            <a:r>
              <a:rPr lang="en-GB" dirty="0" err="1"/>
              <a:t>deintyddion</a:t>
            </a:r>
            <a:r>
              <a:rPr lang="en-GB" dirty="0"/>
              <a:t> yn </a:t>
            </a:r>
            <a:r>
              <a:rPr lang="en-GB" dirty="0" err="1"/>
              <a:t>allweddol</a:t>
            </a:r>
            <a:r>
              <a:rPr lang="en-GB" dirty="0"/>
              <a:t>. Mae </a:t>
            </a:r>
            <a:r>
              <a:rPr lang="en-GB" dirty="0" err="1"/>
              <a:t>perthynas</a:t>
            </a:r>
            <a:r>
              <a:rPr lang="en-GB" dirty="0"/>
              <a:t> dda yn </a:t>
            </a:r>
            <a:r>
              <a:rPr lang="en-GB" dirty="0" err="1"/>
              <a:t>meithrin</a:t>
            </a:r>
            <a:r>
              <a:rPr lang="en-GB" dirty="0"/>
              <a:t> </a:t>
            </a:r>
            <a:r>
              <a:rPr lang="en-GB" dirty="0" err="1"/>
              <a:t>ymddiriedaeth</a:t>
            </a:r>
            <a:r>
              <a:rPr lang="en-GB" dirty="0"/>
              <a:t> mewn </a:t>
            </a:r>
            <a:r>
              <a:rPr lang="en-GB" dirty="0" err="1"/>
              <a:t>ffyrdd</a:t>
            </a:r>
            <a:r>
              <a:rPr lang="en-GB" dirty="0"/>
              <a:t> </a:t>
            </a:r>
            <a:r>
              <a:rPr lang="en-GB" dirty="0" err="1"/>
              <a:t>newydd</a:t>
            </a:r>
            <a:r>
              <a:rPr lang="en-GB" dirty="0"/>
              <a:t> o </a:t>
            </a:r>
            <a:r>
              <a:rPr lang="en-GB" dirty="0" err="1"/>
              <a:t>weithio</a:t>
            </a:r>
            <a:r>
              <a:rPr lang="en-GB" dirty="0"/>
              <a:t> a </a:t>
            </a:r>
            <a:r>
              <a:rPr lang="en-GB" dirty="0" err="1"/>
              <a:t>derbyniad</a:t>
            </a:r>
            <a:r>
              <a:rPr lang="en-GB" dirty="0"/>
              <a:t> </a:t>
            </a:r>
            <a:r>
              <a:rPr lang="en-GB" dirty="0" err="1"/>
              <a:t>ohonynt</a:t>
            </a:r>
            <a:r>
              <a:rPr lang="en-GB" dirty="0"/>
              <a:t>. Mae </a:t>
            </a:r>
            <a:r>
              <a:rPr lang="en-GB" dirty="0" err="1"/>
              <a:t>cyfleoedd</a:t>
            </a:r>
            <a:r>
              <a:rPr lang="en-GB" dirty="0"/>
              <a:t> </a:t>
            </a:r>
            <a:r>
              <a:rPr lang="en-GB" dirty="0" err="1"/>
              <a:t>i</a:t>
            </a:r>
            <a:r>
              <a:rPr lang="en-GB" dirty="0"/>
              <a:t> </a:t>
            </a:r>
            <a:r>
              <a:rPr lang="en-GB" dirty="0" err="1"/>
              <a:t>gynnal</a:t>
            </a:r>
            <a:r>
              <a:rPr lang="en-GB" dirty="0"/>
              <a:t> </a:t>
            </a:r>
            <a:r>
              <a:rPr lang="en-GB" dirty="0" err="1"/>
              <a:t>deialog</a:t>
            </a:r>
            <a:r>
              <a:rPr lang="en-GB" dirty="0"/>
              <a:t> yn </a:t>
            </a:r>
            <a:r>
              <a:rPr lang="en-GB" dirty="0" err="1"/>
              <a:t>galluogi</a:t>
            </a:r>
            <a:r>
              <a:rPr lang="en-GB" dirty="0"/>
              <a:t> </a:t>
            </a:r>
            <a:r>
              <a:rPr lang="en-GB" dirty="0" err="1"/>
              <a:t>newidiadau</a:t>
            </a:r>
            <a:r>
              <a:rPr lang="en-GB" dirty="0"/>
              <a:t> </a:t>
            </a:r>
            <a:r>
              <a:rPr lang="en-GB" dirty="0" err="1"/>
              <a:t>i</a:t>
            </a:r>
            <a:r>
              <a:rPr lang="en-GB" dirty="0"/>
              <a:t> </a:t>
            </a:r>
            <a:r>
              <a:rPr lang="en-GB" dirty="0" err="1"/>
              <a:t>gael</a:t>
            </a:r>
            <a:r>
              <a:rPr lang="en-GB" dirty="0"/>
              <a:t> </a:t>
            </a:r>
            <a:r>
              <a:rPr lang="en-GB" dirty="0" err="1"/>
              <a:t>eu</a:t>
            </a:r>
            <a:r>
              <a:rPr lang="en-GB" dirty="0"/>
              <a:t> </a:t>
            </a:r>
            <a:r>
              <a:rPr lang="en-GB" dirty="0" err="1"/>
              <a:t>trafod</a:t>
            </a:r>
            <a:r>
              <a:rPr lang="en-GB" dirty="0"/>
              <a:t> mewn </a:t>
            </a:r>
            <a:r>
              <a:rPr lang="en-GB" dirty="0" err="1"/>
              <a:t>ffordd</a:t>
            </a:r>
            <a:r>
              <a:rPr lang="en-GB" dirty="0"/>
              <a:t> </a:t>
            </a:r>
            <a:r>
              <a:rPr lang="en-GB" dirty="0" err="1"/>
              <a:t>sy’n</a:t>
            </a:r>
            <a:r>
              <a:rPr lang="en-GB" dirty="0"/>
              <a:t> </a:t>
            </a:r>
            <a:r>
              <a:rPr lang="en-GB" dirty="0" err="1"/>
              <a:t>ystyried</a:t>
            </a:r>
            <a:r>
              <a:rPr lang="en-GB" dirty="0"/>
              <a:t> </a:t>
            </a:r>
            <a:r>
              <a:rPr lang="en-GB" dirty="0" err="1"/>
              <a:t>dewisiadau</a:t>
            </a:r>
            <a:r>
              <a:rPr lang="en-GB" dirty="0"/>
              <a:t>, </a:t>
            </a:r>
            <a:r>
              <a:rPr lang="en-GB" dirty="0" err="1"/>
              <a:t>amgylchiadau</a:t>
            </a:r>
            <a:r>
              <a:rPr lang="en-GB" dirty="0"/>
              <a:t> a </a:t>
            </a:r>
            <a:r>
              <a:rPr lang="en-GB" dirty="0" err="1"/>
              <a:t>phryderon</a:t>
            </a:r>
            <a:r>
              <a:rPr lang="en-GB" dirty="0"/>
              <a:t> </a:t>
            </a:r>
            <a:r>
              <a:rPr lang="en-GB" dirty="0" err="1"/>
              <a:t>cleifion</a:t>
            </a:r>
            <a:r>
              <a:rPr lang="en-GB" dirty="0"/>
              <a:t> </a:t>
            </a:r>
            <a:r>
              <a:rPr lang="en-GB" dirty="0" err="1"/>
              <a:t>unigol</a:t>
            </a:r>
            <a:r>
              <a:rPr lang="en-GB" dirty="0"/>
              <a:t>. </a:t>
            </a:r>
            <a:endParaRPr lang="en-US" dirty="0"/>
          </a:p>
        </p:txBody>
      </p:sp>
      <p:sp>
        <p:nvSpPr>
          <p:cNvPr id="4" name="Slide Number Placeholder 3"/>
          <p:cNvSpPr>
            <a:spLocks noGrp="1"/>
          </p:cNvSpPr>
          <p:nvPr>
            <p:ph type="sldNum" sz="quarter" idx="5"/>
          </p:nvPr>
        </p:nvSpPr>
        <p:spPr/>
        <p:txBody>
          <a:bodyPr/>
          <a:lstStyle/>
          <a:p>
            <a:fld id="{6A702A63-4508-7E44-B89A-C4680EB615F3}" type="slidenum">
              <a:rPr lang="en-US" smtClean="0"/>
              <a:t>19</a:t>
            </a:fld>
            <a:endParaRPr lang="en-US"/>
          </a:p>
        </p:txBody>
      </p:sp>
    </p:spTree>
    <p:extLst>
      <p:ext uri="{BB962C8B-B14F-4D97-AF65-F5344CB8AC3E}">
        <p14:creationId xmlns:p14="http://schemas.microsoft.com/office/powerpoint/2010/main" val="2026393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82038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01632-0C19-8A4A-8A72-096208EBB7D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95869783-C221-764D-A16B-591DB45926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2A7D158-BA6E-5749-BF7E-E06F3BC74CC9}"/>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5" name="Footer Placeholder 4">
            <a:extLst>
              <a:ext uri="{FF2B5EF4-FFF2-40B4-BE49-F238E27FC236}">
                <a16:creationId xmlns:a16="http://schemas.microsoft.com/office/drawing/2014/main" id="{6ED8A74D-EFFA-C648-B63A-ED5ED8275B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DFBEDF-1F5B-EB45-9D5B-2DD77510BE52}"/>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244536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8B638-AF8A-8045-919A-EF58F87486E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3216A9D-4334-124C-90BF-B46EA15C427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49B6A20-A802-2346-9AA9-DD62A956E631}"/>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5" name="Footer Placeholder 4">
            <a:extLst>
              <a:ext uri="{FF2B5EF4-FFF2-40B4-BE49-F238E27FC236}">
                <a16:creationId xmlns:a16="http://schemas.microsoft.com/office/drawing/2014/main" id="{DF16FC9A-BF61-724E-85A1-10E09A7C9A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D9C316-5C88-6849-A579-BE30FD82CB12}"/>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456825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EF76C5F-1CEF-DA43-AD3B-5B82407DDE7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4A08554-3F86-8A48-B791-3C2B19E150D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8AD267A-8526-824D-A239-ABD52CCD2A4B}"/>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5" name="Footer Placeholder 4">
            <a:extLst>
              <a:ext uri="{FF2B5EF4-FFF2-40B4-BE49-F238E27FC236}">
                <a16:creationId xmlns:a16="http://schemas.microsoft.com/office/drawing/2014/main" id="{D0EB4949-66FC-CD4A-9D75-08E30EF15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2EE695-DC00-0744-B564-102FF0B793E1}"/>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7717430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13" hasCustomPrompt="1"/>
          </p:nvPr>
        </p:nvSpPr>
        <p:spPr>
          <a:xfrm>
            <a:off x="600670" y="5929931"/>
            <a:ext cx="10985502"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12" name="Presentation Title"/>
          <p:cNvSpPr txBox="1">
            <a:spLocks noGrp="1"/>
          </p:cNvSpPr>
          <p:nvPr>
            <p:ph type="title" hasCustomPrompt="1"/>
          </p:nvPr>
        </p:nvSpPr>
        <p:spPr>
          <a:xfrm>
            <a:off x="603248" y="1287496"/>
            <a:ext cx="10985502" cy="2324101"/>
          </a:xfrm>
          <a:prstGeom prst="rect">
            <a:avLst/>
          </a:prstGeom>
        </p:spPr>
        <p:txBody>
          <a:bodyPr anchor="b"/>
          <a:lstStyle>
            <a:lvl1pPr>
              <a:defRPr sz="5800" spc="-116"/>
            </a:lvl1pPr>
          </a:lstStyle>
          <a:p>
            <a:r>
              <a:t>Presentation Title</a:t>
            </a:r>
          </a:p>
        </p:txBody>
      </p:sp>
      <p:sp>
        <p:nvSpPr>
          <p:cNvPr id="13" name="Body Level One…"/>
          <p:cNvSpPr txBox="1">
            <a:spLocks noGrp="1"/>
          </p:cNvSpPr>
          <p:nvPr>
            <p:ph type="body" sz="quarter" idx="1" hasCustomPrompt="1"/>
          </p:nvPr>
        </p:nvSpPr>
        <p:spPr>
          <a:xfrm>
            <a:off x="600671" y="3611595"/>
            <a:ext cx="10985501" cy="952501"/>
          </a:xfrm>
          <a:prstGeom prst="rect">
            <a:avLst/>
          </a:prstGeom>
        </p:spPr>
        <p:txBody>
          <a:bodyPr/>
          <a:lstStyle>
            <a:lvl1pPr marL="0" indent="0" defTabSz="412750">
              <a:lnSpc>
                <a:spcPct val="100000"/>
              </a:lnSpc>
              <a:spcBef>
                <a:spcPts val="0"/>
              </a:spcBef>
              <a:buSzTx/>
              <a:buNone/>
              <a:defRPr sz="2750" b="1"/>
            </a:lvl1pPr>
            <a:lvl2pPr marL="0" indent="0" defTabSz="412750">
              <a:lnSpc>
                <a:spcPct val="100000"/>
              </a:lnSpc>
              <a:spcBef>
                <a:spcPts val="0"/>
              </a:spcBef>
              <a:buSzTx/>
              <a:buNone/>
              <a:defRPr sz="2750" b="1"/>
            </a:lvl2pPr>
            <a:lvl3pPr marL="0" indent="0" defTabSz="412750">
              <a:lnSpc>
                <a:spcPct val="100000"/>
              </a:lnSpc>
              <a:spcBef>
                <a:spcPts val="0"/>
              </a:spcBef>
              <a:buSzTx/>
              <a:buNone/>
              <a:defRPr sz="2750" b="1"/>
            </a:lvl3pPr>
            <a:lvl4pPr marL="0" indent="0" defTabSz="412750">
              <a:lnSpc>
                <a:spcPct val="100000"/>
              </a:lnSpc>
              <a:spcBef>
                <a:spcPts val="0"/>
              </a:spcBef>
              <a:buSzTx/>
              <a:buNone/>
              <a:defRPr sz="2750" b="1"/>
            </a:lvl4pPr>
            <a:lvl5pPr marL="0" indent="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4419064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6B191-0E61-B444-B4EC-77535266B10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3932174-236A-0B44-9524-E238719EA6C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EB31DB4-6AC6-F54E-9020-1AF9472A7727}"/>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5" name="Footer Placeholder 4">
            <a:extLst>
              <a:ext uri="{FF2B5EF4-FFF2-40B4-BE49-F238E27FC236}">
                <a16:creationId xmlns:a16="http://schemas.microsoft.com/office/drawing/2014/main" id="{AD3EA204-BDD9-9E4C-8FF3-18BDB40E48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3CC33B-C2BE-1C4C-AEC3-1F810B8CDE9D}"/>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848106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ECE95-20B8-9140-9C67-74810487B65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7A436F7-28F8-1F4F-B1D0-445F3BE338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C3A4D8-472B-3C4E-B627-899D5FB5E181}"/>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5" name="Footer Placeholder 4">
            <a:extLst>
              <a:ext uri="{FF2B5EF4-FFF2-40B4-BE49-F238E27FC236}">
                <a16:creationId xmlns:a16="http://schemas.microsoft.com/office/drawing/2014/main" id="{C0FCB261-5663-F04E-A059-E25BD2B7EF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BDC422-095F-0E4F-9988-9A2F64129CB1}"/>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2576799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461C-2690-6C4A-BA70-01D044E01A67}"/>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DA91188-7930-E941-AFD9-6B449A871E9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C36DD45-1234-BE49-8BC9-CBA7C887B39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793148D-50A9-6446-A377-DA930C472EE2}"/>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6" name="Footer Placeholder 5">
            <a:extLst>
              <a:ext uri="{FF2B5EF4-FFF2-40B4-BE49-F238E27FC236}">
                <a16:creationId xmlns:a16="http://schemas.microsoft.com/office/drawing/2014/main" id="{88BAAB0B-782A-754D-89F7-0101E6083D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023772-5763-1248-B99D-8A00E44E877D}"/>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2773429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5381E-06B4-BA47-A49D-739886B9998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54C91D2-B42C-CE40-8D22-A9FCEC7D25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CC62034-905E-264D-B117-4E35442B90E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7693924-D714-6A48-AE6B-ECA4A32F45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958A71B-E059-D341-9546-80618398B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DAA1135-A5A4-6F49-AEBA-5F895215237A}"/>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8" name="Footer Placeholder 7">
            <a:extLst>
              <a:ext uri="{FF2B5EF4-FFF2-40B4-BE49-F238E27FC236}">
                <a16:creationId xmlns:a16="http://schemas.microsoft.com/office/drawing/2014/main" id="{D502BE7E-D2F2-C94D-A204-E19EBCE795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890622-C4D4-024C-9071-597614CB203C}"/>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1310534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E0DF8-778F-5D44-9137-3D854F0228BF}"/>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55A5A30-CBFE-6541-830B-50C53F2C1BA9}"/>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4" name="Footer Placeholder 3">
            <a:extLst>
              <a:ext uri="{FF2B5EF4-FFF2-40B4-BE49-F238E27FC236}">
                <a16:creationId xmlns:a16="http://schemas.microsoft.com/office/drawing/2014/main" id="{349CFDF5-EB7F-7648-8ED5-6B398A2A19B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1551F40-87B1-8F4E-A200-B1435BFBD67E}"/>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14443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9C59CF-CE1A-AA43-9FC4-C54585E0E527}"/>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3" name="Footer Placeholder 2">
            <a:extLst>
              <a:ext uri="{FF2B5EF4-FFF2-40B4-BE49-F238E27FC236}">
                <a16:creationId xmlns:a16="http://schemas.microsoft.com/office/drawing/2014/main" id="{82348C6E-852A-474C-BB29-89294030856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5A4967-4A52-B042-A0D9-F459AB76DB46}"/>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29346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E3C61-4F50-4D4E-8A70-2754D6B2F3E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80768E6-CC96-4D46-8457-729FA82874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D4CDFD-2AA8-6242-9E94-D1850AC4C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F68C21B-3A8C-4543-AAD8-66DB0CD76202}"/>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6" name="Footer Placeholder 5">
            <a:extLst>
              <a:ext uri="{FF2B5EF4-FFF2-40B4-BE49-F238E27FC236}">
                <a16:creationId xmlns:a16="http://schemas.microsoft.com/office/drawing/2014/main" id="{44C56B2C-9886-9C47-A0FB-20901A6D8E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0D5104-E10E-534A-8CCF-761B68896C04}"/>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2017479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46514-E96B-C543-84D7-09D35EDF2C1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1434C4D-5AFA-BD46-8767-E11F89E0E5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4AA033-6F12-5049-9A66-0527D72FEC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A25823C-78C6-0740-8F85-0244F080BF8A}"/>
              </a:ext>
            </a:extLst>
          </p:cNvPr>
          <p:cNvSpPr>
            <a:spLocks noGrp="1"/>
          </p:cNvSpPr>
          <p:nvPr>
            <p:ph type="dt" sz="half" idx="10"/>
          </p:nvPr>
        </p:nvSpPr>
        <p:spPr/>
        <p:txBody>
          <a:bodyPr/>
          <a:lstStyle/>
          <a:p>
            <a:fld id="{F3C2539C-EB06-ED48-9FFF-5900422E313A}" type="datetimeFigureOut">
              <a:rPr lang="en-US" smtClean="0"/>
              <a:t>8/15/2023</a:t>
            </a:fld>
            <a:endParaRPr lang="en-US"/>
          </a:p>
        </p:txBody>
      </p:sp>
      <p:sp>
        <p:nvSpPr>
          <p:cNvPr id="6" name="Footer Placeholder 5">
            <a:extLst>
              <a:ext uri="{FF2B5EF4-FFF2-40B4-BE49-F238E27FC236}">
                <a16:creationId xmlns:a16="http://schemas.microsoft.com/office/drawing/2014/main" id="{9EAE630D-EBBF-4F41-90D2-F255637C86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39110B-7AB0-B445-959E-5B579E9DDF71}"/>
              </a:ext>
            </a:extLst>
          </p:cNvPr>
          <p:cNvSpPr>
            <a:spLocks noGrp="1"/>
          </p:cNvSpPr>
          <p:nvPr>
            <p:ph type="sldNum" sz="quarter" idx="12"/>
          </p:nvPr>
        </p:nvSpPr>
        <p:spPr/>
        <p:txBody>
          <a:bodyPr/>
          <a:lstStyle/>
          <a:p>
            <a:fld id="{EC2C09B7-258B-114D-B92C-C866A84BEEBD}" type="slidenum">
              <a:rPr lang="en-US" smtClean="0"/>
              <a:t>‹#›</a:t>
            </a:fld>
            <a:endParaRPr lang="en-US"/>
          </a:p>
        </p:txBody>
      </p:sp>
    </p:spTree>
    <p:extLst>
      <p:ext uri="{BB962C8B-B14F-4D97-AF65-F5344CB8AC3E}">
        <p14:creationId xmlns:p14="http://schemas.microsoft.com/office/powerpoint/2010/main" val="3244838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93A6AB-EEB4-4E43-A2F4-E34C0BDFF6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E81989D-5180-5747-96E7-1A6711F072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7F39003-65DF-7A45-B6CA-773EE68DD1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C2539C-EB06-ED48-9FFF-5900422E313A}" type="datetimeFigureOut">
              <a:rPr lang="en-US" smtClean="0"/>
              <a:t>8/15/2023</a:t>
            </a:fld>
            <a:endParaRPr lang="en-US"/>
          </a:p>
        </p:txBody>
      </p:sp>
      <p:sp>
        <p:nvSpPr>
          <p:cNvPr id="5" name="Footer Placeholder 4">
            <a:extLst>
              <a:ext uri="{FF2B5EF4-FFF2-40B4-BE49-F238E27FC236}">
                <a16:creationId xmlns:a16="http://schemas.microsoft.com/office/drawing/2014/main" id="{E4443E7F-5352-0640-92CB-C85D56CBC0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5D3C4B-810A-C54B-9F34-F07B70310E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2C09B7-258B-114D-B92C-C866A84BEEBD}" type="slidenum">
              <a:rPr lang="en-US" smtClean="0"/>
              <a:t>‹#›</a:t>
            </a:fld>
            <a:endParaRPr lang="en-US"/>
          </a:p>
        </p:txBody>
      </p:sp>
    </p:spTree>
    <p:extLst>
      <p:ext uri="{BB962C8B-B14F-4D97-AF65-F5344CB8AC3E}">
        <p14:creationId xmlns:p14="http://schemas.microsoft.com/office/powerpoint/2010/main" val="2710382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7.tiff"/><Relationship Id="rId5" Type="http://schemas.openxmlformats.org/officeDocument/2006/relationships/image" Target="../media/image6.pn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ECTION 1…"/>
          <p:cNvSpPr txBox="1"/>
          <p:nvPr/>
        </p:nvSpPr>
        <p:spPr>
          <a:xfrm>
            <a:off x="-1052226" y="3613767"/>
            <a:ext cx="14046332" cy="6962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5400" tIns="25400" rIns="25400" bIns="25400" anchor="ctr">
            <a:spAutoFit/>
          </a:bodyPr>
          <a:lstStyle/>
          <a:p>
            <a:pPr algn="ctr">
              <a:lnSpc>
                <a:spcPct val="40000"/>
              </a:lnSpc>
              <a:defRPr sz="6500" b="1">
                <a:solidFill>
                  <a:srgbClr val="FFFFFF"/>
                </a:solidFill>
                <a:latin typeface="Arial"/>
                <a:ea typeface="Arial"/>
                <a:cs typeface="Arial"/>
                <a:sym typeface="Arial"/>
              </a:defRPr>
            </a:pPr>
            <a:r>
              <a:rPr lang="en-GB" sz="3250" dirty="0" err="1">
                <a:solidFill>
                  <a:schemeClr val="tx1">
                    <a:lumMod val="95000"/>
                    <a:lumOff val="5000"/>
                  </a:schemeClr>
                </a:solidFill>
              </a:rPr>
              <a:t>Gwerthuso’r</a:t>
            </a:r>
            <a:r>
              <a:rPr lang="en-GB" sz="3250" dirty="0">
                <a:solidFill>
                  <a:schemeClr val="tx1">
                    <a:lumMod val="95000"/>
                    <a:lumOff val="5000"/>
                  </a:schemeClr>
                </a:solidFill>
              </a:rPr>
              <a:t> Gwaith o </a:t>
            </a:r>
            <a:r>
              <a:rPr lang="en-GB" sz="3250" dirty="0" err="1">
                <a:solidFill>
                  <a:schemeClr val="tx1">
                    <a:lumMod val="95000"/>
                    <a:lumOff val="5000"/>
                  </a:schemeClr>
                </a:solidFill>
              </a:rPr>
              <a:t>Ddiwygio’r</a:t>
            </a:r>
            <a:r>
              <a:rPr lang="en-GB" sz="3250" dirty="0">
                <a:solidFill>
                  <a:schemeClr val="tx1">
                    <a:lumMod val="95000"/>
                    <a:lumOff val="5000"/>
                  </a:schemeClr>
                </a:solidFill>
              </a:rPr>
              <a:t> </a:t>
            </a:r>
          </a:p>
          <a:p>
            <a:pPr algn="ctr">
              <a:lnSpc>
                <a:spcPct val="40000"/>
              </a:lnSpc>
              <a:defRPr sz="6500" b="1">
                <a:solidFill>
                  <a:srgbClr val="FFFFFF"/>
                </a:solidFill>
                <a:latin typeface="Arial"/>
                <a:ea typeface="Arial"/>
                <a:cs typeface="Arial"/>
                <a:sym typeface="Arial"/>
              </a:defRPr>
            </a:pPr>
            <a:endParaRPr lang="en-GB" sz="3250" dirty="0">
              <a:solidFill>
                <a:schemeClr val="tx1">
                  <a:lumMod val="95000"/>
                  <a:lumOff val="5000"/>
                </a:schemeClr>
              </a:solidFill>
            </a:endParaRPr>
          </a:p>
          <a:p>
            <a:pPr algn="ctr">
              <a:lnSpc>
                <a:spcPct val="40000"/>
              </a:lnSpc>
              <a:defRPr sz="6500" b="1">
                <a:solidFill>
                  <a:srgbClr val="FFFFFF"/>
                </a:solidFill>
                <a:latin typeface="Arial"/>
                <a:ea typeface="Arial"/>
                <a:cs typeface="Arial"/>
                <a:sym typeface="Arial"/>
              </a:defRPr>
            </a:pPr>
            <a:r>
              <a:rPr lang="en-GB" sz="3250" dirty="0" err="1">
                <a:solidFill>
                  <a:schemeClr val="tx1">
                    <a:lumMod val="95000"/>
                    <a:lumOff val="5000"/>
                  </a:schemeClr>
                </a:solidFill>
              </a:rPr>
              <a:t>Gwasanaethau</a:t>
            </a:r>
            <a:r>
              <a:rPr lang="en-GB" sz="3250" dirty="0">
                <a:solidFill>
                  <a:schemeClr val="tx1">
                    <a:lumMod val="95000"/>
                    <a:lumOff val="5000"/>
                  </a:schemeClr>
                </a:solidFill>
              </a:rPr>
              <a:t> </a:t>
            </a:r>
            <a:r>
              <a:rPr lang="en-GB" sz="3250" dirty="0" err="1">
                <a:solidFill>
                  <a:schemeClr val="tx1">
                    <a:lumMod val="95000"/>
                    <a:lumOff val="5000"/>
                  </a:schemeClr>
                </a:solidFill>
              </a:rPr>
              <a:t>Deintyddol</a:t>
            </a:r>
            <a:r>
              <a:rPr lang="en-GB" sz="3250" dirty="0">
                <a:solidFill>
                  <a:schemeClr val="tx1">
                    <a:lumMod val="95000"/>
                    <a:lumOff val="5000"/>
                  </a:schemeClr>
                </a:solidFill>
              </a:rPr>
              <a:t> </a:t>
            </a:r>
            <a:r>
              <a:rPr lang="en-GB" sz="3250" dirty="0" err="1">
                <a:solidFill>
                  <a:schemeClr val="tx1">
                    <a:lumMod val="95000"/>
                    <a:lumOff val="5000"/>
                  </a:schemeClr>
                </a:solidFill>
              </a:rPr>
              <a:t>Cyffredinol</a:t>
            </a:r>
            <a:endParaRPr lang="en-GB" sz="3250" dirty="0">
              <a:solidFill>
                <a:schemeClr val="tx1">
                  <a:lumMod val="95000"/>
                  <a:lumOff val="5000"/>
                </a:schemeClr>
              </a:solidFill>
            </a:endParaRPr>
          </a:p>
        </p:txBody>
      </p:sp>
      <p:pic>
        <p:nvPicPr>
          <p:cNvPr id="7" name="Bangor_Logo_A1 copy.pdf" descr="Bangor_Logo_A1 copy.pdf">
            <a:extLst>
              <a:ext uri="{FF2B5EF4-FFF2-40B4-BE49-F238E27FC236}">
                <a16:creationId xmlns:a16="http://schemas.microsoft.com/office/drawing/2014/main" id="{E87C4777-3A91-F34F-92A6-DDE70E631565}"/>
              </a:ext>
            </a:extLst>
          </p:cNvPr>
          <p:cNvPicPr>
            <a:picLocks noChangeAspect="1"/>
          </p:cNvPicPr>
          <p:nvPr/>
        </p:nvPicPr>
        <p:blipFill>
          <a:blip r:embed="rId2"/>
          <a:stretch>
            <a:fillRect/>
          </a:stretch>
        </p:blipFill>
        <p:spPr>
          <a:xfrm>
            <a:off x="5164127" y="787522"/>
            <a:ext cx="1846814" cy="1489634"/>
          </a:xfrm>
          <a:prstGeom prst="rect">
            <a:avLst/>
          </a:prstGeom>
          <a:ln w="12700">
            <a:miter lim="400000"/>
          </a:ln>
        </p:spPr>
      </p:pic>
      <p:pic>
        <p:nvPicPr>
          <p:cNvPr id="8" name="Image" descr="Image">
            <a:extLst>
              <a:ext uri="{FF2B5EF4-FFF2-40B4-BE49-F238E27FC236}">
                <a16:creationId xmlns:a16="http://schemas.microsoft.com/office/drawing/2014/main" id="{9536B25F-C7E5-2A42-8E5B-0B09ACE39E91}"/>
              </a:ext>
            </a:extLst>
          </p:cNvPr>
          <p:cNvPicPr>
            <a:picLocks noChangeAspect="1"/>
          </p:cNvPicPr>
          <p:nvPr/>
        </p:nvPicPr>
        <p:blipFill>
          <a:blip r:embed="rId3"/>
          <a:stretch>
            <a:fillRect/>
          </a:stretch>
        </p:blipFill>
        <p:spPr>
          <a:xfrm>
            <a:off x="8827638" y="-22232"/>
            <a:ext cx="2288723" cy="690246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80D736D-C59D-4746-B5BF-7A83750B6B28}"/>
              </a:ext>
            </a:extLst>
          </p:cNvPr>
          <p:cNvSpPr>
            <a:spLocks noGrp="1"/>
          </p:cNvSpPr>
          <p:nvPr>
            <p:ph type="title"/>
          </p:nvPr>
        </p:nvSpPr>
        <p:spPr/>
        <p:txBody>
          <a:bodyPr>
            <a:normAutofit/>
          </a:bodyPr>
          <a:lstStyle/>
          <a:p>
            <a:br>
              <a:rPr lang="en-US" dirty="0"/>
            </a:br>
            <a:endParaRPr lang="en-US" dirty="0"/>
          </a:p>
        </p:txBody>
      </p:sp>
      <p:sp>
        <p:nvSpPr>
          <p:cNvPr id="5" name="Content Placeholder 4">
            <a:extLst>
              <a:ext uri="{FF2B5EF4-FFF2-40B4-BE49-F238E27FC236}">
                <a16:creationId xmlns:a16="http://schemas.microsoft.com/office/drawing/2014/main" id="{DBEC669F-F3B7-EE47-B98B-4DE672C2016A}"/>
              </a:ext>
            </a:extLst>
          </p:cNvPr>
          <p:cNvSpPr>
            <a:spLocks noGrp="1"/>
          </p:cNvSpPr>
          <p:nvPr>
            <p:ph sz="half" idx="1"/>
          </p:nvPr>
        </p:nvSpPr>
        <p:spPr>
          <a:xfrm>
            <a:off x="838200" y="1825625"/>
            <a:ext cx="4349817" cy="4351338"/>
          </a:xfrm>
        </p:spPr>
        <p:txBody>
          <a:bodyPr>
            <a:normAutofit fontScale="85000" lnSpcReduction="20000"/>
          </a:bodyPr>
          <a:lstStyle/>
          <a:p>
            <a:pPr marL="0" indent="0">
              <a:buNone/>
            </a:pPr>
            <a:r>
              <a:rPr lang="en-US" b="1" dirty="0" err="1"/>
              <a:t>Amcanion</a:t>
            </a:r>
            <a:r>
              <a:rPr lang="en-US" b="1" dirty="0"/>
              <a:t> y </a:t>
            </a:r>
            <a:r>
              <a:rPr lang="en-US" b="1" dirty="0" err="1"/>
              <a:t>polisi</a:t>
            </a:r>
            <a:endParaRPr lang="en-US" b="1" dirty="0"/>
          </a:p>
          <a:p>
            <a:pPr marL="0" indent="0">
              <a:buNone/>
            </a:pPr>
            <a:endParaRPr lang="en-US" dirty="0"/>
          </a:p>
          <a:p>
            <a:r>
              <a:rPr lang="en-GB" dirty="0" err="1"/>
              <a:t>Gwella</a:t>
            </a:r>
            <a:r>
              <a:rPr lang="en-GB" dirty="0"/>
              <a:t> iechyd y </a:t>
            </a:r>
            <a:r>
              <a:rPr lang="en-GB" dirty="0" err="1"/>
              <a:t>geg</a:t>
            </a:r>
            <a:r>
              <a:rPr lang="en-GB" dirty="0"/>
              <a:t> y </a:t>
            </a:r>
            <a:r>
              <a:rPr lang="en-GB" dirty="0" err="1"/>
              <a:t>boblogaeth</a:t>
            </a:r>
            <a:r>
              <a:rPr lang="en-GB" dirty="0"/>
              <a:t> </a:t>
            </a:r>
          </a:p>
          <a:p>
            <a:r>
              <a:rPr lang="en-GB" dirty="0" err="1"/>
              <a:t>Mynd</a:t>
            </a:r>
            <a:r>
              <a:rPr lang="en-GB" dirty="0"/>
              <a:t> i’r </a:t>
            </a:r>
            <a:r>
              <a:rPr lang="en-GB" dirty="0" err="1"/>
              <a:t>afael</a:t>
            </a:r>
            <a:r>
              <a:rPr lang="en-GB" dirty="0"/>
              <a:t> ag </a:t>
            </a:r>
            <a:r>
              <a:rPr lang="en-GB" dirty="0" err="1"/>
              <a:t>anghydraddoldebau</a:t>
            </a:r>
            <a:r>
              <a:rPr lang="en-GB" dirty="0"/>
              <a:t> </a:t>
            </a:r>
            <a:r>
              <a:rPr lang="en-GB" dirty="0" err="1"/>
              <a:t>parhaus</a:t>
            </a:r>
            <a:r>
              <a:rPr lang="en-GB" dirty="0"/>
              <a:t> mewn iechyd a </a:t>
            </a:r>
            <a:r>
              <a:rPr lang="en-GB" dirty="0" err="1"/>
              <a:t>mynediad</a:t>
            </a:r>
            <a:r>
              <a:rPr lang="en-GB" dirty="0"/>
              <a:t> </a:t>
            </a:r>
            <a:r>
              <a:rPr lang="en-GB" dirty="0" err="1"/>
              <a:t>i</a:t>
            </a:r>
            <a:r>
              <a:rPr lang="en-GB" dirty="0"/>
              <a:t> </a:t>
            </a:r>
            <a:r>
              <a:rPr lang="en-GB" dirty="0" err="1"/>
              <a:t>wasanaethau</a:t>
            </a:r>
            <a:r>
              <a:rPr lang="en-GB" dirty="0"/>
              <a:t> </a:t>
            </a:r>
            <a:r>
              <a:rPr lang="en-GB" dirty="0" err="1"/>
              <a:t>deintyddol</a:t>
            </a:r>
            <a:r>
              <a:rPr lang="en-GB" dirty="0"/>
              <a:t> </a:t>
            </a:r>
          </a:p>
          <a:p>
            <a:r>
              <a:rPr lang="en-GB" dirty="0" err="1"/>
              <a:t>Cynnal</a:t>
            </a:r>
            <a:r>
              <a:rPr lang="en-GB" dirty="0"/>
              <a:t>, </a:t>
            </a:r>
            <a:r>
              <a:rPr lang="en-GB" dirty="0" err="1"/>
              <a:t>datblygu</a:t>
            </a:r>
            <a:r>
              <a:rPr lang="en-GB" dirty="0"/>
              <a:t> a </a:t>
            </a:r>
            <a:r>
              <a:rPr lang="en-GB" dirty="0" err="1"/>
              <a:t>gwerthfawrogi</a:t>
            </a:r>
            <a:r>
              <a:rPr lang="en-GB" dirty="0"/>
              <a:t> </a:t>
            </a:r>
            <a:r>
              <a:rPr lang="en-GB" dirty="0" err="1"/>
              <a:t>timau</a:t>
            </a:r>
            <a:r>
              <a:rPr lang="en-GB" dirty="0"/>
              <a:t> </a:t>
            </a:r>
            <a:r>
              <a:rPr lang="en-GB" dirty="0" err="1"/>
              <a:t>clinigol</a:t>
            </a:r>
            <a:r>
              <a:rPr lang="en-GB" dirty="0"/>
              <a:t> </a:t>
            </a:r>
          </a:p>
          <a:p>
            <a:r>
              <a:rPr lang="en-GB" dirty="0"/>
              <a:t>Gwneud </a:t>
            </a:r>
            <a:r>
              <a:rPr lang="en-GB" dirty="0" err="1"/>
              <a:t>defnydd</a:t>
            </a:r>
            <a:r>
              <a:rPr lang="en-GB" dirty="0"/>
              <a:t> </a:t>
            </a:r>
            <a:r>
              <a:rPr lang="en-GB" dirty="0" err="1"/>
              <a:t>effeithlon</a:t>
            </a:r>
            <a:r>
              <a:rPr lang="en-GB" dirty="0"/>
              <a:t> o’r </a:t>
            </a:r>
            <a:r>
              <a:rPr lang="en-GB" dirty="0" err="1"/>
              <a:t>adnoddau</a:t>
            </a:r>
            <a:r>
              <a:rPr lang="en-GB" dirty="0"/>
              <a:t> </a:t>
            </a:r>
            <a:r>
              <a:rPr lang="en-GB" dirty="0" err="1"/>
              <a:t>sydd</a:t>
            </a:r>
            <a:r>
              <a:rPr lang="en-GB" dirty="0"/>
              <a:t> </a:t>
            </a:r>
            <a:r>
              <a:rPr lang="en-GB" dirty="0" err="1"/>
              <a:t>ar</a:t>
            </a:r>
            <a:r>
              <a:rPr lang="en-GB" dirty="0"/>
              <a:t> </a:t>
            </a:r>
            <a:r>
              <a:rPr lang="en-GB" dirty="0" err="1"/>
              <a:t>gael</a:t>
            </a:r>
            <a:r>
              <a:rPr lang="en-GB" dirty="0"/>
              <a:t> </a:t>
            </a:r>
            <a:r>
              <a:rPr lang="en-GB" dirty="0" err="1"/>
              <a:t>drwy</a:t>
            </a:r>
            <a:r>
              <a:rPr lang="en-GB" dirty="0"/>
              <a:t> </a:t>
            </a:r>
            <a:r>
              <a:rPr lang="en-GB" dirty="0" err="1"/>
              <a:t>gynyddu’r</a:t>
            </a:r>
            <a:r>
              <a:rPr lang="en-GB" dirty="0"/>
              <a:t> </a:t>
            </a:r>
            <a:r>
              <a:rPr lang="en-GB" dirty="0" err="1"/>
              <a:t>defnydd</a:t>
            </a:r>
            <a:r>
              <a:rPr lang="en-GB" dirty="0"/>
              <a:t> o </a:t>
            </a:r>
            <a:r>
              <a:rPr lang="en-GB" dirty="0" err="1"/>
              <a:t>gymysgedd</a:t>
            </a:r>
            <a:r>
              <a:rPr lang="en-GB" dirty="0"/>
              <a:t> o </a:t>
            </a:r>
            <a:r>
              <a:rPr lang="en-GB" dirty="0" err="1"/>
              <a:t>sgiliau</a:t>
            </a:r>
            <a:r>
              <a:rPr lang="en-GB" dirty="0"/>
              <a:t> </a:t>
            </a:r>
          </a:p>
          <a:p>
            <a:pPr marL="0" indent="0">
              <a:buNone/>
            </a:pPr>
            <a:endParaRPr lang="en-US" dirty="0"/>
          </a:p>
        </p:txBody>
      </p:sp>
      <p:sp>
        <p:nvSpPr>
          <p:cNvPr id="6" name="Content Placeholder 5">
            <a:extLst>
              <a:ext uri="{FF2B5EF4-FFF2-40B4-BE49-F238E27FC236}">
                <a16:creationId xmlns:a16="http://schemas.microsoft.com/office/drawing/2014/main" id="{B01B1291-B8A3-F047-8E31-D530882EB775}"/>
              </a:ext>
            </a:extLst>
          </p:cNvPr>
          <p:cNvSpPr>
            <a:spLocks noGrp="1"/>
          </p:cNvSpPr>
          <p:nvPr>
            <p:ph sz="half" idx="2"/>
          </p:nvPr>
        </p:nvSpPr>
        <p:spPr/>
        <p:txBody>
          <a:bodyPr>
            <a:normAutofit fontScale="85000" lnSpcReduction="20000"/>
          </a:bodyPr>
          <a:lstStyle/>
          <a:p>
            <a:pPr marL="0" indent="0">
              <a:buNone/>
            </a:pPr>
            <a:r>
              <a:rPr lang="en-US" b="1" dirty="0" err="1"/>
              <a:t>Egwyddorion</a:t>
            </a:r>
            <a:r>
              <a:rPr lang="en-US" b="1" dirty="0"/>
              <a:t> </a:t>
            </a:r>
            <a:r>
              <a:rPr lang="en-US" b="1" dirty="0" err="1"/>
              <a:t>Allweddol</a:t>
            </a:r>
            <a:endParaRPr lang="en-US" b="1" dirty="0"/>
          </a:p>
          <a:p>
            <a:endParaRPr lang="en-US" dirty="0"/>
          </a:p>
          <a:p>
            <a:r>
              <a:rPr lang="en-GB" dirty="0" err="1"/>
              <a:t>Cyfnodau</a:t>
            </a:r>
            <a:r>
              <a:rPr lang="en-GB" dirty="0"/>
              <a:t> </a:t>
            </a:r>
            <a:r>
              <a:rPr lang="en-GB" dirty="0" err="1"/>
              <a:t>estynedig</a:t>
            </a:r>
            <a:r>
              <a:rPr lang="en-GB" dirty="0"/>
              <a:t> </a:t>
            </a:r>
            <a:r>
              <a:rPr lang="en-GB" dirty="0" err="1"/>
              <a:t>cyn</a:t>
            </a:r>
            <a:r>
              <a:rPr lang="en-GB" dirty="0"/>
              <a:t> </a:t>
            </a:r>
            <a:r>
              <a:rPr lang="en-GB" dirty="0" err="1"/>
              <a:t>galw’n</a:t>
            </a:r>
            <a:r>
              <a:rPr lang="en-GB" dirty="0"/>
              <a:t> </a:t>
            </a:r>
            <a:r>
              <a:rPr lang="en-GB" dirty="0" err="1"/>
              <a:t>ôl</a:t>
            </a:r>
            <a:r>
              <a:rPr lang="en-GB" dirty="0"/>
              <a:t> </a:t>
            </a:r>
            <a:r>
              <a:rPr lang="en-GB" dirty="0" err="1"/>
              <a:t>ar</a:t>
            </a:r>
            <a:r>
              <a:rPr lang="en-GB" dirty="0"/>
              <a:t> sail </a:t>
            </a:r>
            <a:r>
              <a:rPr lang="en-GB" dirty="0" err="1"/>
              <a:t>angen</a:t>
            </a:r>
            <a:endParaRPr lang="en-GB" dirty="0"/>
          </a:p>
          <a:p>
            <a:r>
              <a:rPr lang="en-GB" dirty="0"/>
              <a:t>Atal a </a:t>
            </a:r>
            <a:r>
              <a:rPr lang="en-GB" dirty="0" err="1"/>
              <a:t>hunanofal</a:t>
            </a:r>
            <a:endParaRPr lang="en-GB" dirty="0"/>
          </a:p>
          <a:p>
            <a:r>
              <a:rPr lang="en-GB" dirty="0" err="1"/>
              <a:t>Cymysgedd</a:t>
            </a:r>
            <a:r>
              <a:rPr lang="en-GB" dirty="0"/>
              <a:t> o </a:t>
            </a:r>
            <a:r>
              <a:rPr lang="en-GB" dirty="0" err="1"/>
              <a:t>sgiliau</a:t>
            </a:r>
            <a:endParaRPr lang="en-GB" dirty="0"/>
          </a:p>
          <a:p>
            <a:r>
              <a:rPr lang="en-GB" dirty="0" err="1"/>
              <a:t>Mynediad</a:t>
            </a:r>
            <a:r>
              <a:rPr lang="en-GB" dirty="0"/>
              <a:t> </a:t>
            </a:r>
            <a:r>
              <a:rPr lang="en-GB" dirty="0" err="1"/>
              <a:t>amodol</a:t>
            </a:r>
            <a:r>
              <a:rPr lang="en-GB" dirty="0"/>
              <a:t> </a:t>
            </a:r>
          </a:p>
          <a:p>
            <a:endParaRPr lang="en-US" dirty="0"/>
          </a:p>
        </p:txBody>
      </p:sp>
      <p:sp>
        <p:nvSpPr>
          <p:cNvPr id="7" name="Right Arrow 6">
            <a:extLst>
              <a:ext uri="{FF2B5EF4-FFF2-40B4-BE49-F238E27FC236}">
                <a16:creationId xmlns:a16="http://schemas.microsoft.com/office/drawing/2014/main" id="{C103C8AB-C256-A845-90B5-5E3E325D3BA2}"/>
              </a:ext>
            </a:extLst>
          </p:cNvPr>
          <p:cNvSpPr/>
          <p:nvPr/>
        </p:nvSpPr>
        <p:spPr>
          <a:xfrm>
            <a:off x="4931780" y="1825625"/>
            <a:ext cx="1088021" cy="350416"/>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TextBox 1">
            <a:extLst>
              <a:ext uri="{FF2B5EF4-FFF2-40B4-BE49-F238E27FC236}">
                <a16:creationId xmlns:a16="http://schemas.microsoft.com/office/drawing/2014/main" id="{346EA255-6896-124F-A72E-0AA10F327EC3}"/>
              </a:ext>
            </a:extLst>
          </p:cNvPr>
          <p:cNvSpPr txBox="1"/>
          <p:nvPr/>
        </p:nvSpPr>
        <p:spPr>
          <a:xfrm>
            <a:off x="838200" y="581891"/>
            <a:ext cx="10082151" cy="523220"/>
          </a:xfrm>
          <a:prstGeom prst="rect">
            <a:avLst/>
          </a:prstGeom>
          <a:noFill/>
        </p:spPr>
        <p:txBody>
          <a:bodyPr wrap="square" rtlCol="0">
            <a:spAutoFit/>
          </a:bodyPr>
          <a:lstStyle/>
          <a:p>
            <a:r>
              <a:rPr lang="en-US" sz="2800" b="1" dirty="0" err="1"/>
              <a:t>Gofal</a:t>
            </a:r>
            <a:r>
              <a:rPr lang="en-US" sz="2800" b="1" dirty="0"/>
              <a:t> iechyd </a:t>
            </a:r>
            <a:r>
              <a:rPr lang="en-US" sz="2800" b="1" dirty="0" err="1"/>
              <a:t>ar</a:t>
            </a:r>
            <a:r>
              <a:rPr lang="en-US" sz="2800" b="1" dirty="0"/>
              <a:t> sail </a:t>
            </a:r>
            <a:r>
              <a:rPr lang="en-US" sz="2800" b="1" dirty="0" err="1"/>
              <a:t>gwerth</a:t>
            </a:r>
            <a:endParaRPr lang="en-US" sz="2800" b="1" dirty="0"/>
          </a:p>
        </p:txBody>
      </p:sp>
    </p:spTree>
    <p:extLst>
      <p:ext uri="{BB962C8B-B14F-4D97-AF65-F5344CB8AC3E}">
        <p14:creationId xmlns:p14="http://schemas.microsoft.com/office/powerpoint/2010/main" val="2976701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descr="Table&#10;&#10;Description automatically generated with low confidence">
            <a:extLst>
              <a:ext uri="{FF2B5EF4-FFF2-40B4-BE49-F238E27FC236}">
                <a16:creationId xmlns:a16="http://schemas.microsoft.com/office/drawing/2014/main" id="{E6B841BA-E8DD-A140-B159-03480E878696}"/>
              </a:ext>
            </a:extLst>
          </p:cNvPr>
          <p:cNvPicPr>
            <a:picLocks noGrp="1" noChangeAspect="1"/>
          </p:cNvPicPr>
          <p:nvPr>
            <p:ph idx="1"/>
          </p:nvPr>
        </p:nvPicPr>
        <p:blipFill>
          <a:blip r:embed="rId2"/>
          <a:stretch>
            <a:fillRect/>
          </a:stretch>
        </p:blipFill>
        <p:spPr>
          <a:xfrm>
            <a:off x="2738034" y="457200"/>
            <a:ext cx="6715932" cy="5943600"/>
          </a:xfrm>
          <a:prstGeom prst="rect">
            <a:avLst/>
          </a:prstGeom>
        </p:spPr>
      </p:pic>
    </p:spTree>
    <p:extLst>
      <p:ext uri="{BB962C8B-B14F-4D97-AF65-F5344CB8AC3E}">
        <p14:creationId xmlns:p14="http://schemas.microsoft.com/office/powerpoint/2010/main" val="2259368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9F9C994-D715-6C45-9474-6CD2C9168573}"/>
              </a:ext>
            </a:extLst>
          </p:cNvPr>
          <p:cNvSpPr>
            <a:spLocks noGrp="1"/>
          </p:cNvSpPr>
          <p:nvPr>
            <p:ph type="title"/>
          </p:nvPr>
        </p:nvSpPr>
        <p:spPr>
          <a:xfrm>
            <a:off x="838200" y="557188"/>
            <a:ext cx="10515600" cy="1133499"/>
          </a:xfrm>
        </p:spPr>
        <p:txBody>
          <a:bodyPr>
            <a:normAutofit/>
          </a:bodyPr>
          <a:lstStyle/>
          <a:p>
            <a:r>
              <a:rPr lang="en-US" sz="5200" dirty="0" err="1">
                <a:latin typeface="+mn-lt"/>
              </a:rPr>
              <a:t>Dylunio</a:t>
            </a:r>
            <a:r>
              <a:rPr lang="en-US" sz="5200" dirty="0">
                <a:latin typeface="+mn-lt"/>
              </a:rPr>
              <a:t> </a:t>
            </a:r>
            <a:r>
              <a:rPr lang="en-US" sz="5200" dirty="0" err="1">
                <a:latin typeface="+mn-lt"/>
              </a:rPr>
              <a:t>ymchwil</a:t>
            </a:r>
            <a:r>
              <a:rPr lang="en-US" sz="5200" dirty="0">
                <a:latin typeface="+mn-lt"/>
              </a:rPr>
              <a:t> </a:t>
            </a:r>
            <a:r>
              <a:rPr lang="en-US" sz="5200" dirty="0" err="1">
                <a:latin typeface="+mn-lt"/>
              </a:rPr>
              <a:t>ansoddol</a:t>
            </a:r>
            <a:endParaRPr lang="en-US" sz="5200" dirty="0">
              <a:latin typeface="+mn-lt"/>
            </a:endParaRPr>
          </a:p>
        </p:txBody>
      </p:sp>
      <p:graphicFrame>
        <p:nvGraphicFramePr>
          <p:cNvPr id="20" name="Content Placeholder 5">
            <a:extLst>
              <a:ext uri="{FF2B5EF4-FFF2-40B4-BE49-F238E27FC236}">
                <a16:creationId xmlns:a16="http://schemas.microsoft.com/office/drawing/2014/main" id="{337F7872-09FC-239A-E619-80ADD0F7695C}"/>
              </a:ext>
            </a:extLst>
          </p:cNvPr>
          <p:cNvGraphicFramePr>
            <a:graphicFrameLocks noGrp="1"/>
          </p:cNvGraphicFramePr>
          <p:nvPr>
            <p:ph idx="1"/>
            <p:extLst>
              <p:ext uri="{D42A27DB-BD31-4B8C-83A1-F6EECF244321}">
                <p14:modId xmlns:p14="http://schemas.microsoft.com/office/powerpoint/2010/main" val="3038554766"/>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3345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CED48-D4FE-C348-BE31-62E188A102AF}"/>
              </a:ext>
            </a:extLst>
          </p:cNvPr>
          <p:cNvSpPr>
            <a:spLocks noGrp="1"/>
          </p:cNvSpPr>
          <p:nvPr>
            <p:ph type="title"/>
          </p:nvPr>
        </p:nvSpPr>
        <p:spPr/>
        <p:txBody>
          <a:bodyPr/>
          <a:lstStyle/>
          <a:p>
            <a:r>
              <a:rPr lang="en-US" dirty="0" err="1">
                <a:latin typeface="+mn-lt"/>
              </a:rPr>
              <a:t>Disgrifiadau</a:t>
            </a:r>
            <a:r>
              <a:rPr lang="en-US" dirty="0">
                <a:latin typeface="+mn-lt"/>
              </a:rPr>
              <a:t> </a:t>
            </a:r>
            <a:r>
              <a:rPr lang="en-US" dirty="0" err="1">
                <a:latin typeface="+mn-lt"/>
              </a:rPr>
              <a:t>byr</a:t>
            </a:r>
            <a:endParaRPr lang="en-US" dirty="0">
              <a:latin typeface="+mn-lt"/>
            </a:endParaRPr>
          </a:p>
        </p:txBody>
      </p:sp>
      <p:sp>
        <p:nvSpPr>
          <p:cNvPr id="3" name="TextBox 2">
            <a:extLst>
              <a:ext uri="{FF2B5EF4-FFF2-40B4-BE49-F238E27FC236}">
                <a16:creationId xmlns:a16="http://schemas.microsoft.com/office/drawing/2014/main" id="{1E9E665E-3A78-8F46-8A21-8901164E1068}"/>
              </a:ext>
            </a:extLst>
          </p:cNvPr>
          <p:cNvSpPr txBox="1"/>
          <p:nvPr/>
        </p:nvSpPr>
        <p:spPr>
          <a:xfrm>
            <a:off x="838200" y="1557972"/>
            <a:ext cx="9949096" cy="2031325"/>
          </a:xfrm>
          <a:prstGeom prst="rect">
            <a:avLst/>
          </a:prstGeom>
          <a:noFill/>
        </p:spPr>
        <p:txBody>
          <a:bodyPr wrap="square" rtlCol="0">
            <a:spAutoFit/>
          </a:bodyPr>
          <a:lstStyle/>
          <a:p>
            <a:pPr marL="285750" indent="-285750">
              <a:buFont typeface="Arial" panose="020B0604020202020204" pitchFamily="34" charset="0"/>
              <a:buChar char="•"/>
            </a:pPr>
            <a:r>
              <a:rPr lang="en-US" dirty="0" err="1"/>
              <a:t>Defnyddiol</a:t>
            </a:r>
            <a:r>
              <a:rPr lang="en-US" dirty="0"/>
              <a:t> </a:t>
            </a:r>
            <a:r>
              <a:rPr lang="en-US" dirty="0" err="1"/>
              <a:t>ar</a:t>
            </a:r>
            <a:r>
              <a:rPr lang="en-US" dirty="0"/>
              <a:t> </a:t>
            </a:r>
            <a:r>
              <a:rPr lang="en-US" dirty="0" err="1"/>
              <a:t>gyfer</a:t>
            </a:r>
            <a:r>
              <a:rPr lang="en-US" dirty="0"/>
              <a:t> </a:t>
            </a:r>
            <a:r>
              <a:rPr lang="en-US" dirty="0" err="1"/>
              <a:t>agor</a:t>
            </a:r>
            <a:r>
              <a:rPr lang="en-US" dirty="0"/>
              <a:t> </a:t>
            </a:r>
            <a:r>
              <a:rPr lang="en-US" dirty="0" err="1"/>
              <a:t>sgyrsiau</a:t>
            </a:r>
            <a:r>
              <a:rPr lang="en-US" dirty="0"/>
              <a:t>, </a:t>
            </a:r>
            <a:r>
              <a:rPr lang="en-US" u="sng" dirty="0" err="1"/>
              <a:t>pwynt</a:t>
            </a:r>
            <a:r>
              <a:rPr lang="en-US" u="sng" dirty="0"/>
              <a:t> </a:t>
            </a:r>
            <a:r>
              <a:rPr lang="en-US" u="sng" dirty="0" err="1"/>
              <a:t>lansio</a:t>
            </a:r>
            <a:r>
              <a:rPr lang="en-US" dirty="0"/>
              <a:t> </a:t>
            </a:r>
            <a:r>
              <a:rPr lang="en-US" dirty="0" err="1"/>
              <a:t>ar</a:t>
            </a:r>
            <a:r>
              <a:rPr lang="en-US" dirty="0"/>
              <a:t> </a:t>
            </a:r>
            <a:r>
              <a:rPr lang="en-US" dirty="0" err="1"/>
              <a:t>gyfer</a:t>
            </a:r>
            <a:r>
              <a:rPr lang="en-US" dirty="0"/>
              <a:t> </a:t>
            </a:r>
            <a:r>
              <a:rPr lang="en-US" dirty="0" err="1"/>
              <a:t>cynnal</a:t>
            </a:r>
            <a:r>
              <a:rPr lang="en-US" dirty="0"/>
              <a:t> </a:t>
            </a:r>
            <a:r>
              <a:rPr lang="en-US" dirty="0" err="1"/>
              <a:t>sgwrs</a:t>
            </a:r>
            <a:r>
              <a:rPr lang="en-US" dirty="0"/>
              <a:t> </a:t>
            </a:r>
            <a:r>
              <a:rPr lang="en-US" dirty="0" err="1"/>
              <a:t>fanwl</a:t>
            </a:r>
            <a:r>
              <a:rPr lang="en-US" dirty="0"/>
              <a:t> am </a:t>
            </a:r>
            <a:r>
              <a:rPr lang="en-US" dirty="0" err="1"/>
              <a:t>fater</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Haws </a:t>
            </a:r>
            <a:r>
              <a:rPr lang="en-US" dirty="0" err="1"/>
              <a:t>i</a:t>
            </a:r>
            <a:r>
              <a:rPr lang="en-US" dirty="0"/>
              <a:t> </a:t>
            </a:r>
            <a:r>
              <a:rPr lang="en-US" dirty="0" err="1"/>
              <a:t>bobl</a:t>
            </a:r>
            <a:r>
              <a:rPr lang="en-US" dirty="0"/>
              <a:t> </a:t>
            </a:r>
            <a:r>
              <a:rPr lang="en-US" dirty="0" err="1"/>
              <a:t>siarad</a:t>
            </a:r>
            <a:r>
              <a:rPr lang="en-US" dirty="0"/>
              <a:t> am </a:t>
            </a:r>
            <a:r>
              <a:rPr lang="en-US" dirty="0" err="1"/>
              <a:t>rywbeth</a:t>
            </a:r>
            <a:r>
              <a:rPr lang="en-US" dirty="0"/>
              <a:t> </a:t>
            </a:r>
            <a:r>
              <a:rPr lang="en-US" dirty="0" err="1"/>
              <a:t>cadarn</a:t>
            </a:r>
            <a:r>
              <a:rPr lang="en-US" dirty="0"/>
              <a:t> </a:t>
            </a:r>
            <a:r>
              <a:rPr lang="en-US" dirty="0" err="1"/>
              <a:t>yn</a:t>
            </a:r>
            <a:r>
              <a:rPr lang="en-US" dirty="0"/>
              <a:t> </a:t>
            </a:r>
            <a:r>
              <a:rPr lang="en-US" dirty="0" err="1"/>
              <a:t>hytrach</a:t>
            </a:r>
            <a:r>
              <a:rPr lang="en-US" dirty="0"/>
              <a:t> nag </a:t>
            </a:r>
            <a:r>
              <a:rPr lang="en-US" dirty="0" err="1"/>
              <a:t>egwyddorion</a:t>
            </a:r>
            <a:r>
              <a:rPr lang="en-US" dirty="0"/>
              <a:t> </a:t>
            </a:r>
            <a:r>
              <a:rPr lang="en-US" dirty="0" err="1"/>
              <a:t>haniaethol</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err="1"/>
              <a:t>Lleihau</a:t>
            </a:r>
            <a:r>
              <a:rPr lang="en-US" dirty="0"/>
              <a:t> </a:t>
            </a:r>
            <a:r>
              <a:rPr lang="en-US" dirty="0" err="1"/>
              <a:t>rhagfarn</a:t>
            </a:r>
            <a:r>
              <a:rPr lang="en-US" dirty="0"/>
              <a:t> </a:t>
            </a:r>
            <a:r>
              <a:rPr lang="en-US" dirty="0" err="1"/>
              <a:t>dymunoldeb</a:t>
            </a:r>
            <a:r>
              <a:rPr lang="en-US" dirty="0"/>
              <a:t> </a:t>
            </a:r>
            <a:r>
              <a:rPr lang="en-US" dirty="0" err="1"/>
              <a:t>cymdeithasol</a:t>
            </a:r>
            <a:endParaRPr lang="en-US" dirty="0"/>
          </a:p>
          <a:p>
            <a:pPr marL="285750" indent="-285750">
              <a:buFont typeface="Arial" panose="020B0604020202020204" pitchFamily="34" charset="0"/>
              <a:buChar char="•"/>
            </a:pPr>
            <a:endParaRPr lang="en-US" dirty="0"/>
          </a:p>
          <a:p>
            <a:r>
              <a:rPr lang="en-US" b="1" dirty="0" err="1"/>
              <a:t>Enghraifft</a:t>
            </a:r>
            <a:r>
              <a:rPr lang="en-US" b="1" dirty="0"/>
              <a:t>:</a:t>
            </a:r>
          </a:p>
        </p:txBody>
      </p:sp>
      <p:graphicFrame>
        <p:nvGraphicFramePr>
          <p:cNvPr id="4" name="Table 4">
            <a:extLst>
              <a:ext uri="{FF2B5EF4-FFF2-40B4-BE49-F238E27FC236}">
                <a16:creationId xmlns:a16="http://schemas.microsoft.com/office/drawing/2014/main" id="{75047591-DC3E-CF49-51C5-134801F74EDD}"/>
              </a:ext>
            </a:extLst>
          </p:cNvPr>
          <p:cNvGraphicFramePr>
            <a:graphicFrameLocks noGrp="1"/>
          </p:cNvGraphicFramePr>
          <p:nvPr>
            <p:extLst>
              <p:ext uri="{D42A27DB-BD31-4B8C-83A1-F6EECF244321}">
                <p14:modId xmlns:p14="http://schemas.microsoft.com/office/powerpoint/2010/main" val="654408706"/>
              </p:ext>
            </p:extLst>
          </p:nvPr>
        </p:nvGraphicFramePr>
        <p:xfrm>
          <a:off x="838200" y="3555939"/>
          <a:ext cx="10515600" cy="2937530"/>
        </p:xfrm>
        <a:graphic>
          <a:graphicData uri="http://schemas.openxmlformats.org/drawingml/2006/table">
            <a:tbl>
              <a:tblPr firstRow="1" bandRow="1">
                <a:tableStyleId>{5C22544A-7EE6-4342-B048-85BDC9FD1C3A}</a:tableStyleId>
              </a:tblPr>
              <a:tblGrid>
                <a:gridCol w="2828213">
                  <a:extLst>
                    <a:ext uri="{9D8B030D-6E8A-4147-A177-3AD203B41FA5}">
                      <a16:colId xmlns:a16="http://schemas.microsoft.com/office/drawing/2014/main" val="1582809043"/>
                    </a:ext>
                  </a:extLst>
                </a:gridCol>
                <a:gridCol w="7687387">
                  <a:extLst>
                    <a:ext uri="{9D8B030D-6E8A-4147-A177-3AD203B41FA5}">
                      <a16:colId xmlns:a16="http://schemas.microsoft.com/office/drawing/2014/main" val="3558310493"/>
                    </a:ext>
                  </a:extLst>
                </a:gridCol>
              </a:tblGrid>
              <a:tr h="457227">
                <a:tc>
                  <a:txBody>
                    <a:bodyPr/>
                    <a:lstStyle/>
                    <a:p>
                      <a:r>
                        <a:rPr lang="cy-GB" sz="1800" b="1" kern="1200" dirty="0">
                          <a:solidFill>
                            <a:schemeClr val="tx1"/>
                          </a:solidFill>
                          <a:effectLst/>
                          <a:latin typeface="+mn-lt"/>
                          <a:ea typeface="+mn-ea"/>
                          <a:cs typeface="+mn-cs"/>
                        </a:rPr>
                        <a:t>Pwnc </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dirty="0" err="1">
                          <a:solidFill>
                            <a:schemeClr val="tx1"/>
                          </a:solidFill>
                        </a:rPr>
                        <a:t>Senario</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3726895"/>
                  </a:ext>
                </a:extLst>
              </a:tr>
              <a:tr h="24803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y-GB" sz="1800" b="0" kern="1200" dirty="0">
                          <a:solidFill>
                            <a:schemeClr val="dk1"/>
                          </a:solidFill>
                          <a:effectLst/>
                          <a:latin typeface="+mn-lt"/>
                          <a:ea typeface="+mn-ea"/>
                          <a:cs typeface="+mn-cs"/>
                        </a:rPr>
                        <a:t>Bylchau galw yn ôl estynedig</a:t>
                      </a:r>
                      <a:endParaRPr lang="en-GB" sz="1800" b="0" kern="1200" dirty="0">
                        <a:solidFill>
                          <a:schemeClr val="dk1"/>
                        </a:solidFill>
                        <a:effectLst/>
                        <a:latin typeface="+mn-lt"/>
                        <a:ea typeface="+mn-ea"/>
                        <a:cs typeface="+mn-cs"/>
                      </a:endParaRPr>
                    </a:p>
                    <a:p>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y-GB" sz="1800" b="0" kern="1200" dirty="0">
                          <a:solidFill>
                            <a:schemeClr val="dk1"/>
                          </a:solidFill>
                          <a:effectLst/>
                          <a:latin typeface="+mn-lt"/>
                          <a:ea typeface="+mn-ea"/>
                          <a:cs typeface="+mn-cs"/>
                        </a:rPr>
                        <a:t>Bu claf yn ymweld â’r un deintydd bob 6 mis am 10 mlynedd. Nid yw’r claf erioed wedi cael problem fawr â’i ddannedd. Mae’r deintydd yn egluro i’r claf, oherwydd bod ei ddannedd mewn cyflwr mor dda, nad oedd angen ei weld eto am yr 18 mis nesaf, dim hyd yn oed am apwyntiad hylendid.</a:t>
                      </a:r>
                      <a:endParaRPr lang="en-GB" sz="1800" b="0" kern="1200" dirty="0">
                        <a:solidFill>
                          <a:schemeClr val="dk1"/>
                        </a:solidFill>
                        <a:effectLst/>
                        <a:latin typeface="+mn-lt"/>
                        <a:ea typeface="+mn-ea"/>
                        <a:cs typeface="+mn-cs"/>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0698268"/>
                  </a:ext>
                </a:extLst>
              </a:tr>
            </a:tbl>
          </a:graphicData>
        </a:graphic>
      </p:graphicFrame>
      <p:pic>
        <p:nvPicPr>
          <p:cNvPr id="6" name="Picture 5">
            <a:extLst>
              <a:ext uri="{FF2B5EF4-FFF2-40B4-BE49-F238E27FC236}">
                <a16:creationId xmlns:a16="http://schemas.microsoft.com/office/drawing/2014/main" id="{7E2FDE42-6C7B-6E5A-C337-BAEC0E2BA804}"/>
              </a:ext>
            </a:extLst>
          </p:cNvPr>
          <p:cNvPicPr>
            <a:picLocks noChangeAspect="1"/>
          </p:cNvPicPr>
          <p:nvPr/>
        </p:nvPicPr>
        <p:blipFill>
          <a:blip r:embed="rId2"/>
          <a:stretch>
            <a:fillRect/>
          </a:stretch>
        </p:blipFill>
        <p:spPr>
          <a:xfrm>
            <a:off x="838200" y="4621758"/>
            <a:ext cx="2343477" cy="1781424"/>
          </a:xfrm>
          <a:prstGeom prst="rect">
            <a:avLst/>
          </a:prstGeom>
        </p:spPr>
      </p:pic>
    </p:spTree>
    <p:extLst>
      <p:ext uri="{BB962C8B-B14F-4D97-AF65-F5344CB8AC3E}">
        <p14:creationId xmlns:p14="http://schemas.microsoft.com/office/powerpoint/2010/main" val="2973305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1E209-D5D9-5248-A43A-765C5A30FD99}"/>
              </a:ext>
            </a:extLst>
          </p:cNvPr>
          <p:cNvSpPr>
            <a:spLocks noGrp="1"/>
          </p:cNvSpPr>
          <p:nvPr>
            <p:ph type="title"/>
          </p:nvPr>
        </p:nvSpPr>
        <p:spPr>
          <a:xfrm>
            <a:off x="590550" y="365125"/>
            <a:ext cx="10763250" cy="1325563"/>
          </a:xfrm>
        </p:spPr>
        <p:txBody>
          <a:bodyPr>
            <a:normAutofit/>
          </a:bodyPr>
          <a:lstStyle/>
          <a:p>
            <a:r>
              <a:rPr lang="cy-GB" sz="2000" b="1" dirty="0">
                <a:effectLst/>
                <a:latin typeface="Calibri" panose="020F0502020204030204" pitchFamily="34" charset="0"/>
                <a:ea typeface="Calibri" panose="020F0502020204030204" pitchFamily="34" charset="0"/>
                <a:cs typeface="Times New Roman" panose="02020603050405020304" pitchFamily="18" charset="0"/>
              </a:rPr>
              <a:t>Blwch 1. Cwestiynau cyfweld dangosol i annog trafodaeth (i’w defnyddio ochr yn ochr â’r disgrifiad)</a:t>
            </a:r>
            <a:br>
              <a:rPr lang="cy-GB" sz="2000" b="1" dirty="0">
                <a:effectLst/>
                <a:latin typeface="Calibri" panose="020F0502020204030204" pitchFamily="34" charset="0"/>
                <a:ea typeface="Calibri" panose="020F0502020204030204" pitchFamily="34" charset="0"/>
                <a:cs typeface="Times New Roman" panose="02020603050405020304" pitchFamily="18" charset="0"/>
              </a:rPr>
            </a:br>
            <a:endParaRPr lang="en-US" sz="4800" dirty="0"/>
          </a:p>
        </p:txBody>
      </p:sp>
      <p:graphicFrame>
        <p:nvGraphicFramePr>
          <p:cNvPr id="3" name="Table 3">
            <a:extLst>
              <a:ext uri="{FF2B5EF4-FFF2-40B4-BE49-F238E27FC236}">
                <a16:creationId xmlns:a16="http://schemas.microsoft.com/office/drawing/2014/main" id="{D49D3A96-9BBA-460F-308F-346971906EBF}"/>
              </a:ext>
            </a:extLst>
          </p:cNvPr>
          <p:cNvGraphicFramePr>
            <a:graphicFrameLocks noGrp="1"/>
          </p:cNvGraphicFramePr>
          <p:nvPr>
            <p:extLst>
              <p:ext uri="{D42A27DB-BD31-4B8C-83A1-F6EECF244321}">
                <p14:modId xmlns:p14="http://schemas.microsoft.com/office/powerpoint/2010/main" val="304034347"/>
              </p:ext>
            </p:extLst>
          </p:nvPr>
        </p:nvGraphicFramePr>
        <p:xfrm>
          <a:off x="590549" y="1319848"/>
          <a:ext cx="10258425" cy="2318702"/>
        </p:xfrm>
        <a:graphic>
          <a:graphicData uri="http://schemas.openxmlformats.org/drawingml/2006/table">
            <a:tbl>
              <a:tblPr firstRow="1" bandRow="1">
                <a:tableStyleId>{5C22544A-7EE6-4342-B048-85BDC9FD1C3A}</a:tableStyleId>
              </a:tblPr>
              <a:tblGrid>
                <a:gridCol w="10258425">
                  <a:extLst>
                    <a:ext uri="{9D8B030D-6E8A-4147-A177-3AD203B41FA5}">
                      <a16:colId xmlns:a16="http://schemas.microsoft.com/office/drawing/2014/main" val="4021154503"/>
                    </a:ext>
                  </a:extLst>
                </a:gridCol>
              </a:tblGrid>
              <a:tr h="2318702">
                <a:tc>
                  <a:txBody>
                    <a:bodyPr/>
                    <a:lstStyle/>
                    <a:p>
                      <a:r>
                        <a:rPr lang="cy-GB" sz="1800" b="0" kern="1200" dirty="0">
                          <a:solidFill>
                            <a:schemeClr val="tx1"/>
                          </a:solidFill>
                          <a:effectLst/>
                          <a:latin typeface="+mn-lt"/>
                          <a:ea typeface="+mn-ea"/>
                          <a:cs typeface="+mn-cs"/>
                        </a:rPr>
                        <a:t>Beth yw eich barn?</a:t>
                      </a:r>
                    </a:p>
                    <a:p>
                      <a:endParaRPr lang="en-GB" sz="1800" b="0" kern="1200" dirty="0">
                        <a:solidFill>
                          <a:schemeClr val="tx1"/>
                        </a:solidFill>
                        <a:effectLst/>
                        <a:latin typeface="+mn-lt"/>
                        <a:ea typeface="+mn-ea"/>
                        <a:cs typeface="+mn-cs"/>
                      </a:endParaRPr>
                    </a:p>
                    <a:p>
                      <a:r>
                        <a:rPr lang="cy-GB" sz="1800" b="0" kern="1200" dirty="0">
                          <a:solidFill>
                            <a:schemeClr val="tx1"/>
                          </a:solidFill>
                          <a:effectLst/>
                          <a:latin typeface="+mn-lt"/>
                          <a:ea typeface="+mn-ea"/>
                          <a:cs typeface="+mn-cs"/>
                        </a:rPr>
                        <a:t>Pam y dywedodd y deintydd hyn yn eich barn chi?</a:t>
                      </a:r>
                    </a:p>
                    <a:p>
                      <a:endParaRPr lang="en-GB" sz="1800" b="0" kern="1200" dirty="0">
                        <a:solidFill>
                          <a:schemeClr val="tx1"/>
                        </a:solidFill>
                        <a:effectLst/>
                        <a:latin typeface="+mn-lt"/>
                        <a:ea typeface="+mn-ea"/>
                        <a:cs typeface="+mn-cs"/>
                      </a:endParaRPr>
                    </a:p>
                    <a:p>
                      <a:r>
                        <a:rPr lang="cy-GB" sz="1800" b="0" kern="1200" dirty="0">
                          <a:solidFill>
                            <a:schemeClr val="tx1"/>
                          </a:solidFill>
                          <a:effectLst/>
                          <a:latin typeface="+mn-lt"/>
                          <a:ea typeface="+mn-ea"/>
                          <a:cs typeface="+mn-cs"/>
                        </a:rPr>
                        <a:t>Beth yw barn y claf yn eich barn chi?</a:t>
                      </a:r>
                    </a:p>
                    <a:p>
                      <a:endParaRPr lang="en-GB" sz="1800" b="0" kern="1200" dirty="0">
                        <a:solidFill>
                          <a:schemeClr val="tx1"/>
                        </a:solidFill>
                        <a:effectLst/>
                        <a:latin typeface="+mn-lt"/>
                        <a:ea typeface="+mn-ea"/>
                        <a:cs typeface="+mn-cs"/>
                      </a:endParaRPr>
                    </a:p>
                    <a:p>
                      <a:r>
                        <a:rPr lang="cy-GB" sz="1800" b="0" kern="1200" dirty="0">
                          <a:solidFill>
                            <a:schemeClr val="tx1"/>
                          </a:solidFill>
                          <a:effectLst/>
                          <a:latin typeface="+mn-lt"/>
                          <a:ea typeface="+mn-ea"/>
                          <a:cs typeface="+mn-cs"/>
                        </a:rPr>
                        <a:t>A allwch chi ddweud wrthyf am y tro olaf y gwnaethoch ymweld â’r deintydd?</a:t>
                      </a:r>
                      <a:endParaRPr lang="en-GB" sz="1800" b="0" kern="1200" dirty="0">
                        <a:solidFill>
                          <a:schemeClr val="tx1"/>
                        </a:solidFill>
                        <a:effectLst/>
                        <a:latin typeface="+mn-lt"/>
                        <a:ea typeface="+mn-ea"/>
                        <a:cs typeface="+mn-cs"/>
                      </a:endParaRPr>
                    </a:p>
                    <a:p>
                      <a:endParaRPr lang="en-GB"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7649644"/>
                  </a:ext>
                </a:extLst>
              </a:tr>
            </a:tbl>
          </a:graphicData>
        </a:graphic>
      </p:graphicFrame>
    </p:spTree>
    <p:extLst>
      <p:ext uri="{BB962C8B-B14F-4D97-AF65-F5344CB8AC3E}">
        <p14:creationId xmlns:p14="http://schemas.microsoft.com/office/powerpoint/2010/main" val="2064536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091C52E-A269-934F-8134-8E5F2A89AFD3}"/>
              </a:ext>
            </a:extLst>
          </p:cNvPr>
          <p:cNvSpPr>
            <a:spLocks noGrp="1"/>
          </p:cNvSpPr>
          <p:nvPr>
            <p:ph type="title"/>
          </p:nvPr>
        </p:nvSpPr>
        <p:spPr>
          <a:xfrm>
            <a:off x="469900" y="271462"/>
            <a:ext cx="10515600" cy="1325563"/>
          </a:xfrm>
        </p:spPr>
        <p:txBody>
          <a:bodyPr/>
          <a:lstStyle/>
          <a:p>
            <a:r>
              <a:rPr lang="en-US" dirty="0" err="1"/>
              <a:t>Estyn</a:t>
            </a:r>
            <a:r>
              <a:rPr lang="en-US" dirty="0"/>
              <a:t> y </a:t>
            </a:r>
            <a:r>
              <a:rPr lang="en-US" dirty="0" err="1"/>
              <a:t>cyfnodau</a:t>
            </a:r>
            <a:r>
              <a:rPr lang="en-US" dirty="0"/>
              <a:t> </a:t>
            </a:r>
            <a:r>
              <a:rPr lang="en-US" dirty="0" err="1"/>
              <a:t>rhwng</a:t>
            </a:r>
            <a:r>
              <a:rPr lang="en-US" dirty="0"/>
              <a:t> </a:t>
            </a:r>
            <a:r>
              <a:rPr lang="en-US" dirty="0" err="1"/>
              <a:t>apwyntiadau</a:t>
            </a:r>
            <a:endParaRPr lang="en-US" dirty="0"/>
          </a:p>
        </p:txBody>
      </p:sp>
      <p:sp>
        <p:nvSpPr>
          <p:cNvPr id="6" name="Content Placeholder 5">
            <a:extLst>
              <a:ext uri="{FF2B5EF4-FFF2-40B4-BE49-F238E27FC236}">
                <a16:creationId xmlns:a16="http://schemas.microsoft.com/office/drawing/2014/main" id="{BE40B9C4-EF88-364B-A345-D5510D5E038B}"/>
              </a:ext>
            </a:extLst>
          </p:cNvPr>
          <p:cNvSpPr>
            <a:spLocks noGrp="1"/>
          </p:cNvSpPr>
          <p:nvPr>
            <p:ph sz="half" idx="2"/>
          </p:nvPr>
        </p:nvSpPr>
        <p:spPr>
          <a:xfrm>
            <a:off x="5156200" y="1528763"/>
            <a:ext cx="6197600" cy="3703637"/>
          </a:xfrm>
        </p:spPr>
        <p:txBody>
          <a:bodyPr>
            <a:normAutofit fontScale="40000" lnSpcReduction="20000"/>
          </a:bodyPr>
          <a:lstStyle/>
          <a:p>
            <a:r>
              <a:rPr lang="en-US" sz="4400" dirty="0" err="1"/>
              <a:t>mae</a:t>
            </a:r>
            <a:r>
              <a:rPr lang="en-US" sz="4400" dirty="0"/>
              <a:t> </a:t>
            </a:r>
            <a:r>
              <a:rPr lang="en-US" sz="4400" dirty="0" err="1"/>
              <a:t>cleifion</a:t>
            </a:r>
            <a:r>
              <a:rPr lang="en-US" sz="4400" dirty="0"/>
              <a:t> </a:t>
            </a:r>
            <a:r>
              <a:rPr lang="en-US" sz="4400" dirty="0" err="1"/>
              <a:t>yn</a:t>
            </a:r>
            <a:r>
              <a:rPr lang="en-US" sz="4400" dirty="0"/>
              <a:t> </a:t>
            </a:r>
            <a:r>
              <a:rPr lang="en-US" sz="4400" dirty="0" err="1"/>
              <a:t>gwerthfawrogi</a:t>
            </a:r>
            <a:r>
              <a:rPr lang="en-US" sz="4400" dirty="0"/>
              <a:t> </a:t>
            </a:r>
            <a:r>
              <a:rPr lang="en-US" sz="4400" dirty="0" err="1"/>
              <a:t>ymweliadau</a:t>
            </a:r>
            <a:r>
              <a:rPr lang="en-US" sz="4400" dirty="0"/>
              <a:t> </a:t>
            </a:r>
            <a:r>
              <a:rPr lang="en-US" sz="4400" dirty="0" err="1"/>
              <a:t>rheolaidd</a:t>
            </a:r>
            <a:r>
              <a:rPr lang="en-US" sz="4400" dirty="0"/>
              <a:t> at y </a:t>
            </a:r>
            <a:r>
              <a:rPr lang="en-US" sz="4400" dirty="0" err="1"/>
              <a:t>deintydd</a:t>
            </a:r>
            <a:r>
              <a:rPr lang="en-US" sz="4400" dirty="0"/>
              <a:t>.</a:t>
            </a:r>
          </a:p>
          <a:p>
            <a:r>
              <a:rPr lang="en-US" sz="4400" dirty="0" err="1"/>
              <a:t>fe’i</a:t>
            </a:r>
            <a:r>
              <a:rPr lang="en-US" sz="4400" dirty="0"/>
              <a:t> </a:t>
            </a:r>
            <a:r>
              <a:rPr lang="en-US" sz="4400" dirty="0" err="1"/>
              <a:t>gwelir</a:t>
            </a:r>
            <a:r>
              <a:rPr lang="en-US" sz="4400" dirty="0"/>
              <a:t> </a:t>
            </a:r>
            <a:r>
              <a:rPr lang="en-US" sz="4400" dirty="0" err="1"/>
              <a:t>fel</a:t>
            </a:r>
            <a:r>
              <a:rPr lang="en-US" sz="4400" dirty="0"/>
              <a:t> </a:t>
            </a:r>
            <a:r>
              <a:rPr lang="en-US" sz="4400" dirty="0" err="1"/>
              <a:t>rhan</a:t>
            </a:r>
            <a:r>
              <a:rPr lang="en-US" sz="4400" dirty="0"/>
              <a:t> o </a:t>
            </a:r>
            <a:r>
              <a:rPr lang="en-US" sz="4400" dirty="0" err="1"/>
              <a:t>arferion</a:t>
            </a:r>
            <a:r>
              <a:rPr lang="en-US" sz="4400" dirty="0"/>
              <a:t> </a:t>
            </a:r>
            <a:r>
              <a:rPr lang="en-US" sz="4400" dirty="0" err="1"/>
              <a:t>cydweithredol</a:t>
            </a:r>
            <a:r>
              <a:rPr lang="en-US" sz="4400" dirty="0"/>
              <a:t> </a:t>
            </a:r>
            <a:r>
              <a:rPr lang="en-US" sz="4400" dirty="0" err="1"/>
              <a:t>cynnal</a:t>
            </a:r>
            <a:r>
              <a:rPr lang="en-US" sz="4400" dirty="0"/>
              <a:t> a </a:t>
            </a:r>
            <a:r>
              <a:rPr lang="en-US" sz="4400" dirty="0" err="1"/>
              <a:t>chadw</a:t>
            </a:r>
            <a:r>
              <a:rPr lang="en-US" sz="4400" dirty="0"/>
              <a:t> iechyd y </a:t>
            </a:r>
            <a:r>
              <a:rPr lang="en-US" sz="4400" dirty="0" err="1"/>
              <a:t>geg</a:t>
            </a:r>
            <a:r>
              <a:rPr lang="en-US" sz="4400" dirty="0"/>
              <a:t>. </a:t>
            </a:r>
          </a:p>
          <a:p>
            <a:r>
              <a:rPr lang="en-US" sz="4400" dirty="0" err="1"/>
              <a:t>pryderon</a:t>
            </a:r>
            <a:r>
              <a:rPr lang="en-US" sz="4400" dirty="0"/>
              <a:t> y </a:t>
            </a:r>
            <a:r>
              <a:rPr lang="en-US" sz="4400" dirty="0" err="1"/>
              <a:t>gallai</a:t>
            </a:r>
            <a:r>
              <a:rPr lang="en-US" sz="4400" dirty="0"/>
              <a:t> </a:t>
            </a:r>
            <a:r>
              <a:rPr lang="en-US" sz="4400" dirty="0" err="1"/>
              <a:t>clefyd</a:t>
            </a:r>
            <a:r>
              <a:rPr lang="en-US" sz="4400" dirty="0"/>
              <a:t> </a:t>
            </a:r>
            <a:r>
              <a:rPr lang="en-US" sz="4400" dirty="0" err="1"/>
              <a:t>ddatblygu</a:t>
            </a:r>
            <a:r>
              <a:rPr lang="en-US" sz="4400" dirty="0"/>
              <a:t> </a:t>
            </a:r>
            <a:r>
              <a:rPr lang="en-US" sz="4400" dirty="0" err="1"/>
              <a:t>rhwng</a:t>
            </a:r>
            <a:r>
              <a:rPr lang="en-US" sz="4400" dirty="0"/>
              <a:t> </a:t>
            </a:r>
            <a:r>
              <a:rPr lang="en-US" sz="4400" dirty="0" err="1"/>
              <a:t>ymweliadau</a:t>
            </a:r>
            <a:endParaRPr lang="en-GB" sz="4400" dirty="0"/>
          </a:p>
          <a:p>
            <a:r>
              <a:rPr lang="en-US" sz="4400" dirty="0" err="1"/>
              <a:t>mae</a:t>
            </a:r>
            <a:r>
              <a:rPr lang="en-US" sz="4400" dirty="0"/>
              <a:t> </a:t>
            </a:r>
            <a:r>
              <a:rPr lang="en-US" sz="4400" dirty="0" err="1"/>
              <a:t>rhai</a:t>
            </a:r>
            <a:r>
              <a:rPr lang="en-US" sz="4400" dirty="0"/>
              <a:t> </a:t>
            </a:r>
            <a:r>
              <a:rPr lang="en-US" sz="4400" dirty="0" err="1"/>
              <a:t>cleifion</a:t>
            </a:r>
            <a:r>
              <a:rPr lang="en-US" sz="4400" dirty="0"/>
              <a:t> </a:t>
            </a:r>
            <a:r>
              <a:rPr lang="en-US" sz="4400" dirty="0" err="1"/>
              <a:t>yn</a:t>
            </a:r>
            <a:r>
              <a:rPr lang="en-US" sz="4400" dirty="0"/>
              <a:t> </a:t>
            </a:r>
            <a:r>
              <a:rPr lang="en-US" sz="4400" dirty="0" err="1"/>
              <a:t>credu</a:t>
            </a:r>
            <a:r>
              <a:rPr lang="en-US" sz="4400" dirty="0"/>
              <a:t> y </a:t>
            </a:r>
            <a:r>
              <a:rPr lang="en-US" sz="4400" dirty="0" err="1"/>
              <a:t>byddant</a:t>
            </a:r>
            <a:r>
              <a:rPr lang="en-US" sz="4400" dirty="0"/>
              <a:t> </a:t>
            </a:r>
            <a:r>
              <a:rPr lang="en-US" sz="4400" dirty="0" err="1"/>
              <a:t>yn</a:t>
            </a:r>
            <a:r>
              <a:rPr lang="en-US" sz="4400" dirty="0"/>
              <a:t> </a:t>
            </a:r>
            <a:r>
              <a:rPr lang="en-US" sz="4400" dirty="0" err="1"/>
              <a:t>colli</a:t>
            </a:r>
            <a:r>
              <a:rPr lang="en-US" sz="4400" dirty="0"/>
              <a:t> </a:t>
            </a:r>
            <a:r>
              <a:rPr lang="en-US" sz="4400" dirty="0" err="1"/>
              <a:t>mynediad</a:t>
            </a:r>
            <a:r>
              <a:rPr lang="en-US" sz="4400" dirty="0"/>
              <a:t> </a:t>
            </a:r>
            <a:r>
              <a:rPr lang="en-US" sz="4400" dirty="0" err="1"/>
              <a:t>i</a:t>
            </a:r>
            <a:r>
              <a:rPr lang="en-US" sz="4400" dirty="0"/>
              <a:t> </a:t>
            </a:r>
            <a:r>
              <a:rPr lang="en-US" sz="4400" dirty="0" err="1"/>
              <a:t>ddeintydd</a:t>
            </a:r>
            <a:r>
              <a:rPr lang="en-US" sz="4400" dirty="0"/>
              <a:t> y GIG </a:t>
            </a:r>
            <a:r>
              <a:rPr lang="en-US" sz="4400" dirty="0" err="1"/>
              <a:t>os</a:t>
            </a:r>
            <a:r>
              <a:rPr lang="en-US" sz="4400" dirty="0"/>
              <a:t> </a:t>
            </a:r>
            <a:r>
              <a:rPr lang="en-US" sz="4400" dirty="0" err="1"/>
              <a:t>nad</a:t>
            </a:r>
            <a:r>
              <a:rPr lang="en-US" sz="4400" dirty="0"/>
              <a:t> </a:t>
            </a:r>
            <a:r>
              <a:rPr lang="en-US" sz="4400" dirty="0" err="1"/>
              <a:t>ydynt</a:t>
            </a:r>
            <a:r>
              <a:rPr lang="en-US" sz="4400" dirty="0"/>
              <a:t> </a:t>
            </a:r>
            <a:r>
              <a:rPr lang="en-US" sz="4400" dirty="0" err="1"/>
              <a:t>yn</a:t>
            </a:r>
            <a:r>
              <a:rPr lang="en-US" sz="4400" dirty="0"/>
              <a:t> </a:t>
            </a:r>
            <a:r>
              <a:rPr lang="en-US" sz="4400" dirty="0" err="1"/>
              <a:t>mynychu</a:t>
            </a:r>
            <a:r>
              <a:rPr lang="en-US" sz="4400" dirty="0"/>
              <a:t> </a:t>
            </a:r>
            <a:r>
              <a:rPr lang="en-US" sz="4400" dirty="0" err="1"/>
              <a:t>apwyntiadau</a:t>
            </a:r>
            <a:r>
              <a:rPr lang="en-US" sz="4400" dirty="0"/>
              <a:t> bob </a:t>
            </a:r>
            <a:r>
              <a:rPr lang="en-US" sz="4400" dirty="0" err="1"/>
              <a:t>chwe</a:t>
            </a:r>
            <a:r>
              <a:rPr lang="en-US" sz="4400" dirty="0"/>
              <a:t> mis. </a:t>
            </a:r>
          </a:p>
          <a:p>
            <a:r>
              <a:rPr lang="en-US" sz="4400" dirty="0"/>
              <a:t>‘</a:t>
            </a:r>
            <a:r>
              <a:rPr lang="en-US" sz="4400" dirty="0" err="1"/>
              <a:t>cosbi</a:t>
            </a:r>
            <a:r>
              <a:rPr lang="en-US" sz="4400" dirty="0"/>
              <a:t>’ am </a:t>
            </a:r>
            <a:r>
              <a:rPr lang="en-US" sz="4400" dirty="0" err="1"/>
              <a:t>fod</a:t>
            </a:r>
            <a:r>
              <a:rPr lang="en-US" sz="4400" dirty="0"/>
              <a:t> </a:t>
            </a:r>
            <a:r>
              <a:rPr lang="en-US" sz="4400" dirty="0" err="1"/>
              <a:t>yn</a:t>
            </a:r>
            <a:r>
              <a:rPr lang="en-US" sz="4400" dirty="0"/>
              <a:t> ‘</a:t>
            </a:r>
            <a:r>
              <a:rPr lang="en-US" sz="4400" dirty="0" err="1"/>
              <a:t>dda</a:t>
            </a:r>
            <a:r>
              <a:rPr lang="en-US" sz="4400" dirty="0"/>
              <a:t>’ </a:t>
            </a:r>
            <a:endParaRPr lang="en-GB" sz="4400" dirty="0"/>
          </a:p>
          <a:p>
            <a:r>
              <a:rPr lang="en-US" sz="4400" dirty="0" err="1"/>
              <a:t>mae</a:t>
            </a:r>
            <a:r>
              <a:rPr lang="en-US" sz="4400" dirty="0"/>
              <a:t> </a:t>
            </a:r>
            <a:r>
              <a:rPr lang="en-US" sz="4400" dirty="0" err="1"/>
              <a:t>mwy</a:t>
            </a:r>
            <a:r>
              <a:rPr lang="en-US" sz="4400" dirty="0"/>
              <a:t> o </a:t>
            </a:r>
            <a:r>
              <a:rPr lang="en-US" sz="4400" dirty="0" err="1"/>
              <a:t>barodrwydd</a:t>
            </a:r>
            <a:r>
              <a:rPr lang="en-US" sz="4400" dirty="0"/>
              <a:t> </a:t>
            </a:r>
            <a:r>
              <a:rPr lang="en-US" sz="4400" dirty="0" err="1"/>
              <a:t>i</a:t>
            </a:r>
            <a:r>
              <a:rPr lang="en-US" sz="4400" dirty="0"/>
              <a:t> </a:t>
            </a:r>
            <a:r>
              <a:rPr lang="en-US" sz="4400" dirty="0" err="1"/>
              <a:t>dderbyn</a:t>
            </a:r>
            <a:r>
              <a:rPr lang="en-US" sz="4400" dirty="0"/>
              <a:t> y </a:t>
            </a:r>
            <a:r>
              <a:rPr lang="en-US" sz="4400" dirty="0" err="1"/>
              <a:t>newid</a:t>
            </a:r>
            <a:r>
              <a:rPr lang="en-US" sz="4400" dirty="0"/>
              <a:t> </a:t>
            </a:r>
            <a:r>
              <a:rPr lang="en-US" sz="4400" dirty="0" err="1"/>
              <a:t>yn</a:t>
            </a:r>
            <a:r>
              <a:rPr lang="en-US" sz="4400" dirty="0"/>
              <a:t> y </a:t>
            </a:r>
            <a:r>
              <a:rPr lang="en-US" sz="4400" dirty="0" err="1"/>
              <a:t>cyfnod</a:t>
            </a:r>
            <a:r>
              <a:rPr lang="en-US" sz="4400" dirty="0"/>
              <a:t> </a:t>
            </a:r>
            <a:r>
              <a:rPr lang="en-US" sz="4400" dirty="0" err="1"/>
              <a:t>galw</a:t>
            </a:r>
            <a:r>
              <a:rPr lang="en-US" sz="4400" dirty="0"/>
              <a:t> </a:t>
            </a:r>
            <a:r>
              <a:rPr lang="en-US" sz="4400" dirty="0" err="1"/>
              <a:t>yn</a:t>
            </a:r>
            <a:r>
              <a:rPr lang="en-US" sz="4400" dirty="0"/>
              <a:t> </a:t>
            </a:r>
            <a:r>
              <a:rPr lang="en-US" sz="4400" dirty="0" err="1"/>
              <a:t>ôl</a:t>
            </a:r>
            <a:r>
              <a:rPr lang="en-US" sz="4400" dirty="0"/>
              <a:t> </a:t>
            </a:r>
            <a:r>
              <a:rPr lang="en-US" sz="4400" dirty="0" err="1"/>
              <a:t>os</a:t>
            </a:r>
            <a:r>
              <a:rPr lang="en-US" sz="4400" dirty="0"/>
              <a:t> </a:t>
            </a:r>
            <a:r>
              <a:rPr lang="en-US" sz="4400" dirty="0" err="1"/>
              <a:t>eglurir</a:t>
            </a:r>
            <a:r>
              <a:rPr lang="en-US" sz="4400" dirty="0"/>
              <a:t> y </a:t>
            </a:r>
            <a:r>
              <a:rPr lang="en-US" sz="4400" dirty="0" err="1"/>
              <a:t>rhesymau</a:t>
            </a:r>
            <a:r>
              <a:rPr lang="en-US" sz="4400" dirty="0"/>
              <a:t> (</a:t>
            </a:r>
            <a:r>
              <a:rPr lang="en-US" sz="4400" dirty="0" err="1"/>
              <a:t>ond</a:t>
            </a:r>
            <a:r>
              <a:rPr lang="en-US" sz="4400" dirty="0"/>
              <a:t> </a:t>
            </a:r>
            <a:r>
              <a:rPr lang="en-US" sz="4400" dirty="0" err="1"/>
              <a:t>mae’n</a:t>
            </a:r>
            <a:r>
              <a:rPr lang="en-US" sz="4400" dirty="0"/>
              <a:t> ‘</a:t>
            </a:r>
            <a:r>
              <a:rPr lang="en-US" sz="4400" dirty="0" err="1"/>
              <a:t>ymddiriedaeth</a:t>
            </a:r>
            <a:r>
              <a:rPr lang="en-US" sz="4400" dirty="0"/>
              <a:t> </a:t>
            </a:r>
            <a:r>
              <a:rPr lang="en-US" sz="4400" dirty="0" err="1"/>
              <a:t>amheus</a:t>
            </a:r>
            <a:r>
              <a:rPr lang="en-US" sz="4400" dirty="0"/>
              <a:t>’)</a:t>
            </a:r>
          </a:p>
          <a:p>
            <a:r>
              <a:rPr lang="en-US" sz="4400" dirty="0" err="1"/>
              <a:t>mae’r</a:t>
            </a:r>
            <a:r>
              <a:rPr lang="en-US" sz="4400" dirty="0"/>
              <a:t> </a:t>
            </a:r>
            <a:r>
              <a:rPr lang="en-US" sz="4400" dirty="0" err="1"/>
              <a:t>cleifion</a:t>
            </a:r>
            <a:r>
              <a:rPr lang="en-US" sz="4400" dirty="0"/>
              <a:t> </a:t>
            </a:r>
            <a:r>
              <a:rPr lang="en-US" sz="4400" dirty="0" err="1"/>
              <a:t>yn</a:t>
            </a:r>
            <a:r>
              <a:rPr lang="en-US" sz="4400" dirty="0"/>
              <a:t> </a:t>
            </a:r>
            <a:r>
              <a:rPr lang="en-US" sz="4400" dirty="0" err="1"/>
              <a:t>fwy</a:t>
            </a:r>
            <a:r>
              <a:rPr lang="en-US" sz="4400" dirty="0"/>
              <a:t> </a:t>
            </a:r>
            <a:r>
              <a:rPr lang="en-US" sz="4400" dirty="0" err="1"/>
              <a:t>tebygol</a:t>
            </a:r>
            <a:r>
              <a:rPr lang="en-US" sz="4400" dirty="0"/>
              <a:t> o </a:t>
            </a:r>
            <a:r>
              <a:rPr lang="en-US" sz="4400" dirty="0" err="1"/>
              <a:t>dderbyn</a:t>
            </a:r>
            <a:r>
              <a:rPr lang="en-US" sz="4400" dirty="0"/>
              <a:t> </a:t>
            </a:r>
            <a:r>
              <a:rPr lang="en-US" sz="4400" dirty="0" err="1"/>
              <a:t>newid</a:t>
            </a:r>
            <a:r>
              <a:rPr lang="en-US" sz="4400" dirty="0"/>
              <a:t> </a:t>
            </a:r>
            <a:r>
              <a:rPr lang="en-US" sz="4400" dirty="0" err="1"/>
              <a:t>i’r</a:t>
            </a:r>
            <a:r>
              <a:rPr lang="en-US" sz="4400" dirty="0"/>
              <a:t> </a:t>
            </a:r>
            <a:r>
              <a:rPr lang="en-US" sz="4400" dirty="0" err="1"/>
              <a:t>drefn</a:t>
            </a:r>
            <a:r>
              <a:rPr lang="en-US" sz="4400" dirty="0"/>
              <a:t> </a:t>
            </a:r>
            <a:r>
              <a:rPr lang="en-US" sz="4400" dirty="0" err="1"/>
              <a:t>arferol</a:t>
            </a:r>
            <a:r>
              <a:rPr lang="en-US" sz="4400" dirty="0"/>
              <a:t> </a:t>
            </a:r>
            <a:r>
              <a:rPr lang="en-US" sz="4400" dirty="0" err="1"/>
              <a:t>lle</a:t>
            </a:r>
            <a:r>
              <a:rPr lang="en-US" sz="4400" dirty="0"/>
              <a:t> </a:t>
            </a:r>
            <a:r>
              <a:rPr lang="en-US" sz="4400" dirty="0" err="1"/>
              <a:t>bo</a:t>
            </a:r>
            <a:r>
              <a:rPr lang="en-US" sz="4400" dirty="0"/>
              <a:t> </a:t>
            </a:r>
            <a:r>
              <a:rPr lang="en-US" sz="4400" dirty="0" err="1"/>
              <a:t>perthynas</a:t>
            </a:r>
            <a:r>
              <a:rPr lang="en-US" sz="4400" dirty="0"/>
              <a:t> </a:t>
            </a:r>
            <a:r>
              <a:rPr lang="en-US" sz="4400" dirty="0" err="1"/>
              <a:t>dda</a:t>
            </a:r>
            <a:r>
              <a:rPr lang="en-US" sz="4400" dirty="0"/>
              <a:t> </a:t>
            </a:r>
            <a:r>
              <a:rPr lang="en-US" sz="4400" dirty="0" err="1"/>
              <a:t>â’r</a:t>
            </a:r>
            <a:r>
              <a:rPr lang="en-US" sz="4400" dirty="0"/>
              <a:t> </a:t>
            </a:r>
            <a:r>
              <a:rPr lang="en-US" sz="4400" dirty="0" err="1"/>
              <a:t>deintydd</a:t>
            </a:r>
            <a:r>
              <a:rPr lang="en-US" sz="4400" dirty="0"/>
              <a:t>.</a:t>
            </a:r>
            <a:endParaRPr lang="en-US" dirty="0"/>
          </a:p>
        </p:txBody>
      </p:sp>
      <p:pic>
        <p:nvPicPr>
          <p:cNvPr id="10" name="Content Placeholder 9">
            <a:extLst>
              <a:ext uri="{FF2B5EF4-FFF2-40B4-BE49-F238E27FC236}">
                <a16:creationId xmlns:a16="http://schemas.microsoft.com/office/drawing/2014/main" id="{E07887BC-08A5-D342-A071-11DAE3ED9D1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9900" y="1528762"/>
            <a:ext cx="4686300" cy="3514725"/>
          </a:xfrm>
          <a:prstGeom prst="rect">
            <a:avLst/>
          </a:prstGeom>
        </p:spPr>
      </p:pic>
    </p:spTree>
    <p:extLst>
      <p:ext uri="{BB962C8B-B14F-4D97-AF65-F5344CB8AC3E}">
        <p14:creationId xmlns:p14="http://schemas.microsoft.com/office/powerpoint/2010/main" val="640757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DB51FB-E5DA-F444-A31A-F2CF846E2956}"/>
              </a:ext>
            </a:extLst>
          </p:cNvPr>
          <p:cNvSpPr>
            <a:spLocks noGrp="1"/>
          </p:cNvSpPr>
          <p:nvPr>
            <p:ph type="title"/>
          </p:nvPr>
        </p:nvSpPr>
        <p:spPr/>
        <p:txBody>
          <a:bodyPr/>
          <a:lstStyle/>
          <a:p>
            <a:r>
              <a:rPr lang="en-US" dirty="0"/>
              <a:t>Atal</a:t>
            </a:r>
          </a:p>
        </p:txBody>
      </p:sp>
      <p:sp>
        <p:nvSpPr>
          <p:cNvPr id="2" name="Content Placeholder 1">
            <a:extLst>
              <a:ext uri="{FF2B5EF4-FFF2-40B4-BE49-F238E27FC236}">
                <a16:creationId xmlns:a16="http://schemas.microsoft.com/office/drawing/2014/main" id="{23F776BC-329F-2242-AF37-271BA5FB72DF}"/>
              </a:ext>
            </a:extLst>
          </p:cNvPr>
          <p:cNvSpPr>
            <a:spLocks noGrp="1"/>
          </p:cNvSpPr>
          <p:nvPr>
            <p:ph sz="half" idx="1"/>
          </p:nvPr>
        </p:nvSpPr>
        <p:spPr/>
        <p:txBody>
          <a:bodyPr/>
          <a:lstStyle/>
          <a:p>
            <a:endParaRPr lang="en-US"/>
          </a:p>
        </p:txBody>
      </p:sp>
      <p:sp>
        <p:nvSpPr>
          <p:cNvPr id="6" name="Content Placeholder 5">
            <a:extLst>
              <a:ext uri="{FF2B5EF4-FFF2-40B4-BE49-F238E27FC236}">
                <a16:creationId xmlns:a16="http://schemas.microsoft.com/office/drawing/2014/main" id="{822752D3-AE8E-7645-9578-D537563D4795}"/>
              </a:ext>
            </a:extLst>
          </p:cNvPr>
          <p:cNvSpPr>
            <a:spLocks noGrp="1"/>
          </p:cNvSpPr>
          <p:nvPr>
            <p:ph sz="half" idx="2"/>
          </p:nvPr>
        </p:nvSpPr>
        <p:spPr/>
        <p:txBody>
          <a:bodyPr/>
          <a:lstStyle/>
          <a:p>
            <a:r>
              <a:rPr lang="en-US" dirty="0"/>
              <a:t>Mae </a:t>
            </a:r>
            <a:r>
              <a:rPr lang="en-US" dirty="0" err="1"/>
              <a:t>cleifion</a:t>
            </a:r>
            <a:r>
              <a:rPr lang="en-US" dirty="0"/>
              <a:t> </a:t>
            </a:r>
            <a:r>
              <a:rPr lang="en-US" dirty="0" err="1"/>
              <a:t>yn</a:t>
            </a:r>
            <a:r>
              <a:rPr lang="en-US" dirty="0"/>
              <a:t> </a:t>
            </a:r>
            <a:r>
              <a:rPr lang="en-US" dirty="0" err="1"/>
              <a:t>gwerthfawrogi</a:t>
            </a:r>
            <a:r>
              <a:rPr lang="en-US" dirty="0"/>
              <a:t> </a:t>
            </a:r>
            <a:r>
              <a:rPr lang="en-US" dirty="0" err="1"/>
              <a:t>cyngor</a:t>
            </a:r>
            <a:r>
              <a:rPr lang="en-US" dirty="0"/>
              <a:t> </a:t>
            </a:r>
            <a:r>
              <a:rPr lang="en-US" dirty="0" err="1"/>
              <a:t>ar</a:t>
            </a:r>
            <a:r>
              <a:rPr lang="en-US" dirty="0"/>
              <a:t> </a:t>
            </a:r>
            <a:r>
              <a:rPr lang="en-US" dirty="0" err="1"/>
              <a:t>gynnal</a:t>
            </a:r>
            <a:r>
              <a:rPr lang="en-US" dirty="0"/>
              <a:t> iechyd da y </a:t>
            </a:r>
            <a:r>
              <a:rPr lang="en-US" dirty="0" err="1"/>
              <a:t>geg</a:t>
            </a:r>
            <a:endParaRPr lang="en-GB" dirty="0"/>
          </a:p>
          <a:p>
            <a:pPr marL="0" indent="0">
              <a:buNone/>
            </a:pPr>
            <a:endParaRPr lang="en-GB" dirty="0"/>
          </a:p>
        </p:txBody>
      </p:sp>
      <p:pic>
        <p:nvPicPr>
          <p:cNvPr id="1026" name="Picture 2">
            <a:extLst>
              <a:ext uri="{FF2B5EF4-FFF2-40B4-BE49-F238E27FC236}">
                <a16:creationId xmlns:a16="http://schemas.microsoft.com/office/drawing/2014/main" id="{31A3427D-BFF0-C04F-8747-D6584301B8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424" y="1690688"/>
            <a:ext cx="5362576" cy="4021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396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5AAA8-0AA2-F84B-BFC2-DAAF472FE56E}"/>
              </a:ext>
            </a:extLst>
          </p:cNvPr>
          <p:cNvSpPr>
            <a:spLocks noGrp="1"/>
          </p:cNvSpPr>
          <p:nvPr>
            <p:ph type="title"/>
          </p:nvPr>
        </p:nvSpPr>
        <p:spPr/>
        <p:txBody>
          <a:bodyPr/>
          <a:lstStyle/>
          <a:p>
            <a:r>
              <a:rPr lang="en-US" dirty="0" err="1"/>
              <a:t>Cymysgedd</a:t>
            </a:r>
            <a:r>
              <a:rPr lang="en-US" dirty="0"/>
              <a:t> o </a:t>
            </a:r>
            <a:r>
              <a:rPr lang="en-US" dirty="0" err="1"/>
              <a:t>sgiliau</a:t>
            </a:r>
            <a:endParaRPr lang="en-US" dirty="0"/>
          </a:p>
        </p:txBody>
      </p:sp>
      <p:sp>
        <p:nvSpPr>
          <p:cNvPr id="3" name="Content Placeholder 2">
            <a:extLst>
              <a:ext uri="{FF2B5EF4-FFF2-40B4-BE49-F238E27FC236}">
                <a16:creationId xmlns:a16="http://schemas.microsoft.com/office/drawing/2014/main" id="{EEE5421E-03E8-7246-A2DE-00F4BF289A3D}"/>
              </a:ext>
            </a:extLst>
          </p:cNvPr>
          <p:cNvSpPr>
            <a:spLocks noGrp="1"/>
          </p:cNvSpPr>
          <p:nvPr>
            <p:ph sz="half" idx="1"/>
          </p:nvPr>
        </p:nvSpPr>
        <p:spPr/>
        <p:txBody>
          <a:bodyPr>
            <a:normAutofit fontScale="92500"/>
          </a:bodyPr>
          <a:lstStyle/>
          <a:p>
            <a:endParaRPr lang="en-US"/>
          </a:p>
        </p:txBody>
      </p:sp>
      <p:sp>
        <p:nvSpPr>
          <p:cNvPr id="4" name="Content Placeholder 3">
            <a:extLst>
              <a:ext uri="{FF2B5EF4-FFF2-40B4-BE49-F238E27FC236}">
                <a16:creationId xmlns:a16="http://schemas.microsoft.com/office/drawing/2014/main" id="{E34E0E62-C420-C545-8594-8A45EFBECFB0}"/>
              </a:ext>
            </a:extLst>
          </p:cNvPr>
          <p:cNvSpPr>
            <a:spLocks noGrp="1"/>
          </p:cNvSpPr>
          <p:nvPr>
            <p:ph sz="half" idx="2"/>
          </p:nvPr>
        </p:nvSpPr>
        <p:spPr/>
        <p:txBody>
          <a:bodyPr>
            <a:normAutofit fontScale="92500"/>
          </a:bodyPr>
          <a:lstStyle/>
          <a:p>
            <a:r>
              <a:rPr lang="en-US" dirty="0" err="1"/>
              <a:t>yn</a:t>
            </a:r>
            <a:r>
              <a:rPr lang="en-US" dirty="0"/>
              <a:t> </a:t>
            </a:r>
            <a:r>
              <a:rPr lang="en-US" dirty="0" err="1"/>
              <a:t>gyfarwydd</a:t>
            </a:r>
            <a:r>
              <a:rPr lang="en-US" dirty="0"/>
              <a:t> â </a:t>
            </a:r>
            <a:r>
              <a:rPr lang="en-US" dirty="0" err="1"/>
              <a:t>chymysgedd</a:t>
            </a:r>
            <a:r>
              <a:rPr lang="en-US" dirty="0"/>
              <a:t> o </a:t>
            </a:r>
            <a:r>
              <a:rPr lang="en-US" dirty="0" err="1"/>
              <a:t>sgiliau</a:t>
            </a:r>
            <a:r>
              <a:rPr lang="en-US" dirty="0"/>
              <a:t> ac </a:t>
            </a:r>
            <a:r>
              <a:rPr lang="en-US" dirty="0" err="1"/>
              <a:t>atgyfeiriad</a:t>
            </a:r>
            <a:r>
              <a:rPr lang="en-US" dirty="0"/>
              <a:t> </a:t>
            </a:r>
            <a:r>
              <a:rPr lang="en-US" dirty="0" err="1"/>
              <a:t>i</a:t>
            </a:r>
            <a:r>
              <a:rPr lang="en-US" dirty="0"/>
              <a:t> </a:t>
            </a:r>
            <a:r>
              <a:rPr lang="en-US" dirty="0" err="1"/>
              <a:t>wasanaethau</a:t>
            </a:r>
            <a:r>
              <a:rPr lang="en-US" dirty="0"/>
              <a:t> </a:t>
            </a:r>
            <a:r>
              <a:rPr lang="en-US" dirty="0" err="1"/>
              <a:t>eraill</a:t>
            </a:r>
            <a:r>
              <a:rPr lang="en-US" dirty="0"/>
              <a:t> </a:t>
            </a:r>
            <a:r>
              <a:rPr lang="en-US" dirty="0" err="1"/>
              <a:t>fel</a:t>
            </a:r>
            <a:r>
              <a:rPr lang="en-US" dirty="0"/>
              <a:t> </a:t>
            </a:r>
            <a:r>
              <a:rPr lang="en-US" dirty="0" err="1"/>
              <a:t>arfer</a:t>
            </a:r>
            <a:r>
              <a:rPr lang="en-US" dirty="0"/>
              <a:t> </a:t>
            </a:r>
            <a:r>
              <a:rPr lang="en-US" dirty="0" err="1"/>
              <a:t>cyffredinol</a:t>
            </a:r>
            <a:r>
              <a:rPr lang="en-US" dirty="0"/>
              <a:t>. </a:t>
            </a:r>
            <a:endParaRPr lang="en-GB" dirty="0"/>
          </a:p>
          <a:p>
            <a:r>
              <a:rPr lang="en-US" dirty="0"/>
              <a:t>dim </a:t>
            </a:r>
            <a:r>
              <a:rPr lang="en-US" dirty="0" err="1"/>
              <a:t>ond</a:t>
            </a:r>
            <a:r>
              <a:rPr lang="en-US" dirty="0"/>
              <a:t> </a:t>
            </a:r>
            <a:r>
              <a:rPr lang="en-US" dirty="0" err="1"/>
              <a:t>ychydig</a:t>
            </a:r>
            <a:r>
              <a:rPr lang="en-US" dirty="0"/>
              <a:t> o </a:t>
            </a:r>
            <a:r>
              <a:rPr lang="en-US" dirty="0" err="1"/>
              <a:t>wybodaeth</a:t>
            </a:r>
            <a:r>
              <a:rPr lang="en-US" dirty="0"/>
              <a:t> am </a:t>
            </a:r>
            <a:r>
              <a:rPr lang="en-US" dirty="0" err="1"/>
              <a:t>rolau</a:t>
            </a:r>
            <a:r>
              <a:rPr lang="en-US" dirty="0"/>
              <a:t> </a:t>
            </a:r>
            <a:r>
              <a:rPr lang="en-US" dirty="0" err="1"/>
              <a:t>deintyddol</a:t>
            </a:r>
            <a:r>
              <a:rPr lang="en-US" dirty="0"/>
              <a:t> </a:t>
            </a:r>
            <a:r>
              <a:rPr lang="en-US" dirty="0" err="1"/>
              <a:t>ar</a:t>
            </a:r>
            <a:r>
              <a:rPr lang="en-US" dirty="0"/>
              <a:t> </a:t>
            </a:r>
            <a:r>
              <a:rPr lang="en-US" dirty="0" err="1"/>
              <a:t>wahân</a:t>
            </a:r>
            <a:r>
              <a:rPr lang="en-US" dirty="0"/>
              <a:t> </a:t>
            </a:r>
            <a:r>
              <a:rPr lang="en-US" dirty="0" err="1"/>
              <a:t>i’r</a:t>
            </a:r>
            <a:r>
              <a:rPr lang="en-US" dirty="0"/>
              <a:t> </a:t>
            </a:r>
            <a:r>
              <a:rPr lang="en-US" dirty="0" err="1"/>
              <a:t>deintydd</a:t>
            </a:r>
            <a:r>
              <a:rPr lang="en-US" dirty="0"/>
              <a:t>. </a:t>
            </a:r>
            <a:br>
              <a:rPr lang="en-US" dirty="0"/>
            </a:br>
            <a:endParaRPr lang="en-GB" dirty="0"/>
          </a:p>
          <a:p>
            <a:r>
              <a:rPr lang="en-US" dirty="0" err="1"/>
              <a:t>nid</a:t>
            </a:r>
            <a:r>
              <a:rPr lang="en-US" dirty="0"/>
              <a:t> </a:t>
            </a:r>
            <a:r>
              <a:rPr lang="en-US" dirty="0" err="1"/>
              <a:t>oedd</a:t>
            </a:r>
            <a:r>
              <a:rPr lang="en-US" dirty="0"/>
              <a:t> </a:t>
            </a:r>
            <a:r>
              <a:rPr lang="en-US" dirty="0" err="1"/>
              <a:t>cleifion</a:t>
            </a:r>
            <a:r>
              <a:rPr lang="en-US" dirty="0"/>
              <a:t> am weld y </a:t>
            </a:r>
            <a:r>
              <a:rPr lang="en-US" dirty="0" err="1"/>
              <a:t>gymysgedd</a:t>
            </a:r>
            <a:r>
              <a:rPr lang="en-US" dirty="0"/>
              <a:t> o </a:t>
            </a:r>
            <a:r>
              <a:rPr lang="en-US" dirty="0" err="1"/>
              <a:t>sgiliau’n</a:t>
            </a:r>
            <a:r>
              <a:rPr lang="en-US" dirty="0"/>
              <a:t> </a:t>
            </a:r>
            <a:r>
              <a:rPr lang="en-US" dirty="0" err="1"/>
              <a:t>cael</a:t>
            </a:r>
            <a:r>
              <a:rPr lang="en-US" dirty="0"/>
              <a:t> </a:t>
            </a:r>
            <a:r>
              <a:rPr lang="en-US" dirty="0" err="1"/>
              <a:t>ei</a:t>
            </a:r>
            <a:r>
              <a:rPr lang="en-US" dirty="0"/>
              <a:t> </a:t>
            </a:r>
            <a:r>
              <a:rPr lang="en-US" dirty="0" err="1"/>
              <a:t>datblygu</a:t>
            </a:r>
            <a:r>
              <a:rPr lang="en-US" dirty="0"/>
              <a:t> </a:t>
            </a:r>
            <a:r>
              <a:rPr lang="en-US" dirty="0" err="1"/>
              <a:t>ar</a:t>
            </a:r>
            <a:r>
              <a:rPr lang="en-US" dirty="0"/>
              <a:t> </a:t>
            </a:r>
            <a:r>
              <a:rPr lang="en-US" dirty="0" err="1"/>
              <a:t>draul</a:t>
            </a:r>
            <a:r>
              <a:rPr lang="en-US" dirty="0"/>
              <a:t> </a:t>
            </a:r>
            <a:r>
              <a:rPr lang="en-US" dirty="0" err="1"/>
              <a:t>mynediad</a:t>
            </a:r>
            <a:r>
              <a:rPr lang="en-US" dirty="0"/>
              <a:t> at </a:t>
            </a:r>
            <a:r>
              <a:rPr lang="en-US" dirty="0" err="1"/>
              <a:t>wasanaethau</a:t>
            </a:r>
            <a:r>
              <a:rPr lang="en-US" dirty="0"/>
              <a:t> </a:t>
            </a:r>
            <a:r>
              <a:rPr lang="en-US" dirty="0" err="1"/>
              <a:t>lleol</a:t>
            </a:r>
            <a:r>
              <a:rPr lang="en-US" dirty="0"/>
              <a:t>.  </a:t>
            </a:r>
            <a:endParaRPr lang="en-GB" dirty="0"/>
          </a:p>
          <a:p>
            <a:endParaRPr lang="en-US" dirty="0"/>
          </a:p>
        </p:txBody>
      </p:sp>
      <p:pic>
        <p:nvPicPr>
          <p:cNvPr id="2050" name="Picture 2">
            <a:extLst>
              <a:ext uri="{FF2B5EF4-FFF2-40B4-BE49-F238E27FC236}">
                <a16:creationId xmlns:a16="http://schemas.microsoft.com/office/drawing/2014/main" id="{6993F37C-0EE2-5F49-B9A6-55B93A7F9C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69" y="1858653"/>
            <a:ext cx="5533682" cy="4150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086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CA777-D622-0742-8FDB-AC768614802C}"/>
              </a:ext>
            </a:extLst>
          </p:cNvPr>
          <p:cNvSpPr>
            <a:spLocks noGrp="1"/>
          </p:cNvSpPr>
          <p:nvPr>
            <p:ph type="title"/>
          </p:nvPr>
        </p:nvSpPr>
        <p:spPr/>
        <p:txBody>
          <a:bodyPr/>
          <a:lstStyle/>
          <a:p>
            <a:r>
              <a:rPr lang="en-US" dirty="0" err="1"/>
              <a:t>Mynediad</a:t>
            </a:r>
            <a:r>
              <a:rPr lang="en-US" dirty="0"/>
              <a:t> </a:t>
            </a:r>
            <a:r>
              <a:rPr lang="en-US" dirty="0" err="1"/>
              <a:t>amodol</a:t>
            </a:r>
            <a:endParaRPr lang="en-US" dirty="0"/>
          </a:p>
        </p:txBody>
      </p:sp>
      <p:sp>
        <p:nvSpPr>
          <p:cNvPr id="4" name="Content Placeholder 3">
            <a:extLst>
              <a:ext uri="{FF2B5EF4-FFF2-40B4-BE49-F238E27FC236}">
                <a16:creationId xmlns:a16="http://schemas.microsoft.com/office/drawing/2014/main" id="{7139843B-BD8B-F449-8BFD-F721F06BC654}"/>
              </a:ext>
            </a:extLst>
          </p:cNvPr>
          <p:cNvSpPr>
            <a:spLocks noGrp="1"/>
          </p:cNvSpPr>
          <p:nvPr>
            <p:ph sz="half" idx="2"/>
          </p:nvPr>
        </p:nvSpPr>
        <p:spPr/>
        <p:txBody>
          <a:bodyPr>
            <a:normAutofit fontScale="92500" lnSpcReduction="20000"/>
          </a:bodyPr>
          <a:lstStyle/>
          <a:p>
            <a:r>
              <a:rPr lang="en-US" dirty="0"/>
              <a:t>Mae </a:t>
            </a:r>
            <a:r>
              <a:rPr lang="en-US" dirty="0" err="1"/>
              <a:t>cleifion</a:t>
            </a:r>
            <a:r>
              <a:rPr lang="en-US" dirty="0"/>
              <a:t> </a:t>
            </a:r>
            <a:r>
              <a:rPr lang="en-US" dirty="0" err="1"/>
              <a:t>yn</a:t>
            </a:r>
            <a:r>
              <a:rPr lang="en-US" dirty="0"/>
              <a:t> </a:t>
            </a:r>
            <a:r>
              <a:rPr lang="en-US" dirty="0" err="1"/>
              <a:t>credu</a:t>
            </a:r>
            <a:r>
              <a:rPr lang="en-US" dirty="0"/>
              <a:t> </a:t>
            </a:r>
            <a:r>
              <a:rPr lang="en-US" dirty="0" err="1"/>
              <a:t>ei</a:t>
            </a:r>
            <a:r>
              <a:rPr lang="en-US" dirty="0"/>
              <a:t> bod </a:t>
            </a:r>
            <a:r>
              <a:rPr lang="en-US" dirty="0" err="1"/>
              <a:t>yn</a:t>
            </a:r>
            <a:r>
              <a:rPr lang="en-US" dirty="0"/>
              <a:t> </a:t>
            </a:r>
            <a:r>
              <a:rPr lang="en-US" dirty="0" err="1"/>
              <a:t>bwysig</a:t>
            </a:r>
            <a:r>
              <a:rPr lang="en-US" dirty="0"/>
              <a:t> </a:t>
            </a:r>
            <a:r>
              <a:rPr lang="en-US" dirty="0" err="1"/>
              <a:t>peidio</a:t>
            </a:r>
            <a:r>
              <a:rPr lang="en-US" dirty="0"/>
              <a:t> â </a:t>
            </a:r>
            <a:r>
              <a:rPr lang="en-US" dirty="0" err="1"/>
              <a:t>gwastraffu</a:t>
            </a:r>
            <a:r>
              <a:rPr lang="en-US" dirty="0"/>
              <a:t> </a:t>
            </a:r>
            <a:r>
              <a:rPr lang="en-US" dirty="0" err="1"/>
              <a:t>adnoddau’r</a:t>
            </a:r>
            <a:r>
              <a:rPr lang="en-US" dirty="0"/>
              <a:t> GIG </a:t>
            </a:r>
            <a:r>
              <a:rPr lang="en-US" dirty="0" err="1"/>
              <a:t>ond</a:t>
            </a:r>
            <a:r>
              <a:rPr lang="en-US" dirty="0"/>
              <a:t> </a:t>
            </a:r>
            <a:r>
              <a:rPr lang="en-US" dirty="0" err="1"/>
              <a:t>maent</a:t>
            </a:r>
            <a:r>
              <a:rPr lang="en-US" dirty="0"/>
              <a:t> </a:t>
            </a:r>
            <a:r>
              <a:rPr lang="en-US" dirty="0" err="1"/>
              <a:t>yn</a:t>
            </a:r>
            <a:r>
              <a:rPr lang="en-US" dirty="0"/>
              <a:t> </a:t>
            </a:r>
            <a:r>
              <a:rPr lang="en-US" dirty="0" err="1"/>
              <a:t>credu</a:t>
            </a:r>
            <a:r>
              <a:rPr lang="en-US" dirty="0"/>
              <a:t> y </a:t>
            </a:r>
            <a:r>
              <a:rPr lang="en-US" dirty="0" err="1"/>
              <a:t>gallai</a:t>
            </a:r>
            <a:r>
              <a:rPr lang="en-US" dirty="0"/>
              <a:t> </a:t>
            </a:r>
            <a:r>
              <a:rPr lang="en-US" dirty="0" err="1"/>
              <a:t>gohirio</a:t>
            </a:r>
            <a:r>
              <a:rPr lang="en-US" dirty="0"/>
              <a:t> </a:t>
            </a:r>
            <a:r>
              <a:rPr lang="en-US" dirty="0" err="1"/>
              <a:t>triniaethau</a:t>
            </a:r>
            <a:r>
              <a:rPr lang="en-US" dirty="0"/>
              <a:t> </a:t>
            </a:r>
            <a:r>
              <a:rPr lang="en-US" dirty="0" err="1"/>
              <a:t>arwain</a:t>
            </a:r>
            <a:r>
              <a:rPr lang="en-US" dirty="0"/>
              <a:t> at </a:t>
            </a:r>
            <a:r>
              <a:rPr lang="en-US" dirty="0" err="1"/>
              <a:t>ymyriadau</a:t>
            </a:r>
            <a:r>
              <a:rPr lang="en-US" dirty="0"/>
              <a:t> </a:t>
            </a:r>
            <a:r>
              <a:rPr lang="en-US" dirty="0" err="1"/>
              <a:t>drutach</a:t>
            </a:r>
            <a:r>
              <a:rPr lang="en-US" dirty="0"/>
              <a:t>. </a:t>
            </a:r>
            <a:endParaRPr lang="en-GB" dirty="0"/>
          </a:p>
          <a:p>
            <a:r>
              <a:rPr lang="en-US" dirty="0"/>
              <a:t>Mae </a:t>
            </a:r>
            <a:r>
              <a:rPr lang="en-US" dirty="0" err="1"/>
              <a:t>cleifion</a:t>
            </a:r>
            <a:r>
              <a:rPr lang="en-US" dirty="0"/>
              <a:t> </a:t>
            </a:r>
            <a:r>
              <a:rPr lang="en-US" dirty="0" err="1"/>
              <a:t>yn</a:t>
            </a:r>
            <a:r>
              <a:rPr lang="en-US" dirty="0"/>
              <a:t> </a:t>
            </a:r>
            <a:r>
              <a:rPr lang="en-US" dirty="0" err="1"/>
              <a:t>credu</a:t>
            </a:r>
            <a:r>
              <a:rPr lang="en-US" dirty="0"/>
              <a:t> bod </a:t>
            </a:r>
            <a:r>
              <a:rPr lang="en-US" dirty="0" err="1"/>
              <a:t>rhai</a:t>
            </a:r>
            <a:r>
              <a:rPr lang="en-US" dirty="0"/>
              <a:t> </a:t>
            </a:r>
            <a:r>
              <a:rPr lang="en-US" dirty="0" err="1"/>
              <a:t>pethau</a:t>
            </a:r>
            <a:r>
              <a:rPr lang="en-US" dirty="0"/>
              <a:t> y gallant ac y </a:t>
            </a:r>
            <a:r>
              <a:rPr lang="en-US" dirty="0" err="1"/>
              <a:t>dylent</a:t>
            </a:r>
            <a:r>
              <a:rPr lang="en-US" dirty="0"/>
              <a:t> </a:t>
            </a:r>
            <a:r>
              <a:rPr lang="en-US" dirty="0" err="1"/>
              <a:t>eu</a:t>
            </a:r>
            <a:r>
              <a:rPr lang="en-US" dirty="0"/>
              <a:t> </a:t>
            </a:r>
            <a:r>
              <a:rPr lang="en-US" dirty="0" err="1"/>
              <a:t>gwneud</a:t>
            </a:r>
            <a:r>
              <a:rPr lang="en-US" dirty="0"/>
              <a:t> </a:t>
            </a:r>
            <a:r>
              <a:rPr lang="en-US" dirty="0" err="1"/>
              <a:t>i</a:t>
            </a:r>
            <a:r>
              <a:rPr lang="en-US" dirty="0"/>
              <a:t> </a:t>
            </a:r>
            <a:r>
              <a:rPr lang="en-US" dirty="0" err="1"/>
              <a:t>gynnal</a:t>
            </a:r>
            <a:r>
              <a:rPr lang="en-US" dirty="0"/>
              <a:t> iechyd </a:t>
            </a:r>
            <a:r>
              <a:rPr lang="en-US" dirty="0" err="1"/>
              <a:t>eu</a:t>
            </a:r>
            <a:r>
              <a:rPr lang="en-US" dirty="0"/>
              <a:t> </a:t>
            </a:r>
            <a:r>
              <a:rPr lang="en-US" dirty="0" err="1"/>
              <a:t>ceg</a:t>
            </a:r>
            <a:r>
              <a:rPr lang="en-US" dirty="0"/>
              <a:t>.</a:t>
            </a:r>
          </a:p>
          <a:p>
            <a:r>
              <a:rPr lang="en-US" dirty="0" err="1"/>
              <a:t>Maent</a:t>
            </a:r>
            <a:r>
              <a:rPr lang="en-US" dirty="0"/>
              <a:t> </a:t>
            </a:r>
            <a:r>
              <a:rPr lang="en-US" dirty="0" err="1"/>
              <a:t>hefyd</a:t>
            </a:r>
            <a:r>
              <a:rPr lang="en-US" dirty="0"/>
              <a:t> am </a:t>
            </a:r>
            <a:r>
              <a:rPr lang="en-US" dirty="0" err="1"/>
              <a:t>i</a:t>
            </a:r>
            <a:r>
              <a:rPr lang="en-US" dirty="0"/>
              <a:t> </a:t>
            </a:r>
            <a:r>
              <a:rPr lang="en-US" dirty="0" err="1"/>
              <a:t>wasanaethau’r</a:t>
            </a:r>
            <a:r>
              <a:rPr lang="en-US" dirty="0"/>
              <a:t> GIG </a:t>
            </a:r>
            <a:r>
              <a:rPr lang="en-US" dirty="0" err="1"/>
              <a:t>ddangos</a:t>
            </a:r>
            <a:r>
              <a:rPr lang="en-US" dirty="0"/>
              <a:t> </a:t>
            </a:r>
            <a:r>
              <a:rPr lang="en-US" dirty="0" err="1"/>
              <a:t>dealltwriaeth</a:t>
            </a:r>
            <a:r>
              <a:rPr lang="en-US" dirty="0"/>
              <a:t> a </a:t>
            </a:r>
            <a:r>
              <a:rPr lang="en-US" dirty="0" err="1"/>
              <a:t>chefnogaeth</a:t>
            </a:r>
            <a:r>
              <a:rPr lang="en-US" dirty="0"/>
              <a:t> </a:t>
            </a:r>
            <a:r>
              <a:rPr lang="en-US" dirty="0" err="1"/>
              <a:t>i</a:t>
            </a:r>
            <a:r>
              <a:rPr lang="en-US" dirty="0"/>
              <a:t> </a:t>
            </a:r>
            <a:r>
              <a:rPr lang="en-US" dirty="0" err="1"/>
              <a:t>unigolion</a:t>
            </a:r>
            <a:r>
              <a:rPr lang="en-US" dirty="0"/>
              <a:t> </a:t>
            </a:r>
            <a:r>
              <a:rPr lang="en-US" dirty="0" err="1"/>
              <a:t>sy’n</a:t>
            </a:r>
            <a:r>
              <a:rPr lang="en-US" dirty="0"/>
              <a:t> </a:t>
            </a:r>
            <a:r>
              <a:rPr lang="en-US" dirty="0" err="1"/>
              <a:t>wynebu</a:t>
            </a:r>
            <a:r>
              <a:rPr lang="en-US" dirty="0"/>
              <a:t> </a:t>
            </a:r>
            <a:r>
              <a:rPr lang="en-US" dirty="0" err="1"/>
              <a:t>heriau</a:t>
            </a:r>
            <a:r>
              <a:rPr lang="en-US" dirty="0"/>
              <a:t> o ran </a:t>
            </a:r>
            <a:r>
              <a:rPr lang="en-US" dirty="0" err="1"/>
              <a:t>edrych</a:t>
            </a:r>
            <a:r>
              <a:rPr lang="en-US" dirty="0"/>
              <a:t> </a:t>
            </a:r>
            <a:r>
              <a:rPr lang="en-US" dirty="0" err="1"/>
              <a:t>ar</a:t>
            </a:r>
            <a:r>
              <a:rPr lang="en-US" dirty="0"/>
              <a:t> </a:t>
            </a:r>
            <a:r>
              <a:rPr lang="en-US" dirty="0" err="1"/>
              <a:t>ôl</a:t>
            </a:r>
            <a:r>
              <a:rPr lang="en-US" dirty="0"/>
              <a:t> </a:t>
            </a:r>
            <a:r>
              <a:rPr lang="en-US" dirty="0" err="1"/>
              <a:t>eu</a:t>
            </a:r>
            <a:r>
              <a:rPr lang="en-US" dirty="0"/>
              <a:t> </a:t>
            </a:r>
            <a:r>
              <a:rPr lang="en-US" dirty="0" err="1"/>
              <a:t>hiechyd</a:t>
            </a:r>
            <a:r>
              <a:rPr lang="en-US" dirty="0"/>
              <a:t>. </a:t>
            </a:r>
          </a:p>
        </p:txBody>
      </p:sp>
      <p:pic>
        <p:nvPicPr>
          <p:cNvPr id="5" name="Content Placeholder 4">
            <a:extLst>
              <a:ext uri="{FF2B5EF4-FFF2-40B4-BE49-F238E27FC236}">
                <a16:creationId xmlns:a16="http://schemas.microsoft.com/office/drawing/2014/main" id="{C7354A0F-0FA8-3043-90DD-1A4D2B4DD26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055315"/>
            <a:ext cx="5181600" cy="3891957"/>
          </a:xfrm>
          <a:prstGeom prst="rect">
            <a:avLst/>
          </a:prstGeom>
        </p:spPr>
      </p:pic>
    </p:spTree>
    <p:extLst>
      <p:ext uri="{BB962C8B-B14F-4D97-AF65-F5344CB8AC3E}">
        <p14:creationId xmlns:p14="http://schemas.microsoft.com/office/powerpoint/2010/main" val="4177728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A1FF52EA-258E-0748-9A94-70F3FF9FA51E}"/>
              </a:ext>
            </a:extLst>
          </p:cNvPr>
          <p:cNvGraphicFramePr>
            <a:graphicFrameLocks noGrp="1"/>
          </p:cNvGraphicFramePr>
          <p:nvPr>
            <p:ph idx="1"/>
            <p:extLst>
              <p:ext uri="{D42A27DB-BD31-4B8C-83A1-F6EECF244321}">
                <p14:modId xmlns:p14="http://schemas.microsoft.com/office/powerpoint/2010/main" val="1764639808"/>
              </p:ext>
            </p:extLst>
          </p:nvPr>
        </p:nvGraphicFramePr>
        <p:xfrm>
          <a:off x="385763" y="400050"/>
          <a:ext cx="10968037" cy="6167602"/>
        </p:xfrm>
        <a:graphic>
          <a:graphicData uri="http://schemas.openxmlformats.org/drawingml/2006/table">
            <a:tbl>
              <a:tblPr firstRow="1" bandRow="1">
                <a:tableStyleId>{00A15C55-8517-42AA-B614-E9B94910E393}</a:tableStyleId>
              </a:tblPr>
              <a:tblGrid>
                <a:gridCol w="1303337">
                  <a:extLst>
                    <a:ext uri="{9D8B030D-6E8A-4147-A177-3AD203B41FA5}">
                      <a16:colId xmlns:a16="http://schemas.microsoft.com/office/drawing/2014/main" val="100901"/>
                    </a:ext>
                  </a:extLst>
                </a:gridCol>
                <a:gridCol w="3529952">
                  <a:extLst>
                    <a:ext uri="{9D8B030D-6E8A-4147-A177-3AD203B41FA5}">
                      <a16:colId xmlns:a16="http://schemas.microsoft.com/office/drawing/2014/main" val="1220236993"/>
                    </a:ext>
                  </a:extLst>
                </a:gridCol>
                <a:gridCol w="3392739">
                  <a:extLst>
                    <a:ext uri="{9D8B030D-6E8A-4147-A177-3AD203B41FA5}">
                      <a16:colId xmlns:a16="http://schemas.microsoft.com/office/drawing/2014/main" val="3491623867"/>
                    </a:ext>
                  </a:extLst>
                </a:gridCol>
                <a:gridCol w="2742009">
                  <a:extLst>
                    <a:ext uri="{9D8B030D-6E8A-4147-A177-3AD203B41FA5}">
                      <a16:colId xmlns:a16="http://schemas.microsoft.com/office/drawing/2014/main" val="483242282"/>
                    </a:ext>
                  </a:extLst>
                </a:gridCol>
              </a:tblGrid>
              <a:tr h="357258">
                <a:tc>
                  <a:txBody>
                    <a:bodyPr/>
                    <a:lstStyle/>
                    <a:p>
                      <a:endParaRPr lang="en-US" dirty="0"/>
                    </a:p>
                  </a:txBody>
                  <a:tcPr/>
                </a:tc>
                <a:tc>
                  <a:txBody>
                    <a:bodyPr/>
                    <a:lstStyle/>
                    <a:p>
                      <a:r>
                        <a:rPr lang="en-US" dirty="0" err="1"/>
                        <a:t>Dinesydd</a:t>
                      </a:r>
                      <a:r>
                        <a:rPr lang="en-US" dirty="0"/>
                        <a:t> </a:t>
                      </a:r>
                      <a:r>
                        <a:rPr lang="en-US" dirty="0" err="1"/>
                        <a:t>sy’n</a:t>
                      </a:r>
                      <a:r>
                        <a:rPr lang="en-US" dirty="0"/>
                        <a:t> </a:t>
                      </a:r>
                      <a:r>
                        <a:rPr lang="en-US" dirty="0" err="1"/>
                        <a:t>talu</a:t>
                      </a:r>
                      <a:r>
                        <a:rPr lang="en-US" dirty="0"/>
                        <a:t> </a:t>
                      </a:r>
                      <a:r>
                        <a:rPr lang="en-US" dirty="0" err="1"/>
                        <a:t>treth</a:t>
                      </a:r>
                      <a:endParaRPr lang="en-US" dirty="0"/>
                    </a:p>
                  </a:txBody>
                  <a:tcPr/>
                </a:tc>
                <a:tc>
                  <a:txBody>
                    <a:bodyPr/>
                    <a:lstStyle/>
                    <a:p>
                      <a:r>
                        <a:rPr lang="en-US" dirty="0" err="1"/>
                        <a:t>Defnyddiwr</a:t>
                      </a:r>
                      <a:r>
                        <a:rPr lang="en-US" dirty="0"/>
                        <a:t> </a:t>
                      </a:r>
                      <a:r>
                        <a:rPr lang="en-US" dirty="0" err="1"/>
                        <a:t>unigol</a:t>
                      </a:r>
                      <a:endParaRPr lang="en-US" dirty="0"/>
                    </a:p>
                  </a:txBody>
                  <a:tcPr/>
                </a:tc>
                <a:tc>
                  <a:txBody>
                    <a:bodyPr/>
                    <a:lstStyle/>
                    <a:p>
                      <a:r>
                        <a:rPr lang="en-US" dirty="0" err="1"/>
                        <a:t>Claf</a:t>
                      </a:r>
                      <a:endParaRPr lang="en-US" dirty="0"/>
                    </a:p>
                  </a:txBody>
                  <a:tcPr/>
                </a:tc>
                <a:extLst>
                  <a:ext uri="{0D108BD9-81ED-4DB2-BD59-A6C34878D82A}">
                    <a16:rowId xmlns:a16="http://schemas.microsoft.com/office/drawing/2014/main" val="1453772574"/>
                  </a:ext>
                </a:extLst>
              </a:tr>
              <a:tr h="1131317">
                <a:tc>
                  <a:txBody>
                    <a:bodyPr/>
                    <a:lstStyle/>
                    <a:p>
                      <a:r>
                        <a:rPr lang="en-US" sz="1600" dirty="0" err="1"/>
                        <a:t>Cyfnodau</a:t>
                      </a:r>
                      <a:r>
                        <a:rPr lang="en-US" sz="1600" dirty="0"/>
                        <a:t> </a:t>
                      </a:r>
                      <a:r>
                        <a:rPr lang="en-US" sz="1600" dirty="0" err="1"/>
                        <a:t>galw</a:t>
                      </a:r>
                      <a:r>
                        <a:rPr lang="en-US" sz="1600" dirty="0"/>
                        <a:t> </a:t>
                      </a:r>
                      <a:r>
                        <a:rPr lang="en-US" sz="1600" dirty="0" err="1"/>
                        <a:t>yn</a:t>
                      </a:r>
                      <a:r>
                        <a:rPr lang="en-US" sz="1600" dirty="0"/>
                        <a:t> </a:t>
                      </a:r>
                      <a:r>
                        <a:rPr lang="en-US" sz="1600" dirty="0" err="1"/>
                        <a:t>ôl</a:t>
                      </a:r>
                      <a:r>
                        <a:rPr lang="en-US" sz="1600" dirty="0"/>
                        <a:t> </a:t>
                      </a:r>
                      <a:r>
                        <a:rPr lang="en-US" sz="1600" dirty="0" err="1"/>
                        <a:t>estynedig</a:t>
                      </a:r>
                      <a:r>
                        <a:rPr lang="en-US" sz="1600" dirty="0"/>
                        <a:t> </a:t>
                      </a:r>
                    </a:p>
                  </a:txBody>
                  <a:tcPr/>
                </a:tc>
                <a:tc>
                  <a:txBody>
                    <a:bodyPr/>
                    <a:lstStyle/>
                    <a:p>
                      <a:r>
                        <a:rPr lang="en-US" sz="1400" kern="1200" dirty="0" err="1">
                          <a:solidFill>
                            <a:schemeClr val="dk1"/>
                          </a:solidFill>
                          <a:effectLst/>
                          <a:latin typeface="+mn-lt"/>
                          <a:ea typeface="+mn-ea"/>
                          <a:cs typeface="+mn-cs"/>
                        </a:rPr>
                        <a:t>Mae’r</a:t>
                      </a:r>
                      <a:r>
                        <a:rPr lang="en-US" sz="1400" kern="1200" dirty="0">
                          <a:solidFill>
                            <a:schemeClr val="dk1"/>
                          </a:solidFill>
                          <a:effectLst/>
                          <a:latin typeface="+mn-lt"/>
                          <a:ea typeface="+mn-ea"/>
                          <a:cs typeface="+mn-cs"/>
                        </a:rPr>
                        <a:t> GIG o dan </a:t>
                      </a:r>
                      <a:r>
                        <a:rPr lang="en-US" sz="1400" kern="1200" dirty="0" err="1">
                          <a:solidFill>
                            <a:schemeClr val="dk1"/>
                          </a:solidFill>
                          <a:effectLst/>
                          <a:latin typeface="+mn-lt"/>
                          <a:ea typeface="+mn-ea"/>
                          <a:cs typeface="+mn-cs"/>
                        </a:rPr>
                        <a:t>bwysau</a:t>
                      </a:r>
                      <a:r>
                        <a:rPr lang="en-US" sz="1400" kern="1200" dirty="0">
                          <a:solidFill>
                            <a:schemeClr val="dk1"/>
                          </a:solidFill>
                          <a:effectLst/>
                          <a:latin typeface="+mn-lt"/>
                          <a:ea typeface="+mn-ea"/>
                          <a:cs typeface="+mn-cs"/>
                        </a:rPr>
                        <a:t> ac </a:t>
                      </a:r>
                      <a:r>
                        <a:rPr lang="en-US" sz="1400" kern="1200" dirty="0" err="1">
                          <a:solidFill>
                            <a:schemeClr val="dk1"/>
                          </a:solidFill>
                          <a:effectLst/>
                          <a:latin typeface="+mn-lt"/>
                          <a:ea typeface="+mn-ea"/>
                          <a:cs typeface="+mn-cs"/>
                        </a:rPr>
                        <a:t>mae</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angen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bobl</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gynorthwyo</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arbed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adnoddau</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Dylid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rhoi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blaenoriaeth</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bobl</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sydd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â’r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angen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mwyaf</a:t>
                      </a:r>
                      <a:endParaRPr lang="en-GB" sz="1400" kern="1200" dirty="0">
                        <a:solidFill>
                          <a:schemeClr val="dk1"/>
                        </a:solidFill>
                        <a:effectLst/>
                        <a:latin typeface="+mn-lt"/>
                        <a:ea typeface="+mn-ea"/>
                        <a:cs typeface="+mn-cs"/>
                      </a:endParaRPr>
                    </a:p>
                  </a:txBody>
                  <a:tcPr/>
                </a:tc>
                <a:tc>
                  <a:txBody>
                    <a:bodyPr/>
                    <a:lstStyle/>
                    <a:p>
                      <a:r>
                        <a:rPr lang="en-US" sz="1400" kern="1200" dirty="0" err="1">
                          <a:solidFill>
                            <a:schemeClr val="dk1"/>
                          </a:solidFill>
                          <a:effectLst/>
                          <a:latin typeface="+mn-lt"/>
                          <a:ea typeface="+mn-ea"/>
                          <a:cs typeface="+mn-cs"/>
                        </a:rPr>
                        <a:t>Rwy’n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gwerthfawrogi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apwyntiadau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rheolaidd</a:t>
                      </a:r>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Rwy’n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gwerthfawrogi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apwyntiadau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rheolaidd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gyfer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sgrinio</a:t>
                      </a:r>
                      <a:endParaRPr lang="en-US" sz="1400" dirty="0"/>
                    </a:p>
                  </a:txBody>
                  <a:tcPr/>
                </a:tc>
                <a:tc>
                  <a:txBody>
                    <a:bodyPr/>
                    <a:lstStyle/>
                    <a:p>
                      <a:r>
                        <a:rPr lang="en-US" sz="1400" kern="1200" dirty="0" err="1">
                          <a:solidFill>
                            <a:schemeClr val="dk1"/>
                          </a:solidFill>
                          <a:effectLst/>
                          <a:latin typeface="+mn-lt"/>
                          <a:ea typeface="+mn-ea"/>
                          <a:cs typeface="+mn-cs"/>
                        </a:rPr>
                        <a:t>Rwy’n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ymddiried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yng</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nghyngor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fy</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neintydd</a:t>
                      </a:r>
                      <a:endParaRPr lang="en-US"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Rwy’n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gwerthfawrogi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parhad</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US" sz="1400" dirty="0"/>
                    </a:p>
                  </a:txBody>
                  <a:tcPr/>
                </a:tc>
                <a:extLst>
                  <a:ext uri="{0D108BD9-81ED-4DB2-BD59-A6C34878D82A}">
                    <a16:rowId xmlns:a16="http://schemas.microsoft.com/office/drawing/2014/main" val="2878947566"/>
                  </a:ext>
                </a:extLst>
              </a:tr>
              <a:tr h="714515">
                <a:tc>
                  <a:txBody>
                    <a:bodyPr/>
                    <a:lstStyle/>
                    <a:p>
                      <a:r>
                        <a:rPr lang="en-US" dirty="0"/>
                        <a:t>Atal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Gall </a:t>
                      </a:r>
                      <a:r>
                        <a:rPr lang="en-US" sz="1400" kern="1200" dirty="0" err="1">
                          <a:solidFill>
                            <a:schemeClr val="dk1"/>
                          </a:solidFill>
                          <a:effectLst/>
                          <a:latin typeface="+mn-lt"/>
                          <a:ea typeface="+mn-ea"/>
                          <a:cs typeface="+mn-cs"/>
                        </a:rPr>
                        <a:t>pobl</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wneud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pethau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gynnal</a:t>
                      </a:r>
                      <a:r>
                        <a:rPr lang="en-US" sz="1400" kern="1200" dirty="0">
                          <a:solidFill>
                            <a:schemeClr val="dk1"/>
                          </a:solidFill>
                          <a:effectLst/>
                          <a:latin typeface="+mn-lt"/>
                          <a:ea typeface="+mn-ea"/>
                          <a:cs typeface="+mn-cs"/>
                        </a:rPr>
                        <a:t> iechyd </a:t>
                      </a:r>
                      <a:r>
                        <a:rPr lang="en-US" sz="1400" kern="1200" dirty="0" err="1">
                          <a:solidFill>
                            <a:schemeClr val="dk1"/>
                          </a:solidFill>
                          <a:effectLst/>
                          <a:latin typeface="+mn-lt"/>
                          <a:ea typeface="+mn-ea"/>
                          <a:cs typeface="+mn-cs"/>
                        </a:rPr>
                        <a:t>eu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ceg</a:t>
                      </a:r>
                      <a:r>
                        <a:rPr lang="en-US" sz="1400" kern="1200" dirty="0">
                          <a:solidFill>
                            <a:schemeClr val="dk1"/>
                          </a:solidFill>
                          <a:effectLst/>
                          <a:latin typeface="+mn-lt"/>
                          <a:ea typeface="+mn-ea"/>
                          <a:cs typeface="+mn-cs"/>
                        </a:rPr>
                        <a:t> a </a:t>
                      </a:r>
                      <a:r>
                        <a:rPr lang="en-US" sz="1400" kern="1200" dirty="0" err="1">
                          <a:solidFill>
                            <a:schemeClr val="dk1"/>
                          </a:solidFill>
                          <a:effectLst/>
                          <a:latin typeface="+mn-lt"/>
                          <a:ea typeface="+mn-ea"/>
                          <a:cs typeface="+mn-cs"/>
                        </a:rPr>
                        <a:t>dylent</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wneud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hynny</a:t>
                      </a:r>
                      <a:endParaRPr lang="en-GB" sz="1400" kern="1200" dirty="0">
                        <a:solidFill>
                          <a:schemeClr val="dk1"/>
                        </a:solidFill>
                        <a:effectLst/>
                        <a:latin typeface="+mn-lt"/>
                        <a:ea typeface="+mn-ea"/>
                        <a:cs typeface="+mn-cs"/>
                      </a:endParaRPr>
                    </a:p>
                    <a:p>
                      <a:endParaRPr lang="en-US" sz="1400" dirty="0"/>
                    </a:p>
                  </a:txBody>
                  <a:tcPr/>
                </a:tc>
                <a:tc>
                  <a:txBody>
                    <a:bodyPr/>
                    <a:lstStyle/>
                    <a:p>
                      <a:r>
                        <a:rPr lang="en-US" sz="1400" kern="1200" dirty="0" err="1">
                          <a:solidFill>
                            <a:schemeClr val="dk1"/>
                          </a:solidFill>
                          <a:effectLst/>
                          <a:latin typeface="+mn-lt"/>
                          <a:ea typeface="+mn-ea"/>
                          <a:cs typeface="+mn-cs"/>
                        </a:rPr>
                        <a:t>Rwy’n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gwerthfawrogi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cyngor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aros</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iach</a:t>
                      </a:r>
                      <a:r>
                        <a:rPr lang="en-GB" sz="1400" dirty="0">
                          <a:effectLst/>
                        </a:rPr>
                        <a:t> </a:t>
                      </a:r>
                      <a:endParaRPr lang="en-US" sz="1400" dirty="0"/>
                    </a:p>
                  </a:txBody>
                  <a:tcPr/>
                </a:tc>
                <a:tc>
                  <a:txBody>
                    <a:bodyPr/>
                    <a:lstStyle/>
                    <a:p>
                      <a:endParaRPr lang="en-US" sz="1400"/>
                    </a:p>
                  </a:txBody>
                  <a:tcPr/>
                </a:tc>
                <a:extLst>
                  <a:ext uri="{0D108BD9-81ED-4DB2-BD59-A6C34878D82A}">
                    <a16:rowId xmlns:a16="http://schemas.microsoft.com/office/drawing/2014/main" val="1863131814"/>
                  </a:ext>
                </a:extLst>
              </a:tr>
              <a:tr h="833602">
                <a:tc>
                  <a:txBody>
                    <a:bodyPr/>
                    <a:lstStyle/>
                    <a:p>
                      <a:r>
                        <a:rPr lang="en-US" dirty="0" err="1"/>
                        <a:t>Cymysgedd</a:t>
                      </a:r>
                      <a:r>
                        <a:rPr lang="en-US" dirty="0"/>
                        <a:t> o </a:t>
                      </a:r>
                      <a:r>
                        <a:rPr lang="en-US" dirty="0" err="1"/>
                        <a:t>sgiliau</a:t>
                      </a:r>
                      <a:endParaRPr lang="en-US" dirty="0"/>
                    </a:p>
                  </a:txBody>
                  <a:tcPr/>
                </a:tc>
                <a:tc>
                  <a:txBody>
                    <a:bodyPr/>
                    <a:lstStyle/>
                    <a:p>
                      <a:r>
                        <a:rPr lang="en-GB" sz="1400" dirty="0" err="1">
                          <a:effectLst/>
                          <a:latin typeface="Calibri" panose="020F0502020204030204" pitchFamily="34" charset="0"/>
                          <a:ea typeface="Calibri" panose="020F0502020204030204" pitchFamily="34" charset="0"/>
                          <a:cs typeface="Calibri" panose="020F0502020204030204" pitchFamily="34" charset="0"/>
                        </a:rPr>
                        <a:t>Dylid</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defnyddio</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adnoddau’n</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effeithlon</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a:effectLst/>
                          <a:latin typeface="Calibri" panose="020F0502020204030204" pitchFamily="34" charset="0"/>
                          <a:ea typeface="Calibri" panose="020F0502020204030204" pitchFamily="34" charset="0"/>
                          <a:cs typeface="Calibri" panose="020F0502020204030204" pitchFamily="34"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err="1">
                          <a:effectLst/>
                          <a:latin typeface="Calibri" panose="020F0502020204030204" pitchFamily="34" charset="0"/>
                          <a:ea typeface="Calibri" panose="020F0502020204030204" pitchFamily="34" charset="0"/>
                          <a:cs typeface="Calibri" panose="020F0502020204030204" pitchFamily="34" charset="0"/>
                        </a:rPr>
                        <a:t>Dylai</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pobl</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gael</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mynediad</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lleol</a:t>
                      </a:r>
                      <a:r>
                        <a:rPr lang="en-GB" sz="1400" dirty="0">
                          <a:effectLst/>
                          <a:latin typeface="Calibri" panose="020F0502020204030204" pitchFamily="34" charset="0"/>
                          <a:ea typeface="Calibri" panose="020F0502020204030204" pitchFamily="34" charset="0"/>
                          <a:cs typeface="Calibri" panose="020F0502020204030204" pitchFamily="34" charset="0"/>
                        </a:rPr>
                        <a:t> at </a:t>
                      </a:r>
                      <a:r>
                        <a:rPr lang="en-GB" sz="1400" dirty="0" err="1">
                          <a:effectLst/>
                          <a:latin typeface="Calibri" panose="020F0502020204030204" pitchFamily="34" charset="0"/>
                          <a:ea typeface="Calibri" panose="020F0502020204030204" pitchFamily="34" charset="0"/>
                          <a:cs typeface="Calibri" panose="020F0502020204030204" pitchFamily="34" charset="0"/>
                        </a:rPr>
                        <a:t>ddeintydd</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1400" dirty="0" err="1">
                          <a:effectLst/>
                          <a:latin typeface="Calibri" panose="020F0502020204030204" pitchFamily="34" charset="0"/>
                          <a:ea typeface="Calibri" panose="020F0502020204030204" pitchFamily="34" charset="0"/>
                          <a:cs typeface="Calibri" panose="020F0502020204030204" pitchFamily="34" charset="0"/>
                        </a:rPr>
                        <a:t>Rwyf</a:t>
                      </a:r>
                      <a:r>
                        <a:rPr lang="en-GB" sz="1400" dirty="0">
                          <a:effectLst/>
                          <a:latin typeface="Calibri" panose="020F0502020204030204" pitchFamily="34" charset="0"/>
                          <a:ea typeface="Calibri" panose="020F0502020204030204" pitchFamily="34" charset="0"/>
                          <a:cs typeface="Calibri" panose="020F0502020204030204" pitchFamily="34" charset="0"/>
                        </a:rPr>
                        <a:t> am </a:t>
                      </a:r>
                      <a:r>
                        <a:rPr lang="en-GB" sz="1400" dirty="0" err="1">
                          <a:effectLst/>
                          <a:latin typeface="Calibri" panose="020F0502020204030204" pitchFamily="34" charset="0"/>
                          <a:ea typeface="Calibri" panose="020F0502020204030204" pitchFamily="34" charset="0"/>
                          <a:cs typeface="Calibri" panose="020F0502020204030204" pitchFamily="34" charset="0"/>
                        </a:rPr>
                        <a:t>gael</a:t>
                      </a:r>
                      <a:r>
                        <a:rPr lang="en-GB" sz="1400" dirty="0">
                          <a:effectLst/>
                          <a:latin typeface="Calibri" panose="020F0502020204030204" pitchFamily="34" charset="0"/>
                          <a:ea typeface="Calibri" panose="020F0502020204030204" pitchFamily="34" charset="0"/>
                          <a:cs typeface="Calibri" panose="020F0502020204030204" pitchFamily="34" charset="0"/>
                        </a:rPr>
                        <a:t> y </a:t>
                      </a:r>
                      <a:r>
                        <a:rPr lang="en-GB" sz="1400" dirty="0" err="1">
                          <a:effectLst/>
                          <a:latin typeface="Calibri" panose="020F0502020204030204" pitchFamily="34" charset="0"/>
                          <a:ea typeface="Calibri" panose="020F0502020204030204" pitchFamily="34" charset="0"/>
                          <a:cs typeface="Calibri" panose="020F0502020204030204" pitchFamily="34" charset="0"/>
                        </a:rPr>
                        <a:t>gorau</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i</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fy</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hunan</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a’m</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teulu</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a:effectLst/>
                          <a:latin typeface="Calibri" panose="020F0502020204030204" pitchFamily="34" charset="0"/>
                          <a:ea typeface="Calibri" panose="020F0502020204030204" pitchFamily="34" charset="0"/>
                          <a:cs typeface="Calibri" panose="020F0502020204030204" pitchFamily="34"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400" dirty="0" err="1">
                          <a:effectLst/>
                          <a:latin typeface="Calibri" panose="020F0502020204030204" pitchFamily="34" charset="0"/>
                          <a:ea typeface="Calibri" panose="020F0502020204030204" pitchFamily="34" charset="0"/>
                          <a:cs typeface="Calibri" panose="020F0502020204030204" pitchFamily="34" charset="0"/>
                        </a:rPr>
                        <a:t>Rwyf</a:t>
                      </a:r>
                      <a:r>
                        <a:rPr lang="en-GB" sz="1400" dirty="0">
                          <a:effectLst/>
                          <a:latin typeface="Calibri" panose="020F0502020204030204" pitchFamily="34" charset="0"/>
                          <a:ea typeface="Calibri" panose="020F0502020204030204" pitchFamily="34" charset="0"/>
                          <a:cs typeface="Calibri" panose="020F0502020204030204" pitchFamily="34" charset="0"/>
                        </a:rPr>
                        <a:t> am </a:t>
                      </a:r>
                      <a:r>
                        <a:rPr lang="en-GB" sz="1400" dirty="0" err="1">
                          <a:effectLst/>
                          <a:latin typeface="Calibri" panose="020F0502020204030204" pitchFamily="34" charset="0"/>
                          <a:ea typeface="Calibri" panose="020F0502020204030204" pitchFamily="34" charset="0"/>
                          <a:cs typeface="Calibri" panose="020F0502020204030204" pitchFamily="34" charset="0"/>
                        </a:rPr>
                        <a:t>gael</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mynediad</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lleol</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i</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ddeintydd</a:t>
                      </a:r>
                      <a:r>
                        <a:rPr lang="en-GB" sz="1400" dirty="0">
                          <a:effectLst/>
                          <a:latin typeface="Calibri" panose="020F0502020204030204" pitchFamily="34" charset="0"/>
                          <a:ea typeface="Calibri" panose="020F0502020204030204" pitchFamily="34" charset="0"/>
                          <a:cs typeface="Calibri" panose="020F0502020204030204" pitchFamily="34"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n-GB" sz="1400" dirty="0" err="1">
                          <a:effectLst/>
                          <a:latin typeface="Calibri" panose="020F0502020204030204" pitchFamily="34" charset="0"/>
                          <a:ea typeface="Calibri" panose="020F0502020204030204" pitchFamily="34" charset="0"/>
                          <a:cs typeface="Calibri" panose="020F0502020204030204" pitchFamily="34" charset="0"/>
                        </a:rPr>
                        <a:t>Rwy’n</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ymddiried</a:t>
                      </a:r>
                      <a:r>
                        <a:rPr lang="en-GB" sz="1400" dirty="0">
                          <a:effectLst/>
                          <a:latin typeface="Calibri" panose="020F0502020204030204" pitchFamily="34" charset="0"/>
                          <a:ea typeface="Calibri" panose="020F0502020204030204" pitchFamily="34" charset="0"/>
                          <a:cs typeface="Calibri" panose="020F0502020204030204" pitchFamily="34" charset="0"/>
                        </a:rPr>
                        <a:t> bod </a:t>
                      </a:r>
                      <a:r>
                        <a:rPr lang="en-GB" sz="1400" dirty="0" err="1">
                          <a:effectLst/>
                          <a:latin typeface="Calibri" panose="020F0502020204030204" pitchFamily="34" charset="0"/>
                          <a:ea typeface="Calibri" panose="020F0502020204030204" pitchFamily="34" charset="0"/>
                          <a:cs typeface="Calibri" panose="020F0502020204030204" pitchFamily="34" charset="0"/>
                        </a:rPr>
                        <a:t>yr</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ymarferydd</a:t>
                      </a:r>
                      <a:r>
                        <a:rPr lang="en-GB" sz="1400" dirty="0">
                          <a:effectLst/>
                          <a:latin typeface="Calibri" panose="020F0502020204030204" pitchFamily="34" charset="0"/>
                          <a:ea typeface="Calibri" panose="020F0502020204030204" pitchFamily="34" charset="0"/>
                          <a:cs typeface="Calibri" panose="020F0502020204030204" pitchFamily="34" charset="0"/>
                        </a:rPr>
                        <a:t> yn </a:t>
                      </a:r>
                      <a:r>
                        <a:rPr lang="en-GB" sz="1400" dirty="0" err="1">
                          <a:effectLst/>
                          <a:latin typeface="Calibri" panose="020F0502020204030204" pitchFamily="34" charset="0"/>
                          <a:ea typeface="Calibri" panose="020F0502020204030204" pitchFamily="34" charset="0"/>
                          <a:cs typeface="Calibri" panose="020F0502020204030204" pitchFamily="34" charset="0"/>
                        </a:rPr>
                        <a:t>gymwys</a:t>
                      </a:r>
                      <a:r>
                        <a:rPr lang="en-GB" sz="1400" dirty="0">
                          <a:effectLst/>
                          <a:latin typeface="Calibri" panose="020F0502020204030204" pitchFamily="34" charset="0"/>
                          <a:ea typeface="Calibri" panose="020F0502020204030204" pitchFamily="34" charset="0"/>
                          <a:cs typeface="Calibri" panose="020F0502020204030204" pitchFamily="34" charset="0"/>
                        </a:rPr>
                        <a:t> </a:t>
                      </a:r>
                      <a:r>
                        <a:rPr lang="en-GB" sz="1400" dirty="0" err="1">
                          <a:effectLst/>
                          <a:latin typeface="Calibri" panose="020F0502020204030204" pitchFamily="34" charset="0"/>
                          <a:ea typeface="Calibri" panose="020F0502020204030204" pitchFamily="34" charset="0"/>
                          <a:cs typeface="Calibri" panose="020F0502020204030204" pitchFamily="34" charset="0"/>
                        </a:rPr>
                        <a:t>i</a:t>
                      </a:r>
                      <a:r>
                        <a:rPr lang="en-GB" sz="1400" dirty="0">
                          <a:effectLst/>
                          <a:latin typeface="Calibri" panose="020F0502020204030204" pitchFamily="34" charset="0"/>
                          <a:ea typeface="Calibri" panose="020F0502020204030204" pitchFamily="34" charset="0"/>
                          <a:cs typeface="Calibri" panose="020F0502020204030204" pitchFamily="34" charset="0"/>
                        </a:rPr>
                        <a:t> wneud y gwaith</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0999983"/>
                  </a:ext>
                </a:extLst>
              </a:tr>
              <a:tr h="3006921">
                <a:tc>
                  <a:txBody>
                    <a:bodyPr/>
                    <a:lstStyle/>
                    <a:p>
                      <a:r>
                        <a:rPr lang="en-US" dirty="0" err="1"/>
                        <a:t>Mynediad</a:t>
                      </a:r>
                      <a:r>
                        <a:rPr lang="en-US" dirty="0"/>
                        <a:t> </a:t>
                      </a:r>
                      <a:r>
                        <a:rPr lang="en-US" dirty="0" err="1"/>
                        <a:t>amodol</a:t>
                      </a:r>
                      <a:endParaRPr lang="en-US" dirty="0"/>
                    </a:p>
                  </a:txBody>
                  <a:tcPr/>
                </a:tc>
                <a:tc>
                  <a:txBody>
                    <a:bodyPr/>
                    <a:lstStyle/>
                    <a:p>
                      <a:r>
                        <a:rPr lang="en-US" sz="1400" kern="1200" dirty="0">
                          <a:solidFill>
                            <a:schemeClr val="dk1"/>
                          </a:solidFill>
                          <a:effectLst/>
                          <a:latin typeface="+mn-lt"/>
                          <a:ea typeface="+mn-ea"/>
                          <a:cs typeface="+mn-cs"/>
                        </a:rPr>
                        <a:t>Gall </a:t>
                      </a:r>
                      <a:r>
                        <a:rPr lang="en-US" sz="1400" kern="1200" dirty="0" err="1">
                          <a:solidFill>
                            <a:schemeClr val="dk1"/>
                          </a:solidFill>
                          <a:effectLst/>
                          <a:latin typeface="+mn-lt"/>
                          <a:ea typeface="+mn-ea"/>
                          <a:cs typeface="+mn-cs"/>
                        </a:rPr>
                        <a:t>pobl</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wneud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pethau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gynnal</a:t>
                      </a:r>
                      <a:r>
                        <a:rPr lang="en-US" sz="1400" kern="1200" dirty="0">
                          <a:solidFill>
                            <a:schemeClr val="dk1"/>
                          </a:solidFill>
                          <a:effectLst/>
                          <a:latin typeface="+mn-lt"/>
                          <a:ea typeface="+mn-ea"/>
                          <a:cs typeface="+mn-cs"/>
                        </a:rPr>
                        <a:t> iechyd </a:t>
                      </a:r>
                      <a:r>
                        <a:rPr lang="en-US" sz="1400" kern="1200" dirty="0" err="1">
                          <a:solidFill>
                            <a:schemeClr val="dk1"/>
                          </a:solidFill>
                          <a:effectLst/>
                          <a:latin typeface="+mn-lt"/>
                          <a:ea typeface="+mn-ea"/>
                          <a:cs typeface="+mn-cs"/>
                        </a:rPr>
                        <a:t>eu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ceg</a:t>
                      </a:r>
                      <a:r>
                        <a:rPr lang="en-US" sz="1400" kern="1200" dirty="0">
                          <a:solidFill>
                            <a:schemeClr val="dk1"/>
                          </a:solidFill>
                          <a:effectLst/>
                          <a:latin typeface="+mn-lt"/>
                          <a:ea typeface="+mn-ea"/>
                          <a:cs typeface="+mn-cs"/>
                        </a:rPr>
                        <a:t> a </a:t>
                      </a:r>
                      <a:r>
                        <a:rPr lang="en-US" sz="1400" kern="1200" dirty="0" err="1">
                          <a:solidFill>
                            <a:schemeClr val="dk1"/>
                          </a:solidFill>
                          <a:effectLst/>
                          <a:latin typeface="+mn-lt"/>
                          <a:ea typeface="+mn-ea"/>
                          <a:cs typeface="+mn-cs"/>
                        </a:rPr>
                        <a:t>dylent</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wneud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hynny</a:t>
                      </a:r>
                      <a:endParaRPr lang="en-US"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Mae’n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bosibl</a:t>
                      </a:r>
                      <a:r>
                        <a:rPr lang="en-US" sz="1400" kern="1200" dirty="0">
                          <a:solidFill>
                            <a:schemeClr val="dk1"/>
                          </a:solidFill>
                          <a:effectLst/>
                          <a:latin typeface="+mn-lt"/>
                          <a:ea typeface="+mn-ea"/>
                          <a:cs typeface="+mn-cs"/>
                        </a:rPr>
                        <a:t> y </a:t>
                      </a:r>
                      <a:r>
                        <a:rPr lang="en-US" sz="1400" kern="1200" dirty="0" err="1">
                          <a:solidFill>
                            <a:schemeClr val="dk1"/>
                          </a:solidFill>
                          <a:effectLst/>
                          <a:latin typeface="+mn-lt"/>
                          <a:ea typeface="+mn-ea"/>
                          <a:cs typeface="+mn-cs"/>
                        </a:rPr>
                        <a:t>bydd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rhai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pobl</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wynebu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heriau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penodol</a:t>
                      </a:r>
                      <a:r>
                        <a:rPr lang="en-US" sz="1400" kern="1200" dirty="0">
                          <a:solidFill>
                            <a:schemeClr val="dk1"/>
                          </a:solidFill>
                          <a:effectLst/>
                          <a:latin typeface="+mn-lt"/>
                          <a:ea typeface="+mn-ea"/>
                          <a:cs typeface="+mn-cs"/>
                        </a:rPr>
                        <a:t> a </a:t>
                      </a:r>
                      <a:r>
                        <a:rPr lang="en-US" sz="1400" kern="1200" dirty="0" err="1">
                          <a:solidFill>
                            <a:schemeClr val="dk1"/>
                          </a:solidFill>
                          <a:effectLst/>
                          <a:latin typeface="+mn-lt"/>
                          <a:ea typeface="+mn-ea"/>
                          <a:cs typeface="+mn-cs"/>
                        </a:rPr>
                        <a:t>dylid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eu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heithrio</a:t>
                      </a:r>
                      <a:r>
                        <a:rPr lang="en-US" sz="1400" kern="1200" dirty="0">
                          <a:solidFill>
                            <a:schemeClr val="dk1"/>
                          </a:solidFill>
                          <a:effectLst/>
                          <a:latin typeface="+mn-lt"/>
                          <a:ea typeface="+mn-ea"/>
                          <a:cs typeface="+mn-cs"/>
                        </a:rPr>
                        <a:t> neu </a:t>
                      </a:r>
                      <a:r>
                        <a:rPr lang="en-US" sz="1400" kern="1200" dirty="0" err="1">
                          <a:solidFill>
                            <a:schemeClr val="dk1"/>
                          </a:solidFill>
                          <a:effectLst/>
                          <a:latin typeface="+mn-lt"/>
                          <a:ea typeface="+mn-ea"/>
                          <a:cs typeface="+mn-cs"/>
                        </a:rPr>
                        <a:t>dylent</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dderbyn</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cymorth</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ychwanegol</a:t>
                      </a:r>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Ni </a:t>
                      </a:r>
                      <a:r>
                        <a:rPr lang="en-US" sz="1400" kern="1200" dirty="0" err="1">
                          <a:solidFill>
                            <a:schemeClr val="dk1"/>
                          </a:solidFill>
                          <a:effectLst/>
                          <a:latin typeface="+mn-lt"/>
                          <a:ea typeface="+mn-ea"/>
                          <a:cs typeface="+mn-cs"/>
                        </a:rPr>
                        <a:t>ddylid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gwastraffu</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adnoddau</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Gallai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gohirio</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triniaeth</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gostio</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mwy</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ymhellach</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yn</a:t>
                      </a:r>
                      <a:r>
                        <a:rPr lang="en-US" sz="1400" kern="1200" dirty="0">
                          <a:solidFill>
                            <a:schemeClr val="dk1"/>
                          </a:solidFill>
                          <a:effectLst/>
                          <a:latin typeface="+mn-lt"/>
                          <a:ea typeface="+mn-ea"/>
                          <a:cs typeface="+mn-cs"/>
                        </a:rPr>
                        <a:t> y </a:t>
                      </a:r>
                      <a:r>
                        <a:rPr lang="en-US" sz="1400" kern="1200" dirty="0" err="1">
                          <a:solidFill>
                            <a:schemeClr val="dk1"/>
                          </a:solidFill>
                          <a:effectLst/>
                          <a:latin typeface="+mn-lt"/>
                          <a:ea typeface="+mn-ea"/>
                          <a:cs typeface="+mn-cs"/>
                        </a:rPr>
                        <a:t>dyfodol</a:t>
                      </a:r>
                      <a:endParaRPr lang="en-GB"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 </a:t>
                      </a:r>
                      <a:endParaRPr lang="en-GB" sz="1400" kern="1200" dirty="0">
                        <a:solidFill>
                          <a:schemeClr val="dk1"/>
                        </a:solidFill>
                        <a:effectLst/>
                        <a:latin typeface="+mn-lt"/>
                        <a:ea typeface="+mn-ea"/>
                        <a:cs typeface="+mn-cs"/>
                      </a:endParaRPr>
                    </a:p>
                    <a:p>
                      <a:r>
                        <a:rPr lang="en-US" sz="1400" kern="1200" dirty="0" err="1">
                          <a:solidFill>
                            <a:schemeClr val="dk1"/>
                          </a:solidFill>
                          <a:effectLst/>
                          <a:latin typeface="+mn-lt"/>
                          <a:ea typeface="+mn-ea"/>
                          <a:cs typeface="+mn-cs"/>
                        </a:rPr>
                        <a:t>Dylai’r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gwasanaeth</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fod</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ar</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gael</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i</a:t>
                      </a:r>
                      <a:r>
                        <a:rPr lang="en-US" sz="1400" kern="1200" dirty="0">
                          <a:solidFill>
                            <a:schemeClr val="dk1"/>
                          </a:solidFill>
                          <a:effectLst/>
                          <a:latin typeface="+mn-lt"/>
                          <a:ea typeface="+mn-ea"/>
                          <a:cs typeface="+mn-cs"/>
                        </a:rPr>
                        <a:t> </a:t>
                      </a:r>
                      <a:r>
                        <a:rPr lang="en-US" sz="1400" kern="1200" dirty="0" err="1">
                          <a:solidFill>
                            <a:schemeClr val="dk1"/>
                          </a:solidFill>
                          <a:effectLst/>
                          <a:latin typeface="+mn-lt"/>
                          <a:ea typeface="+mn-ea"/>
                          <a:cs typeface="+mn-cs"/>
                        </a:rPr>
                        <a:t>bawb</a:t>
                      </a:r>
                      <a:r>
                        <a:rPr lang="en-GB" sz="1400" dirty="0">
                          <a:effectLst/>
                        </a:rPr>
                        <a:t> </a:t>
                      </a:r>
                    </a:p>
                    <a:p>
                      <a:endParaRPr lang="en-US" sz="1400" dirty="0"/>
                    </a:p>
                  </a:txBody>
                  <a:tcPr/>
                </a:tc>
                <a:tc>
                  <a:txBody>
                    <a:bodyPr/>
                    <a:lstStyle/>
                    <a:p>
                      <a:endParaRPr lang="en-US" sz="1400" dirty="0"/>
                    </a:p>
                  </a:txBody>
                  <a:tcPr/>
                </a:tc>
                <a:tc>
                  <a:txBody>
                    <a:bodyPr/>
                    <a:lstStyle/>
                    <a:p>
                      <a:endParaRPr lang="en-US" sz="1400" dirty="0"/>
                    </a:p>
                  </a:txBody>
                  <a:tcPr/>
                </a:tc>
                <a:extLst>
                  <a:ext uri="{0D108BD9-81ED-4DB2-BD59-A6C34878D82A}">
                    <a16:rowId xmlns:a16="http://schemas.microsoft.com/office/drawing/2014/main" val="2217759691"/>
                  </a:ext>
                </a:extLst>
              </a:tr>
            </a:tbl>
          </a:graphicData>
        </a:graphic>
      </p:graphicFrame>
    </p:spTree>
    <p:extLst>
      <p:ext uri="{BB962C8B-B14F-4D97-AF65-F5344CB8AC3E}">
        <p14:creationId xmlns:p14="http://schemas.microsoft.com/office/powerpoint/2010/main" val="2994487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6" name="Picture 5" descr="A picture containing person, outdoor&#10;&#10;Description automatically generated">
            <a:extLst>
              <a:ext uri="{FF2B5EF4-FFF2-40B4-BE49-F238E27FC236}">
                <a16:creationId xmlns:a16="http://schemas.microsoft.com/office/drawing/2014/main" id="{02B57E11-950B-B34A-8DC8-EAEE1C07140B}"/>
              </a:ext>
            </a:extLst>
          </p:cNvPr>
          <p:cNvPicPr>
            <a:picLocks noChangeAspect="1"/>
          </p:cNvPicPr>
          <p:nvPr/>
        </p:nvPicPr>
        <p:blipFill>
          <a:blip r:embed="rId2"/>
          <a:stretch>
            <a:fillRect/>
          </a:stretch>
        </p:blipFill>
        <p:spPr>
          <a:xfrm>
            <a:off x="1293446" y="3117718"/>
            <a:ext cx="1433513" cy="2193925"/>
          </a:xfrm>
          <a:prstGeom prst="rect">
            <a:avLst/>
          </a:prstGeom>
        </p:spPr>
      </p:pic>
      <p:sp>
        <p:nvSpPr>
          <p:cNvPr id="7" name="TextBox 6">
            <a:extLst>
              <a:ext uri="{FF2B5EF4-FFF2-40B4-BE49-F238E27FC236}">
                <a16:creationId xmlns:a16="http://schemas.microsoft.com/office/drawing/2014/main" id="{105D5E0B-3983-BA46-8039-128883544831}"/>
              </a:ext>
            </a:extLst>
          </p:cNvPr>
          <p:cNvSpPr txBox="1"/>
          <p:nvPr/>
        </p:nvSpPr>
        <p:spPr>
          <a:xfrm>
            <a:off x="1262063" y="3995738"/>
            <a:ext cx="1433513"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Dr Lorelei Jones </a:t>
            </a:r>
          </a:p>
        </p:txBody>
      </p:sp>
      <p:pic>
        <p:nvPicPr>
          <p:cNvPr id="14" name="Picture 13">
            <a:extLst>
              <a:ext uri="{FF2B5EF4-FFF2-40B4-BE49-F238E27FC236}">
                <a16:creationId xmlns:a16="http://schemas.microsoft.com/office/drawing/2014/main" id="{2518AAA2-FB1F-3042-98EE-70B15BE409F9}"/>
              </a:ext>
            </a:extLst>
          </p:cNvPr>
          <p:cNvPicPr>
            <a:picLocks noChangeAspect="1"/>
          </p:cNvPicPr>
          <p:nvPr/>
        </p:nvPicPr>
        <p:blipFill>
          <a:blip r:embed="rId3"/>
          <a:stretch>
            <a:fillRect/>
          </a:stretch>
        </p:blipFill>
        <p:spPr>
          <a:xfrm>
            <a:off x="2745765" y="3125734"/>
            <a:ext cx="1630363" cy="2193925"/>
          </a:xfrm>
          <a:prstGeom prst="rect">
            <a:avLst/>
          </a:prstGeom>
        </p:spPr>
      </p:pic>
      <p:sp>
        <p:nvSpPr>
          <p:cNvPr id="15" name="TextBox 14">
            <a:extLst>
              <a:ext uri="{FF2B5EF4-FFF2-40B4-BE49-F238E27FC236}">
                <a16:creationId xmlns:a16="http://schemas.microsoft.com/office/drawing/2014/main" id="{5DB872B6-4620-8741-A085-3BF87CAAD05F}"/>
              </a:ext>
            </a:extLst>
          </p:cNvPr>
          <p:cNvSpPr txBox="1"/>
          <p:nvPr/>
        </p:nvSpPr>
        <p:spPr>
          <a:xfrm>
            <a:off x="2760663" y="3995738"/>
            <a:ext cx="1630363"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a:solidFill>
                  <a:srgbClr val="FFFFFF"/>
                </a:solidFill>
              </a:rPr>
              <a:t>Dr Sion Williams</a:t>
            </a:r>
          </a:p>
        </p:txBody>
      </p:sp>
      <p:pic>
        <p:nvPicPr>
          <p:cNvPr id="9" name="Picture 8" descr="A person with the hand on the chin&#10;&#10;Description automatically generated with low confidence">
            <a:extLst>
              <a:ext uri="{FF2B5EF4-FFF2-40B4-BE49-F238E27FC236}">
                <a16:creationId xmlns:a16="http://schemas.microsoft.com/office/drawing/2014/main" id="{DC1FA5F2-98A3-C84C-9E20-2D11A22B05D2}"/>
              </a:ext>
            </a:extLst>
          </p:cNvPr>
          <p:cNvPicPr>
            <a:picLocks noChangeAspect="1"/>
          </p:cNvPicPr>
          <p:nvPr/>
        </p:nvPicPr>
        <p:blipFill>
          <a:blip r:embed="rId4"/>
          <a:stretch>
            <a:fillRect/>
          </a:stretch>
        </p:blipFill>
        <p:spPr>
          <a:xfrm>
            <a:off x="4411080" y="3105586"/>
            <a:ext cx="2193925" cy="2193925"/>
          </a:xfrm>
          <a:prstGeom prst="rect">
            <a:avLst/>
          </a:prstGeom>
        </p:spPr>
      </p:pic>
      <p:sp>
        <p:nvSpPr>
          <p:cNvPr id="10" name="TextBox 9">
            <a:extLst>
              <a:ext uri="{FF2B5EF4-FFF2-40B4-BE49-F238E27FC236}">
                <a16:creationId xmlns:a16="http://schemas.microsoft.com/office/drawing/2014/main" id="{EBF233CB-0776-2D44-AC04-D925C89710D4}"/>
              </a:ext>
            </a:extLst>
          </p:cNvPr>
          <p:cNvSpPr txBox="1"/>
          <p:nvPr/>
        </p:nvSpPr>
        <p:spPr>
          <a:xfrm>
            <a:off x="4457700" y="3995738"/>
            <a:ext cx="2193925"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dirty="0">
                <a:solidFill>
                  <a:srgbClr val="FFFFFF"/>
                </a:solidFill>
              </a:rPr>
              <a:t>Manna Mostaghim</a:t>
            </a:r>
          </a:p>
          <a:p>
            <a:pPr algn="ctr">
              <a:spcAft>
                <a:spcPts val="600"/>
              </a:spcAft>
            </a:pPr>
            <a:r>
              <a:rPr lang="en-US" sz="800" dirty="0" err="1">
                <a:solidFill>
                  <a:srgbClr val="FFFFFF"/>
                </a:solidFill>
              </a:rPr>
              <a:t>Rheolwr</a:t>
            </a:r>
            <a:r>
              <a:rPr lang="en-US" sz="800" dirty="0">
                <a:solidFill>
                  <a:srgbClr val="FFFFFF"/>
                </a:solidFill>
              </a:rPr>
              <a:t> </a:t>
            </a:r>
            <a:r>
              <a:rPr lang="en-US" sz="800" dirty="0" err="1">
                <a:solidFill>
                  <a:srgbClr val="FFFFFF"/>
                </a:solidFill>
              </a:rPr>
              <a:t>Prosiect</a:t>
            </a:r>
            <a:endParaRPr lang="en-US" sz="800" dirty="0">
              <a:solidFill>
                <a:srgbClr val="FFFFFF"/>
              </a:solidFill>
            </a:endParaRPr>
          </a:p>
        </p:txBody>
      </p:sp>
      <p:pic>
        <p:nvPicPr>
          <p:cNvPr id="12" name="Picture 11" descr="A person smiling for the camera&#10;&#10;Description automatically generated with medium confidence">
            <a:extLst>
              <a:ext uri="{FF2B5EF4-FFF2-40B4-BE49-F238E27FC236}">
                <a16:creationId xmlns:a16="http://schemas.microsoft.com/office/drawing/2014/main" id="{88EC4202-EB58-494B-8357-3C558CB61FC6}"/>
              </a:ext>
            </a:extLst>
          </p:cNvPr>
          <p:cNvPicPr>
            <a:picLocks noChangeAspect="1"/>
          </p:cNvPicPr>
          <p:nvPr/>
        </p:nvPicPr>
        <p:blipFill>
          <a:blip r:embed="rId5"/>
          <a:stretch>
            <a:fillRect/>
          </a:stretch>
        </p:blipFill>
        <p:spPr>
          <a:xfrm>
            <a:off x="6625059" y="3099520"/>
            <a:ext cx="2282825" cy="2193925"/>
          </a:xfrm>
          <a:prstGeom prst="rect">
            <a:avLst/>
          </a:prstGeom>
        </p:spPr>
      </p:pic>
      <p:sp>
        <p:nvSpPr>
          <p:cNvPr id="13" name="TextBox 12">
            <a:extLst>
              <a:ext uri="{FF2B5EF4-FFF2-40B4-BE49-F238E27FC236}">
                <a16:creationId xmlns:a16="http://schemas.microsoft.com/office/drawing/2014/main" id="{5F5FA4B8-1FB5-C34B-948F-4CAE4710F26D}"/>
              </a:ext>
            </a:extLst>
          </p:cNvPr>
          <p:cNvSpPr txBox="1"/>
          <p:nvPr/>
        </p:nvSpPr>
        <p:spPr>
          <a:xfrm>
            <a:off x="6716713" y="3995738"/>
            <a:ext cx="2282825"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dirty="0">
                <a:solidFill>
                  <a:srgbClr val="FFFFFF"/>
                </a:solidFill>
              </a:rPr>
              <a:t>Ellie Overs</a:t>
            </a:r>
          </a:p>
          <a:p>
            <a:pPr algn="ctr">
              <a:spcAft>
                <a:spcPts val="600"/>
              </a:spcAft>
            </a:pPr>
            <a:r>
              <a:rPr lang="en-US" sz="800" dirty="0">
                <a:solidFill>
                  <a:srgbClr val="FFFFFF"/>
                </a:solidFill>
              </a:rPr>
              <a:t>Swyddog </a:t>
            </a:r>
            <a:r>
              <a:rPr lang="en-US" sz="800" dirty="0" err="1">
                <a:solidFill>
                  <a:srgbClr val="FFFFFF"/>
                </a:solidFill>
              </a:rPr>
              <a:t>Ymchwil</a:t>
            </a:r>
            <a:endParaRPr lang="en-US" sz="800" dirty="0">
              <a:solidFill>
                <a:srgbClr val="FFFFFF"/>
              </a:solidFill>
            </a:endParaRPr>
          </a:p>
        </p:txBody>
      </p:sp>
      <p:pic>
        <p:nvPicPr>
          <p:cNvPr id="16" name="Picture 15">
            <a:extLst>
              <a:ext uri="{FF2B5EF4-FFF2-40B4-BE49-F238E27FC236}">
                <a16:creationId xmlns:a16="http://schemas.microsoft.com/office/drawing/2014/main" id="{AE94A023-F7B3-3648-A4EA-96CE26DD7C8E}"/>
              </a:ext>
            </a:extLst>
          </p:cNvPr>
          <p:cNvPicPr>
            <a:picLocks noChangeAspect="1"/>
          </p:cNvPicPr>
          <p:nvPr/>
        </p:nvPicPr>
        <p:blipFill>
          <a:blip r:embed="rId6"/>
          <a:stretch>
            <a:fillRect/>
          </a:stretch>
        </p:blipFill>
        <p:spPr>
          <a:xfrm>
            <a:off x="8924302" y="3096487"/>
            <a:ext cx="1860550" cy="2193925"/>
          </a:xfrm>
          <a:prstGeom prst="rect">
            <a:avLst/>
          </a:prstGeom>
        </p:spPr>
      </p:pic>
      <p:sp>
        <p:nvSpPr>
          <p:cNvPr id="17" name="TextBox 16">
            <a:extLst>
              <a:ext uri="{FF2B5EF4-FFF2-40B4-BE49-F238E27FC236}">
                <a16:creationId xmlns:a16="http://schemas.microsoft.com/office/drawing/2014/main" id="{71303F0D-D7FF-184F-949A-F001F37116D6}"/>
              </a:ext>
            </a:extLst>
          </p:cNvPr>
          <p:cNvSpPr txBox="1"/>
          <p:nvPr/>
        </p:nvSpPr>
        <p:spPr>
          <a:xfrm>
            <a:off x="9066213" y="3995738"/>
            <a:ext cx="1860550" cy="438150"/>
          </a:xfrm>
          <a:prstGeom prst="rect">
            <a:avLst/>
          </a:prstGeom>
          <a:solidFill>
            <a:srgbClr val="000000">
              <a:alpha val="50000"/>
            </a:srgbClr>
          </a:solidFill>
          <a:ln>
            <a:noFill/>
          </a:ln>
        </p:spPr>
        <p:txBody>
          <a:bodyPr wrap="square" rtlCol="0" anchor="ctr">
            <a:noAutofit/>
          </a:bodyPr>
          <a:lstStyle/>
          <a:p>
            <a:pPr algn="ctr">
              <a:spcAft>
                <a:spcPts val="600"/>
              </a:spcAft>
            </a:pPr>
            <a:r>
              <a:rPr lang="en-US" sz="800" dirty="0" err="1">
                <a:solidFill>
                  <a:srgbClr val="FFFFFF"/>
                </a:solidFill>
              </a:rPr>
              <a:t>Yr</a:t>
            </a:r>
            <a:r>
              <a:rPr lang="en-US" sz="800" dirty="0">
                <a:solidFill>
                  <a:srgbClr val="FFFFFF"/>
                </a:solidFill>
              </a:rPr>
              <a:t> </a:t>
            </a:r>
            <a:r>
              <a:rPr lang="en-US" sz="800" dirty="0" err="1">
                <a:solidFill>
                  <a:srgbClr val="FFFFFF"/>
                </a:solidFill>
              </a:rPr>
              <a:t>Athro</a:t>
            </a:r>
            <a:r>
              <a:rPr lang="en-US" sz="800" dirty="0">
                <a:solidFill>
                  <a:srgbClr val="FFFFFF"/>
                </a:solidFill>
              </a:rPr>
              <a:t> Chris Burton </a:t>
            </a:r>
          </a:p>
        </p:txBody>
      </p:sp>
      <p:sp>
        <p:nvSpPr>
          <p:cNvPr id="2" name="TextBox 1">
            <a:extLst>
              <a:ext uri="{FF2B5EF4-FFF2-40B4-BE49-F238E27FC236}">
                <a16:creationId xmlns:a16="http://schemas.microsoft.com/office/drawing/2014/main" id="{1C5149BE-25CA-AE43-9C03-F5625BC5B84E}"/>
              </a:ext>
            </a:extLst>
          </p:cNvPr>
          <p:cNvSpPr txBox="1"/>
          <p:nvPr/>
        </p:nvSpPr>
        <p:spPr>
          <a:xfrm>
            <a:off x="1262063" y="918266"/>
            <a:ext cx="9664700" cy="1477328"/>
          </a:xfrm>
          <a:prstGeom prst="rect">
            <a:avLst/>
          </a:prstGeom>
          <a:noFill/>
        </p:spPr>
        <p:txBody>
          <a:bodyPr wrap="square" rtlCol="0">
            <a:spAutoFit/>
          </a:bodyPr>
          <a:lstStyle/>
          <a:p>
            <a:r>
              <a:rPr lang="en-US" b="1" dirty="0" err="1"/>
              <a:t>Gwerthusiad</a:t>
            </a:r>
            <a:r>
              <a:rPr lang="en-US" b="1" dirty="0"/>
              <a:t> </a:t>
            </a:r>
            <a:r>
              <a:rPr lang="en-US" dirty="0" err="1"/>
              <a:t>academaidd</a:t>
            </a:r>
            <a:r>
              <a:rPr lang="en-US" dirty="0"/>
              <a:t> </a:t>
            </a:r>
            <a:r>
              <a:rPr lang="en-US" dirty="0" err="1"/>
              <a:t>annibynnol</a:t>
            </a:r>
            <a:r>
              <a:rPr lang="en-US" dirty="0"/>
              <a:t> dan </a:t>
            </a:r>
            <a:r>
              <a:rPr lang="en-US" dirty="0" err="1"/>
              <a:t>arweiniad</a:t>
            </a:r>
            <a:r>
              <a:rPr lang="en-US" dirty="0"/>
              <a:t> </a:t>
            </a:r>
            <a:r>
              <a:rPr lang="en-US" dirty="0" err="1"/>
              <a:t>Prifysgol</a:t>
            </a:r>
            <a:r>
              <a:rPr lang="en-US" dirty="0"/>
              <a:t> Bangor (Contract </a:t>
            </a:r>
            <a:r>
              <a:rPr lang="en-US" dirty="0" err="1"/>
              <a:t>Llywodraeth</a:t>
            </a:r>
            <a:r>
              <a:rPr lang="en-US" dirty="0"/>
              <a:t> Cymru D286/2020/2021)</a:t>
            </a:r>
          </a:p>
          <a:p>
            <a:endParaRPr lang="en-US" dirty="0"/>
          </a:p>
          <a:p>
            <a:r>
              <a:rPr lang="en-US" b="1" dirty="0" err="1"/>
              <a:t>Gwerthusiad</a:t>
            </a:r>
            <a:r>
              <a:rPr lang="en-US" b="1" dirty="0"/>
              <a:t> </a:t>
            </a:r>
            <a:r>
              <a:rPr lang="en-US" b="1" dirty="0" err="1"/>
              <a:t>ffurfiannol</a:t>
            </a:r>
            <a:r>
              <a:rPr lang="en-US" dirty="0"/>
              <a:t> – </a:t>
            </a:r>
            <a:r>
              <a:rPr lang="en-US" dirty="0" err="1"/>
              <a:t>cyfarfodydd</a:t>
            </a:r>
            <a:r>
              <a:rPr lang="en-US" dirty="0"/>
              <a:t> </a:t>
            </a:r>
            <a:r>
              <a:rPr lang="en-US" dirty="0" err="1"/>
              <a:t>gwirio</a:t>
            </a:r>
            <a:r>
              <a:rPr lang="en-US" dirty="0"/>
              <a:t> </a:t>
            </a:r>
            <a:r>
              <a:rPr lang="en-US" dirty="0" err="1"/>
              <a:t>rheoliadd</a:t>
            </a:r>
            <a:r>
              <a:rPr lang="en-US" dirty="0"/>
              <a:t> </a:t>
            </a:r>
            <a:r>
              <a:rPr lang="en-US" dirty="0" err="1"/>
              <a:t>gyda’r</a:t>
            </a:r>
            <a:r>
              <a:rPr lang="en-US" dirty="0"/>
              <a:t> </a:t>
            </a:r>
            <a:r>
              <a:rPr lang="en-US" dirty="0" err="1"/>
              <a:t>tîm</a:t>
            </a:r>
            <a:r>
              <a:rPr lang="en-US" dirty="0"/>
              <a:t> </a:t>
            </a:r>
            <a:r>
              <a:rPr lang="en-US" dirty="0" err="1"/>
              <a:t>polisi</a:t>
            </a:r>
            <a:r>
              <a:rPr lang="en-US" dirty="0"/>
              <a:t> </a:t>
            </a:r>
            <a:r>
              <a:rPr lang="en-US" dirty="0" err="1"/>
              <a:t>cenedlaethol</a:t>
            </a:r>
            <a:r>
              <a:rPr lang="en-US" dirty="0"/>
              <a:t> </a:t>
            </a:r>
            <a:r>
              <a:rPr lang="en-US" dirty="0" err="1"/>
              <a:t>i</a:t>
            </a:r>
            <a:r>
              <a:rPr lang="en-US" dirty="0"/>
              <a:t> </a:t>
            </a:r>
            <a:r>
              <a:rPr lang="en-US" dirty="0" err="1"/>
              <a:t>gynnal</a:t>
            </a:r>
            <a:r>
              <a:rPr lang="en-US" dirty="0"/>
              <a:t> y </a:t>
            </a:r>
            <a:r>
              <a:rPr lang="en-US" dirty="0" err="1"/>
              <a:t>berthnasedd</a:t>
            </a:r>
            <a:r>
              <a:rPr lang="en-US" dirty="0"/>
              <a:t> </a:t>
            </a:r>
            <a:r>
              <a:rPr lang="en-US" dirty="0" err="1"/>
              <a:t>mewn</a:t>
            </a:r>
            <a:r>
              <a:rPr lang="en-US" dirty="0"/>
              <a:t> </a:t>
            </a:r>
            <a:r>
              <a:rPr lang="en-US" dirty="0" err="1"/>
              <a:t>tirwedd</a:t>
            </a:r>
            <a:r>
              <a:rPr lang="en-US" dirty="0"/>
              <a:t> </a:t>
            </a:r>
            <a:r>
              <a:rPr lang="en-US" dirty="0" err="1"/>
              <a:t>polisi</a:t>
            </a:r>
            <a:r>
              <a:rPr lang="en-US" dirty="0"/>
              <a:t> </a:t>
            </a:r>
            <a:r>
              <a:rPr lang="en-US" dirty="0" err="1"/>
              <a:t>dynamig</a:t>
            </a:r>
            <a:r>
              <a:rPr lang="en-US" dirty="0"/>
              <a:t> a </a:t>
            </a:r>
            <a:r>
              <a:rPr lang="en-US" dirty="0" err="1"/>
              <a:t>bwydo’r</a:t>
            </a:r>
            <a:r>
              <a:rPr lang="en-US" dirty="0"/>
              <a:t> </a:t>
            </a:r>
            <a:r>
              <a:rPr lang="en-US" dirty="0" err="1"/>
              <a:t>mewnwelediadau</a:t>
            </a:r>
            <a:r>
              <a:rPr lang="en-US" dirty="0"/>
              <a:t> </a:t>
            </a:r>
            <a:r>
              <a:rPr lang="en-US" dirty="0" err="1"/>
              <a:t>sy’n</a:t>
            </a:r>
            <a:r>
              <a:rPr lang="en-US" dirty="0"/>
              <a:t> </a:t>
            </a:r>
            <a:r>
              <a:rPr lang="en-US" dirty="0" err="1"/>
              <a:t>dod</a:t>
            </a:r>
            <a:r>
              <a:rPr lang="en-US" dirty="0"/>
              <a:t> </a:t>
            </a:r>
            <a:r>
              <a:rPr lang="en-US" dirty="0" err="1"/>
              <a:t>i’r</a:t>
            </a:r>
            <a:r>
              <a:rPr lang="en-US" dirty="0"/>
              <a:t> </a:t>
            </a:r>
            <a:r>
              <a:rPr lang="en-US" dirty="0" err="1"/>
              <a:t>amlwg</a:t>
            </a:r>
            <a:r>
              <a:rPr lang="en-US" dirty="0"/>
              <a:t> </a:t>
            </a:r>
            <a:r>
              <a:rPr lang="en-US" dirty="0" err="1"/>
              <a:t>yn</a:t>
            </a:r>
            <a:r>
              <a:rPr lang="en-US" dirty="0"/>
              <a:t> </a:t>
            </a:r>
            <a:r>
              <a:rPr lang="en-US" dirty="0" err="1"/>
              <a:t>ôl</a:t>
            </a:r>
            <a:r>
              <a:rPr lang="en-US" dirty="0"/>
              <a:t>. </a:t>
            </a:r>
          </a:p>
        </p:txBody>
      </p:sp>
      <p:sp>
        <p:nvSpPr>
          <p:cNvPr id="3" name="TextBox 2">
            <a:extLst>
              <a:ext uri="{FF2B5EF4-FFF2-40B4-BE49-F238E27FC236}">
                <a16:creationId xmlns:a16="http://schemas.microsoft.com/office/drawing/2014/main" id="{D97A10DC-41E0-A943-B0CE-64DCCA65B730}"/>
              </a:ext>
            </a:extLst>
          </p:cNvPr>
          <p:cNvSpPr txBox="1"/>
          <p:nvPr/>
        </p:nvSpPr>
        <p:spPr>
          <a:xfrm>
            <a:off x="1293446" y="2593298"/>
            <a:ext cx="5706961" cy="369332"/>
          </a:xfrm>
          <a:prstGeom prst="rect">
            <a:avLst/>
          </a:prstGeom>
          <a:noFill/>
        </p:spPr>
        <p:txBody>
          <a:bodyPr wrap="square" rtlCol="0">
            <a:spAutoFit/>
          </a:bodyPr>
          <a:lstStyle/>
          <a:p>
            <a:r>
              <a:rPr lang="en-US" b="1" dirty="0"/>
              <a:t>Y </a:t>
            </a:r>
            <a:r>
              <a:rPr lang="en-US" b="1" dirty="0" err="1"/>
              <a:t>tîm</a:t>
            </a:r>
            <a:r>
              <a:rPr lang="en-US" b="1" dirty="0"/>
              <a:t>:</a:t>
            </a:r>
          </a:p>
        </p:txBody>
      </p:sp>
    </p:spTree>
    <p:extLst>
      <p:ext uri="{BB962C8B-B14F-4D97-AF65-F5344CB8AC3E}">
        <p14:creationId xmlns:p14="http://schemas.microsoft.com/office/powerpoint/2010/main" val="9330338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C3925-3DBD-2F47-96B3-E637035DD1D9}"/>
              </a:ext>
            </a:extLst>
          </p:cNvPr>
          <p:cNvSpPr>
            <a:spLocks noGrp="1"/>
          </p:cNvSpPr>
          <p:nvPr>
            <p:ph type="title"/>
          </p:nvPr>
        </p:nvSpPr>
        <p:spPr>
          <a:xfrm>
            <a:off x="838200" y="365125"/>
            <a:ext cx="10515600" cy="798657"/>
          </a:xfrm>
        </p:spPr>
        <p:txBody>
          <a:bodyPr/>
          <a:lstStyle/>
          <a:p>
            <a:r>
              <a:rPr lang="en-US" dirty="0" err="1"/>
              <a:t>Negeseuon</a:t>
            </a:r>
            <a:r>
              <a:rPr lang="en-US" dirty="0"/>
              <a:t> </a:t>
            </a:r>
            <a:r>
              <a:rPr lang="en-US" dirty="0" err="1"/>
              <a:t>allweddol</a:t>
            </a:r>
            <a:endParaRPr lang="en-US" dirty="0"/>
          </a:p>
        </p:txBody>
      </p:sp>
      <p:sp>
        <p:nvSpPr>
          <p:cNvPr id="3" name="Content Placeholder 2">
            <a:extLst>
              <a:ext uri="{FF2B5EF4-FFF2-40B4-BE49-F238E27FC236}">
                <a16:creationId xmlns:a16="http://schemas.microsoft.com/office/drawing/2014/main" id="{C2A322A9-5756-6A44-93E2-F9A0F26202E1}"/>
              </a:ext>
            </a:extLst>
          </p:cNvPr>
          <p:cNvSpPr>
            <a:spLocks noGrp="1"/>
          </p:cNvSpPr>
          <p:nvPr>
            <p:ph idx="1"/>
          </p:nvPr>
        </p:nvSpPr>
        <p:spPr>
          <a:xfrm>
            <a:off x="838200" y="1163782"/>
            <a:ext cx="10515600" cy="5521831"/>
          </a:xfrm>
        </p:spPr>
        <p:txBody>
          <a:bodyPr>
            <a:normAutofit fontScale="92500" lnSpcReduction="20000"/>
          </a:bodyPr>
          <a:lstStyle/>
          <a:p>
            <a:pPr marL="0" indent="0" fontAlgn="base">
              <a:buNone/>
            </a:pPr>
            <a:endParaRPr lang="en-GB" dirty="0"/>
          </a:p>
          <a:p>
            <a:pPr fontAlgn="base"/>
            <a:r>
              <a:rPr lang="en-GB" sz="3100" dirty="0"/>
              <a:t>Mae </a:t>
            </a:r>
            <a:r>
              <a:rPr lang="en-GB" sz="3100" dirty="0" err="1"/>
              <a:t>amlder</a:t>
            </a:r>
            <a:r>
              <a:rPr lang="en-GB" sz="3100" dirty="0"/>
              <a:t> </a:t>
            </a:r>
            <a:r>
              <a:rPr lang="en-GB" sz="3100" dirty="0" err="1"/>
              <a:t>cymharol</a:t>
            </a:r>
            <a:r>
              <a:rPr lang="en-GB" sz="3100" dirty="0"/>
              <a:t> </a:t>
            </a:r>
            <a:r>
              <a:rPr lang="en-GB" sz="3100" dirty="0" err="1"/>
              <a:t>pob</a:t>
            </a:r>
            <a:r>
              <a:rPr lang="en-GB" sz="3100" dirty="0"/>
              <a:t> </a:t>
            </a:r>
            <a:r>
              <a:rPr lang="en-GB" sz="3100" dirty="0" err="1"/>
              <a:t>safbwynt</a:t>
            </a:r>
            <a:r>
              <a:rPr lang="en-GB" sz="3100" dirty="0"/>
              <a:t> yn </a:t>
            </a:r>
            <a:r>
              <a:rPr lang="en-GB" sz="3100" dirty="0" err="1"/>
              <a:t>llai</a:t>
            </a:r>
            <a:r>
              <a:rPr lang="en-GB" sz="3100" dirty="0"/>
              <a:t> </a:t>
            </a:r>
            <a:r>
              <a:rPr lang="en-GB" sz="3100" dirty="0" err="1"/>
              <a:t>pwysig</a:t>
            </a:r>
            <a:r>
              <a:rPr lang="en-GB" sz="3100" dirty="0"/>
              <a:t> </a:t>
            </a:r>
            <a:r>
              <a:rPr lang="en-GB" sz="3100" dirty="0" err="1"/>
              <a:t>na’r</a:t>
            </a:r>
            <a:r>
              <a:rPr lang="en-GB" sz="3100" dirty="0"/>
              <a:t> </a:t>
            </a:r>
            <a:r>
              <a:rPr lang="en-GB" sz="3100" dirty="0" err="1"/>
              <a:t>ystod</a:t>
            </a:r>
            <a:r>
              <a:rPr lang="en-GB" sz="3100" dirty="0"/>
              <a:t> o </a:t>
            </a:r>
            <a:r>
              <a:rPr lang="en-GB" sz="3100" dirty="0" err="1"/>
              <a:t>wahanol</a:t>
            </a:r>
            <a:r>
              <a:rPr lang="en-GB" sz="3100" dirty="0"/>
              <a:t> </a:t>
            </a:r>
            <a:r>
              <a:rPr lang="en-GB" sz="3100" dirty="0" err="1"/>
              <a:t>safbwyntiau</a:t>
            </a:r>
            <a:r>
              <a:rPr lang="en-GB" sz="3100" dirty="0"/>
              <a:t> y </a:t>
            </a:r>
            <a:r>
              <a:rPr lang="en-GB" sz="3100" dirty="0" err="1"/>
              <a:t>gellid</a:t>
            </a:r>
            <a:r>
              <a:rPr lang="en-GB" sz="3100" dirty="0"/>
              <a:t> </a:t>
            </a:r>
            <a:r>
              <a:rPr lang="en-GB" sz="3100" dirty="0" err="1"/>
              <a:t>dod</a:t>
            </a:r>
            <a:r>
              <a:rPr lang="en-GB" sz="3100" dirty="0"/>
              <a:t> </a:t>
            </a:r>
            <a:r>
              <a:rPr lang="en-GB" sz="3100" dirty="0" err="1"/>
              <a:t>ar</a:t>
            </a:r>
            <a:r>
              <a:rPr lang="en-GB" sz="3100" dirty="0"/>
              <a:t> </a:t>
            </a:r>
            <a:r>
              <a:rPr lang="en-GB" sz="3100" dirty="0" err="1"/>
              <a:t>eu</a:t>
            </a:r>
            <a:r>
              <a:rPr lang="en-GB" sz="3100" dirty="0"/>
              <a:t> </a:t>
            </a:r>
            <a:r>
              <a:rPr lang="en-GB" sz="3100" dirty="0" err="1"/>
              <a:t>traws</a:t>
            </a:r>
            <a:r>
              <a:rPr lang="en-GB" sz="3100" dirty="0"/>
              <a:t>, a gall </a:t>
            </a:r>
            <a:r>
              <a:rPr lang="en-GB" sz="3100" dirty="0" err="1"/>
              <a:t>pobl</a:t>
            </a:r>
            <a:r>
              <a:rPr lang="en-GB" sz="3100" dirty="0"/>
              <a:t> fod â </a:t>
            </a:r>
            <a:r>
              <a:rPr lang="en-GB" sz="3100" dirty="0" err="1"/>
              <a:t>chyfuniad</a:t>
            </a:r>
            <a:r>
              <a:rPr lang="en-GB" sz="3100" dirty="0"/>
              <a:t> o </a:t>
            </a:r>
            <a:r>
              <a:rPr lang="en-GB" sz="3100" dirty="0" err="1"/>
              <a:t>safbwyntiau</a:t>
            </a:r>
            <a:r>
              <a:rPr lang="en-GB" sz="3100" dirty="0"/>
              <a:t> ‘</a:t>
            </a:r>
            <a:r>
              <a:rPr lang="en-GB" sz="3100" dirty="0" err="1"/>
              <a:t>cyhoeddus</a:t>
            </a:r>
            <a:r>
              <a:rPr lang="en-GB" sz="3100" dirty="0"/>
              <a:t>’ – </a:t>
            </a:r>
            <a:r>
              <a:rPr lang="en-GB" sz="3100" dirty="0" err="1"/>
              <a:t>dinesydd</a:t>
            </a:r>
            <a:r>
              <a:rPr lang="en-GB" sz="3100" dirty="0"/>
              <a:t> </a:t>
            </a:r>
            <a:r>
              <a:rPr lang="en-GB" sz="3100" dirty="0" err="1"/>
              <a:t>sy’n</a:t>
            </a:r>
            <a:r>
              <a:rPr lang="en-GB" sz="3100" dirty="0"/>
              <a:t> </a:t>
            </a:r>
            <a:r>
              <a:rPr lang="en-GB" sz="3100" dirty="0" err="1"/>
              <a:t>talu</a:t>
            </a:r>
            <a:r>
              <a:rPr lang="en-GB" sz="3100" dirty="0"/>
              <a:t> </a:t>
            </a:r>
            <a:r>
              <a:rPr lang="en-GB" sz="3100" dirty="0" err="1"/>
              <a:t>treth</a:t>
            </a:r>
            <a:r>
              <a:rPr lang="en-GB" sz="3100" dirty="0"/>
              <a:t>, </a:t>
            </a:r>
            <a:r>
              <a:rPr lang="en-GB" sz="3100" dirty="0" err="1"/>
              <a:t>unigolyn</a:t>
            </a:r>
            <a:r>
              <a:rPr lang="en-GB" sz="3100" dirty="0"/>
              <a:t> </a:t>
            </a:r>
            <a:r>
              <a:rPr lang="en-GB" sz="3100" dirty="0" err="1"/>
              <a:t>sy’n</a:t>
            </a:r>
            <a:r>
              <a:rPr lang="en-GB" sz="3100" dirty="0"/>
              <a:t> </a:t>
            </a:r>
            <a:r>
              <a:rPr lang="en-GB" sz="3100" dirty="0" err="1"/>
              <a:t>ddefnyddiwr</a:t>
            </a:r>
            <a:r>
              <a:rPr lang="en-GB" sz="3100" dirty="0"/>
              <a:t>, ‘</a:t>
            </a:r>
            <a:r>
              <a:rPr lang="en-GB" sz="3100" dirty="0" err="1"/>
              <a:t>claf</a:t>
            </a:r>
            <a:r>
              <a:rPr lang="en-GB" sz="3100" dirty="0"/>
              <a:t>’. </a:t>
            </a:r>
          </a:p>
          <a:p>
            <a:pPr fontAlgn="base"/>
            <a:r>
              <a:rPr lang="en-GB" sz="3100" dirty="0"/>
              <a:t>Yn y </a:t>
            </a:r>
            <a:r>
              <a:rPr lang="en-GB" sz="3100" dirty="0" err="1"/>
              <a:t>cyd-destun</a:t>
            </a:r>
            <a:r>
              <a:rPr lang="en-GB" sz="3100" dirty="0"/>
              <a:t> hwn, </a:t>
            </a:r>
            <a:r>
              <a:rPr lang="en-GB" sz="3100" dirty="0" err="1"/>
              <a:t>mae</a:t>
            </a:r>
            <a:r>
              <a:rPr lang="en-GB" sz="3100" dirty="0"/>
              <a:t> </a:t>
            </a:r>
            <a:r>
              <a:rPr lang="en-GB" sz="3100" dirty="0" err="1"/>
              <a:t>perthnasoedd</a:t>
            </a:r>
            <a:r>
              <a:rPr lang="en-GB" sz="3100" dirty="0"/>
              <a:t> da </a:t>
            </a:r>
            <a:r>
              <a:rPr lang="en-GB" sz="3100" dirty="0" err="1"/>
              <a:t>rhwng</a:t>
            </a:r>
            <a:r>
              <a:rPr lang="en-GB" sz="3100" dirty="0"/>
              <a:t> </a:t>
            </a:r>
            <a:r>
              <a:rPr lang="en-GB" sz="3100" dirty="0" err="1"/>
              <a:t>cleifion</a:t>
            </a:r>
            <a:r>
              <a:rPr lang="en-GB" sz="3100" dirty="0"/>
              <a:t> a </a:t>
            </a:r>
            <a:r>
              <a:rPr lang="en-GB" sz="3100" dirty="0" err="1"/>
              <a:t>deintyddion</a:t>
            </a:r>
            <a:r>
              <a:rPr lang="en-GB" sz="3100" dirty="0"/>
              <a:t> yn </a:t>
            </a:r>
            <a:r>
              <a:rPr lang="en-GB" sz="3100" dirty="0" err="1"/>
              <a:t>allweddol</a:t>
            </a:r>
            <a:r>
              <a:rPr lang="en-GB" sz="3100" dirty="0"/>
              <a:t>:</a:t>
            </a:r>
          </a:p>
          <a:p>
            <a:pPr lvl="1" fontAlgn="base"/>
            <a:r>
              <a:rPr lang="en-GB" sz="2700" dirty="0"/>
              <a:t>Mae </a:t>
            </a:r>
            <a:r>
              <a:rPr lang="en-GB" sz="2700" dirty="0" err="1"/>
              <a:t>perthnasoedd</a:t>
            </a:r>
            <a:r>
              <a:rPr lang="en-GB" sz="2700" dirty="0"/>
              <a:t> da yn </a:t>
            </a:r>
            <a:r>
              <a:rPr lang="en-GB" sz="2700" dirty="0" err="1"/>
              <a:t>meithrin</a:t>
            </a:r>
            <a:r>
              <a:rPr lang="en-GB" sz="2700" dirty="0"/>
              <a:t> </a:t>
            </a:r>
            <a:r>
              <a:rPr lang="en-GB" sz="2700" dirty="0" err="1"/>
              <a:t>ymddiriedaeth</a:t>
            </a:r>
            <a:r>
              <a:rPr lang="en-GB" sz="2700" dirty="0"/>
              <a:t> mewn </a:t>
            </a:r>
            <a:r>
              <a:rPr lang="en-GB" sz="2700" dirty="0" err="1"/>
              <a:t>ffyrdd</a:t>
            </a:r>
            <a:r>
              <a:rPr lang="en-GB" sz="2700" dirty="0"/>
              <a:t> </a:t>
            </a:r>
            <a:r>
              <a:rPr lang="en-GB" sz="2700" dirty="0" err="1"/>
              <a:t>newydd</a:t>
            </a:r>
            <a:r>
              <a:rPr lang="en-GB" sz="2700" dirty="0"/>
              <a:t> o </a:t>
            </a:r>
            <a:r>
              <a:rPr lang="en-GB" sz="2700" dirty="0" err="1"/>
              <a:t>weithio</a:t>
            </a:r>
            <a:r>
              <a:rPr lang="en-GB" sz="2700" dirty="0"/>
              <a:t> a </a:t>
            </a:r>
            <a:r>
              <a:rPr lang="en-GB" sz="2700" dirty="0" err="1"/>
              <a:t>derbyniad</a:t>
            </a:r>
            <a:r>
              <a:rPr lang="en-GB" sz="2700" dirty="0"/>
              <a:t> </a:t>
            </a:r>
            <a:r>
              <a:rPr lang="en-GB" sz="2700" dirty="0" err="1"/>
              <a:t>ohonynt</a:t>
            </a:r>
            <a:r>
              <a:rPr lang="en-GB" sz="2700" dirty="0"/>
              <a:t>.</a:t>
            </a:r>
          </a:p>
          <a:p>
            <a:pPr lvl="1" fontAlgn="base"/>
            <a:r>
              <a:rPr lang="en-GB" sz="2700" dirty="0"/>
              <a:t>Mae </a:t>
            </a:r>
            <a:r>
              <a:rPr lang="en-GB" sz="2700" dirty="0" err="1"/>
              <a:t>cyfleoedd</a:t>
            </a:r>
            <a:r>
              <a:rPr lang="en-GB" sz="2700" dirty="0"/>
              <a:t> </a:t>
            </a:r>
            <a:r>
              <a:rPr lang="en-GB" sz="2700" dirty="0" err="1"/>
              <a:t>i</a:t>
            </a:r>
            <a:r>
              <a:rPr lang="en-GB" sz="2700" dirty="0"/>
              <a:t> </a:t>
            </a:r>
            <a:r>
              <a:rPr lang="en-GB" sz="2700" dirty="0" err="1"/>
              <a:t>gynnal</a:t>
            </a:r>
            <a:r>
              <a:rPr lang="en-GB" sz="2700" dirty="0"/>
              <a:t> </a:t>
            </a:r>
            <a:r>
              <a:rPr lang="en-GB" sz="2700" dirty="0" err="1"/>
              <a:t>deialog</a:t>
            </a:r>
            <a:r>
              <a:rPr lang="en-GB" sz="2700" dirty="0"/>
              <a:t> yn </a:t>
            </a:r>
            <a:r>
              <a:rPr lang="en-GB" sz="2700" dirty="0" err="1"/>
              <a:t>galluogi</a:t>
            </a:r>
            <a:r>
              <a:rPr lang="en-GB" sz="2700" dirty="0"/>
              <a:t> </a:t>
            </a:r>
            <a:r>
              <a:rPr lang="en-GB" sz="2700" dirty="0" err="1"/>
              <a:t>newidiadau</a:t>
            </a:r>
            <a:r>
              <a:rPr lang="en-GB" sz="2700" dirty="0"/>
              <a:t> </a:t>
            </a:r>
            <a:r>
              <a:rPr lang="en-GB" sz="2700" dirty="0" err="1"/>
              <a:t>i</a:t>
            </a:r>
            <a:r>
              <a:rPr lang="en-GB" sz="2700" dirty="0"/>
              <a:t> </a:t>
            </a:r>
            <a:r>
              <a:rPr lang="en-GB" sz="2700" dirty="0" err="1"/>
              <a:t>gael</a:t>
            </a:r>
            <a:r>
              <a:rPr lang="en-GB" sz="2700" dirty="0"/>
              <a:t> </a:t>
            </a:r>
            <a:r>
              <a:rPr lang="en-GB" sz="2700" dirty="0" err="1"/>
              <a:t>eu</a:t>
            </a:r>
            <a:r>
              <a:rPr lang="en-GB" sz="2700" dirty="0"/>
              <a:t> </a:t>
            </a:r>
            <a:r>
              <a:rPr lang="en-GB" sz="2700" dirty="0" err="1"/>
              <a:t>trafod</a:t>
            </a:r>
            <a:r>
              <a:rPr lang="en-GB" sz="2700" dirty="0"/>
              <a:t> mewn </a:t>
            </a:r>
            <a:r>
              <a:rPr lang="en-GB" sz="2700" dirty="0" err="1"/>
              <a:t>ffordd</a:t>
            </a:r>
            <a:r>
              <a:rPr lang="en-GB" sz="2700" dirty="0"/>
              <a:t> </a:t>
            </a:r>
            <a:r>
              <a:rPr lang="en-GB" sz="2700" dirty="0" err="1"/>
              <a:t>sy’n</a:t>
            </a:r>
            <a:r>
              <a:rPr lang="en-GB" sz="2700" dirty="0"/>
              <a:t> </a:t>
            </a:r>
            <a:r>
              <a:rPr lang="en-GB" sz="2700" dirty="0" err="1"/>
              <a:t>ysytried</a:t>
            </a:r>
            <a:r>
              <a:rPr lang="en-GB" sz="2700" dirty="0"/>
              <a:t> </a:t>
            </a:r>
            <a:r>
              <a:rPr lang="en-GB" sz="2700" dirty="0" err="1"/>
              <a:t>dewisiadau</a:t>
            </a:r>
            <a:r>
              <a:rPr lang="en-GB" sz="2700" dirty="0"/>
              <a:t>, </a:t>
            </a:r>
            <a:r>
              <a:rPr lang="en-GB" sz="2700" dirty="0" err="1"/>
              <a:t>amgylchiadau</a:t>
            </a:r>
            <a:r>
              <a:rPr lang="en-GB" sz="2700" dirty="0"/>
              <a:t> a </a:t>
            </a:r>
            <a:r>
              <a:rPr lang="en-GB" sz="2700" dirty="0" err="1"/>
              <a:t>phryderon</a:t>
            </a:r>
            <a:r>
              <a:rPr lang="en-GB" sz="2700" dirty="0"/>
              <a:t> </a:t>
            </a:r>
            <a:r>
              <a:rPr lang="en-GB" sz="2700" dirty="0" err="1"/>
              <a:t>cleifion</a:t>
            </a:r>
            <a:r>
              <a:rPr lang="en-GB" sz="2700" dirty="0"/>
              <a:t> </a:t>
            </a:r>
            <a:r>
              <a:rPr lang="en-GB" sz="2700" dirty="0" err="1"/>
              <a:t>unigol</a:t>
            </a:r>
            <a:r>
              <a:rPr lang="en-GB" sz="2700" dirty="0"/>
              <a:t>. </a:t>
            </a:r>
          </a:p>
          <a:p>
            <a:pPr fontAlgn="base"/>
            <a:r>
              <a:rPr lang="en-GB" sz="3100" b="0" i="0" dirty="0" err="1">
                <a:effectLst/>
              </a:rPr>
              <a:t>Mae’n</a:t>
            </a:r>
            <a:r>
              <a:rPr lang="en-GB" sz="3100" b="0" i="0" dirty="0">
                <a:effectLst/>
              </a:rPr>
              <a:t> </a:t>
            </a:r>
            <a:r>
              <a:rPr lang="en-GB" sz="3100" b="0" i="0" dirty="0" err="1">
                <a:effectLst/>
              </a:rPr>
              <a:t>bwysig</a:t>
            </a:r>
            <a:r>
              <a:rPr lang="en-GB" sz="3100" b="0" i="0" dirty="0">
                <a:effectLst/>
              </a:rPr>
              <a:t> bod </a:t>
            </a:r>
            <a:r>
              <a:rPr lang="en-GB" sz="3100" b="0" i="0" dirty="0" err="1">
                <a:effectLst/>
              </a:rPr>
              <a:t>cyfathrebu</a:t>
            </a:r>
            <a:r>
              <a:rPr lang="en-GB" sz="3100" b="0" i="0" dirty="0">
                <a:effectLst/>
              </a:rPr>
              <a:t> </a:t>
            </a:r>
            <a:r>
              <a:rPr lang="en-GB" sz="3100" b="0" i="0" dirty="0" err="1">
                <a:effectLst/>
              </a:rPr>
              <a:t>cyhoeddus</a:t>
            </a:r>
            <a:r>
              <a:rPr lang="en-GB" sz="3100" b="0" i="0" dirty="0">
                <a:effectLst/>
              </a:rPr>
              <a:t> </a:t>
            </a:r>
            <a:r>
              <a:rPr lang="en-GB" sz="3100" b="0" i="0" dirty="0" err="1">
                <a:effectLst/>
              </a:rPr>
              <a:t>nid</a:t>
            </a:r>
            <a:r>
              <a:rPr lang="en-GB" sz="3100" b="0" i="0" dirty="0">
                <a:effectLst/>
              </a:rPr>
              <a:t> yn </a:t>
            </a:r>
            <a:r>
              <a:rPr lang="en-GB" sz="3100" b="0" i="0" dirty="0" err="1">
                <a:effectLst/>
              </a:rPr>
              <a:t>unig</a:t>
            </a:r>
            <a:r>
              <a:rPr lang="en-GB" sz="3100" b="0" i="0" dirty="0">
                <a:effectLst/>
              </a:rPr>
              <a:t> yn </a:t>
            </a:r>
            <a:r>
              <a:rPr lang="en-GB" sz="3100" b="0" i="0" dirty="0" err="1">
                <a:effectLst/>
              </a:rPr>
              <a:t>egluro’r</a:t>
            </a:r>
            <a:r>
              <a:rPr lang="en-GB" sz="3100" b="0" i="0" dirty="0">
                <a:effectLst/>
              </a:rPr>
              <a:t> </a:t>
            </a:r>
            <a:r>
              <a:rPr lang="en-GB" sz="3100" b="0" i="0" dirty="0" err="1">
                <a:effectLst/>
              </a:rPr>
              <a:t>rhesymeg</a:t>
            </a:r>
            <a:r>
              <a:rPr lang="en-GB" sz="3100" b="0" i="0" dirty="0">
                <a:effectLst/>
              </a:rPr>
              <a:t> </a:t>
            </a:r>
            <a:r>
              <a:rPr lang="en-GB" sz="3100" b="0" i="0" dirty="0" err="1">
                <a:effectLst/>
              </a:rPr>
              <a:t>dros</a:t>
            </a:r>
            <a:r>
              <a:rPr lang="en-GB" sz="3100" b="0" i="0" dirty="0">
                <a:effectLst/>
              </a:rPr>
              <a:t> </a:t>
            </a:r>
            <a:r>
              <a:rPr lang="en-GB" sz="3100" b="0" i="0" dirty="0" err="1">
                <a:effectLst/>
              </a:rPr>
              <a:t>fylchau</a:t>
            </a:r>
            <a:r>
              <a:rPr lang="en-GB" sz="3100" b="0" i="0" dirty="0">
                <a:effectLst/>
              </a:rPr>
              <a:t> </a:t>
            </a:r>
            <a:r>
              <a:rPr lang="en-GB" sz="3100" dirty="0" err="1"/>
              <a:t>galw</a:t>
            </a:r>
            <a:r>
              <a:rPr lang="en-GB" sz="3100" dirty="0"/>
              <a:t> yn </a:t>
            </a:r>
            <a:r>
              <a:rPr lang="en-GB" sz="3100" dirty="0" err="1"/>
              <a:t>ôl</a:t>
            </a:r>
            <a:r>
              <a:rPr lang="en-GB" sz="3100" dirty="0"/>
              <a:t> </a:t>
            </a:r>
            <a:r>
              <a:rPr lang="en-GB" sz="3100" dirty="0" err="1"/>
              <a:t>estynedig</a:t>
            </a:r>
            <a:r>
              <a:rPr lang="en-GB" sz="3100" dirty="0"/>
              <a:t> ond yn </a:t>
            </a:r>
            <a:r>
              <a:rPr lang="en-GB" sz="3100" dirty="0" err="1"/>
              <a:t>sensitif</a:t>
            </a:r>
            <a:r>
              <a:rPr lang="en-GB" sz="3100" dirty="0"/>
              <a:t> </a:t>
            </a:r>
            <a:r>
              <a:rPr lang="en-GB" sz="3100" dirty="0" err="1"/>
              <a:t>i</a:t>
            </a:r>
            <a:r>
              <a:rPr lang="en-GB" sz="3100" dirty="0"/>
              <a:t> </a:t>
            </a:r>
            <a:r>
              <a:rPr lang="en-GB" sz="3100" dirty="0" err="1"/>
              <a:t>bryderon</a:t>
            </a:r>
            <a:r>
              <a:rPr lang="en-GB" sz="3100" dirty="0"/>
              <a:t> a </a:t>
            </a:r>
            <a:r>
              <a:rPr lang="en-GB" sz="3100" dirty="0" err="1"/>
              <a:t>gwerthoedd</a:t>
            </a:r>
            <a:r>
              <a:rPr lang="en-GB" sz="3100" dirty="0"/>
              <a:t> </a:t>
            </a:r>
            <a:r>
              <a:rPr lang="en-GB" sz="3100" dirty="0" err="1"/>
              <a:t>cleifion</a:t>
            </a:r>
            <a:r>
              <a:rPr lang="en-GB" sz="3100" dirty="0"/>
              <a:t>. </a:t>
            </a:r>
          </a:p>
          <a:p>
            <a:pPr fontAlgn="base"/>
            <a:endParaRPr lang="en-GB" dirty="0"/>
          </a:p>
          <a:p>
            <a:endParaRPr lang="en-US" dirty="0"/>
          </a:p>
        </p:txBody>
      </p:sp>
    </p:spTree>
    <p:extLst>
      <p:ext uri="{BB962C8B-B14F-4D97-AF65-F5344CB8AC3E}">
        <p14:creationId xmlns:p14="http://schemas.microsoft.com/office/powerpoint/2010/main" val="669818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arge lawn in front of a castle&#10;&#10;Description automatically generated">
            <a:extLst>
              <a:ext uri="{FF2B5EF4-FFF2-40B4-BE49-F238E27FC236}">
                <a16:creationId xmlns:a16="http://schemas.microsoft.com/office/drawing/2014/main" id="{C10BA20F-71B5-8642-9972-EE35727A4702}"/>
              </a:ext>
            </a:extLst>
          </p:cNvPr>
          <p:cNvPicPr>
            <a:picLocks noChangeAspect="1"/>
          </p:cNvPicPr>
          <p:nvPr/>
        </p:nvPicPr>
        <p:blipFill rotWithShape="1">
          <a:blip r:embed="rId3">
            <a:extLst>
              <a:ext uri="{28A0092B-C50C-407E-A947-70E740481C1C}">
                <a14:useLocalDpi xmlns:a14="http://schemas.microsoft.com/office/drawing/2010/main" val="0"/>
              </a:ext>
            </a:extLst>
          </a:blip>
          <a:srcRect t="10606" b="19163"/>
          <a:stretch/>
        </p:blipFill>
        <p:spPr>
          <a:xfrm>
            <a:off x="-29633" y="411889"/>
            <a:ext cx="12251267" cy="6443012"/>
          </a:xfrm>
          <a:prstGeom prst="rect">
            <a:avLst/>
          </a:prstGeom>
        </p:spPr>
      </p:pic>
      <p:sp>
        <p:nvSpPr>
          <p:cNvPr id="2" name="Rectangle 1">
            <a:extLst>
              <a:ext uri="{FF2B5EF4-FFF2-40B4-BE49-F238E27FC236}">
                <a16:creationId xmlns:a16="http://schemas.microsoft.com/office/drawing/2014/main" id="{AA58F3DA-BC82-BF45-8A45-8E98916422D1}"/>
              </a:ext>
            </a:extLst>
          </p:cNvPr>
          <p:cNvSpPr/>
          <p:nvPr/>
        </p:nvSpPr>
        <p:spPr>
          <a:xfrm>
            <a:off x="-59267" y="1069862"/>
            <a:ext cx="12251267" cy="5876413"/>
          </a:xfrm>
          <a:prstGeom prst="rect">
            <a:avLst/>
          </a:prstGeom>
          <a:solidFill>
            <a:schemeClr val="tx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15" name="Image" descr="Image">
            <a:extLst>
              <a:ext uri="{FF2B5EF4-FFF2-40B4-BE49-F238E27FC236}">
                <a16:creationId xmlns:a16="http://schemas.microsoft.com/office/drawing/2014/main" id="{03EB63BB-13C2-184A-9E0C-14E93F7C88E5}"/>
              </a:ext>
            </a:extLst>
          </p:cNvPr>
          <p:cNvPicPr>
            <a:picLocks noChangeAspect="1"/>
          </p:cNvPicPr>
          <p:nvPr/>
        </p:nvPicPr>
        <p:blipFill>
          <a:blip r:embed="rId4"/>
          <a:stretch>
            <a:fillRect/>
          </a:stretch>
        </p:blipFill>
        <p:spPr>
          <a:xfrm>
            <a:off x="8836037" y="-6188"/>
            <a:ext cx="2271925" cy="6851802"/>
          </a:xfrm>
          <a:prstGeom prst="rect">
            <a:avLst/>
          </a:prstGeom>
          <a:ln w="12700">
            <a:miter lim="400000"/>
          </a:ln>
        </p:spPr>
      </p:pic>
      <p:sp>
        <p:nvSpPr>
          <p:cNvPr id="175" name="Rectangle"/>
          <p:cNvSpPr/>
          <p:nvPr/>
        </p:nvSpPr>
        <p:spPr>
          <a:xfrm>
            <a:off x="-29634" y="-74580"/>
            <a:ext cx="12251268" cy="1043782"/>
          </a:xfrm>
          <a:prstGeom prst="rect">
            <a:avLst/>
          </a:prstGeom>
          <a:solidFill>
            <a:srgbClr val="FFFFFF"/>
          </a:solidFill>
          <a:ln w="12700">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r>
              <a:rPr lang="en-GB" sz="1600" dirty="0"/>
              <a:t>F</a:t>
            </a:r>
            <a:endParaRPr sz="1600" dirty="0"/>
          </a:p>
        </p:txBody>
      </p:sp>
      <p:pic>
        <p:nvPicPr>
          <p:cNvPr id="176" name="bangor_logo_c1_flush.pdf" descr="bangor_logo_c1_flush.pdf"/>
          <p:cNvPicPr>
            <a:picLocks noChangeAspect="1"/>
          </p:cNvPicPr>
          <p:nvPr/>
        </p:nvPicPr>
        <p:blipFill>
          <a:blip r:embed="rId5"/>
          <a:stretch>
            <a:fillRect/>
          </a:stretch>
        </p:blipFill>
        <p:spPr>
          <a:xfrm>
            <a:off x="325239" y="270884"/>
            <a:ext cx="1758093" cy="496996"/>
          </a:xfrm>
          <a:prstGeom prst="rect">
            <a:avLst/>
          </a:prstGeom>
          <a:ln w="12700">
            <a:miter lim="400000"/>
          </a:ln>
        </p:spPr>
      </p:pic>
      <p:sp>
        <p:nvSpPr>
          <p:cNvPr id="10" name="MAIN TITLE HERE">
            <a:extLst>
              <a:ext uri="{FF2B5EF4-FFF2-40B4-BE49-F238E27FC236}">
                <a16:creationId xmlns:a16="http://schemas.microsoft.com/office/drawing/2014/main" id="{7B249EF6-2589-AE43-8CA8-DDCF2D22F636}"/>
              </a:ext>
            </a:extLst>
          </p:cNvPr>
          <p:cNvSpPr txBox="1"/>
          <p:nvPr/>
        </p:nvSpPr>
        <p:spPr>
          <a:xfrm>
            <a:off x="5140666" y="3346632"/>
            <a:ext cx="1716817" cy="7053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25400" tIns="25400" rIns="25400" bIns="25400" anchor="ctr">
            <a:spAutoFit/>
          </a:bodyPr>
          <a:lstStyle>
            <a:lvl1pPr algn="ctr">
              <a:lnSpc>
                <a:spcPct val="40000"/>
              </a:lnSpc>
              <a:defRPr sz="8000" b="1">
                <a:solidFill>
                  <a:srgbClr val="89836B"/>
                </a:solidFill>
                <a:latin typeface="Arial"/>
                <a:ea typeface="Arial"/>
                <a:cs typeface="Arial"/>
                <a:sym typeface="Arial"/>
              </a:defRPr>
            </a:lvl1pPr>
          </a:lstStyle>
          <a:p>
            <a:pPr>
              <a:lnSpc>
                <a:spcPct val="100000"/>
              </a:lnSpc>
            </a:pPr>
            <a:r>
              <a:rPr lang="en-GB" sz="4250" dirty="0" err="1">
                <a:solidFill>
                  <a:schemeClr val="bg1"/>
                </a:solidFill>
              </a:rPr>
              <a:t>Diolch</a:t>
            </a:r>
            <a:endParaRPr lang="en-GB" sz="4250" dirty="0">
              <a:solidFill>
                <a:schemeClr val="bg1"/>
              </a:solidFill>
            </a:endParaRPr>
          </a:p>
        </p:txBody>
      </p:sp>
      <p:sp>
        <p:nvSpPr>
          <p:cNvPr id="4" name="TextBox 3">
            <a:extLst>
              <a:ext uri="{FF2B5EF4-FFF2-40B4-BE49-F238E27FC236}">
                <a16:creationId xmlns:a16="http://schemas.microsoft.com/office/drawing/2014/main" id="{26B977FE-CA57-BB49-8794-A4DDBCF60A0A}"/>
              </a:ext>
            </a:extLst>
          </p:cNvPr>
          <p:cNvSpPr txBox="1"/>
          <p:nvPr/>
        </p:nvSpPr>
        <p:spPr>
          <a:xfrm>
            <a:off x="-29634" y="6208570"/>
            <a:ext cx="5363634" cy="646331"/>
          </a:xfrm>
          <a:prstGeom prst="rect">
            <a:avLst/>
          </a:prstGeom>
          <a:noFill/>
        </p:spPr>
        <p:txBody>
          <a:bodyPr wrap="square" rtlCol="0">
            <a:spAutoFit/>
          </a:bodyPr>
          <a:lstStyle/>
          <a:p>
            <a:r>
              <a:rPr lang="en-US" dirty="0">
                <a:solidFill>
                  <a:schemeClr val="bg1"/>
                </a:solidFill>
              </a:rPr>
              <a:t>Am fwy o </a:t>
            </a:r>
            <a:r>
              <a:rPr lang="en-US" dirty="0" err="1">
                <a:solidFill>
                  <a:schemeClr val="bg1"/>
                </a:solidFill>
              </a:rPr>
              <a:t>wybodaeth</a:t>
            </a:r>
            <a:r>
              <a:rPr lang="en-US" dirty="0">
                <a:solidFill>
                  <a:schemeClr val="bg1"/>
                </a:solidFill>
              </a:rPr>
              <a:t>, </a:t>
            </a:r>
            <a:r>
              <a:rPr lang="en-US" dirty="0" err="1">
                <a:solidFill>
                  <a:schemeClr val="bg1"/>
                </a:solidFill>
              </a:rPr>
              <a:t>cysylltwch</a:t>
            </a:r>
            <a:r>
              <a:rPr lang="en-US" dirty="0">
                <a:solidFill>
                  <a:schemeClr val="bg1"/>
                </a:solidFill>
              </a:rPr>
              <a:t> â Lorelei Jones: lorelei.jones@bangor.ac.uk</a:t>
            </a:r>
          </a:p>
        </p:txBody>
      </p:sp>
    </p:spTree>
    <p:extLst>
      <p:ext uri="{BB962C8B-B14F-4D97-AF65-F5344CB8AC3E}">
        <p14:creationId xmlns:p14="http://schemas.microsoft.com/office/powerpoint/2010/main" val="215021178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151E048-1B6E-2949-8302-3E3573A3589A}"/>
              </a:ext>
            </a:extLst>
          </p:cNvPr>
          <p:cNvSpPr>
            <a:spLocks noGrp="1"/>
          </p:cNvSpPr>
          <p:nvPr>
            <p:ph type="title"/>
          </p:nvPr>
        </p:nvSpPr>
        <p:spPr/>
        <p:txBody>
          <a:bodyPr>
            <a:normAutofit/>
          </a:bodyPr>
          <a:lstStyle/>
          <a:p>
            <a:r>
              <a:rPr lang="en-US" sz="2400" b="1" dirty="0" err="1"/>
              <a:t>Ebrill</a:t>
            </a:r>
            <a:r>
              <a:rPr lang="en-US" sz="2400" b="1" dirty="0"/>
              <a:t> 2022 –  Medi 2023</a:t>
            </a:r>
            <a:br>
              <a:rPr lang="en-US" sz="2400" b="1" dirty="0"/>
            </a:br>
            <a:endParaRPr lang="en-US" sz="2400" b="1" dirty="0"/>
          </a:p>
        </p:txBody>
      </p:sp>
      <p:sp>
        <p:nvSpPr>
          <p:cNvPr id="5" name="Content Placeholder 4">
            <a:extLst>
              <a:ext uri="{FF2B5EF4-FFF2-40B4-BE49-F238E27FC236}">
                <a16:creationId xmlns:a16="http://schemas.microsoft.com/office/drawing/2014/main" id="{B1D4A9E4-D299-F149-8EE5-534D39F6A321}"/>
              </a:ext>
            </a:extLst>
          </p:cNvPr>
          <p:cNvSpPr>
            <a:spLocks noGrp="1"/>
          </p:cNvSpPr>
          <p:nvPr>
            <p:ph idx="1"/>
          </p:nvPr>
        </p:nvSpPr>
        <p:spPr>
          <a:xfrm>
            <a:off x="838200" y="1258784"/>
            <a:ext cx="10515600" cy="4918179"/>
          </a:xfrm>
        </p:spPr>
        <p:txBody>
          <a:bodyPr>
            <a:normAutofit fontScale="92500" lnSpcReduction="20000"/>
          </a:bodyPr>
          <a:lstStyle/>
          <a:p>
            <a:pPr marL="0" indent="0">
              <a:buNone/>
            </a:pPr>
            <a:r>
              <a:rPr lang="en-GB" dirty="0" err="1"/>
              <a:t>Mae’r</a:t>
            </a:r>
            <a:r>
              <a:rPr lang="en-GB" dirty="0"/>
              <a:t> </a:t>
            </a:r>
            <a:r>
              <a:rPr lang="en-GB" dirty="0" err="1"/>
              <a:t>gweithgareddau</a:t>
            </a:r>
            <a:r>
              <a:rPr lang="en-GB" dirty="0"/>
              <a:t> </a:t>
            </a:r>
            <a:r>
              <a:rPr lang="en-GB" dirty="0" err="1"/>
              <a:t>gwerthuso’n</a:t>
            </a:r>
            <a:r>
              <a:rPr lang="en-GB" dirty="0"/>
              <a:t> </a:t>
            </a:r>
            <a:r>
              <a:rPr lang="en-GB" dirty="0" err="1"/>
              <a:t>anelu</a:t>
            </a:r>
            <a:r>
              <a:rPr lang="en-GB" dirty="0"/>
              <a:t> at </a:t>
            </a:r>
            <a:r>
              <a:rPr lang="en-GB" dirty="0" err="1"/>
              <a:t>gasglu’r</a:t>
            </a:r>
            <a:r>
              <a:rPr lang="en-GB" dirty="0"/>
              <a:t> </a:t>
            </a:r>
            <a:r>
              <a:rPr lang="en-GB" dirty="0" err="1"/>
              <a:t>hyn</a:t>
            </a:r>
            <a:r>
              <a:rPr lang="en-GB" dirty="0"/>
              <a:t> a </a:t>
            </a:r>
            <a:r>
              <a:rPr lang="en-GB" dirty="0" err="1"/>
              <a:t>ddysgir</a:t>
            </a:r>
            <a:r>
              <a:rPr lang="en-GB" dirty="0"/>
              <a:t> mewn tri </a:t>
            </a:r>
            <a:r>
              <a:rPr lang="en-GB" dirty="0" err="1"/>
              <a:t>maes</a:t>
            </a:r>
            <a:r>
              <a:rPr lang="en-GB" dirty="0"/>
              <a:t>: </a:t>
            </a:r>
          </a:p>
          <a:p>
            <a:pPr marL="0" indent="0">
              <a:buNone/>
            </a:pPr>
            <a:endParaRPr lang="en-GB" dirty="0"/>
          </a:p>
          <a:p>
            <a:pPr marL="0" indent="0">
              <a:buNone/>
            </a:pPr>
            <a:r>
              <a:rPr lang="en-GB" b="1" dirty="0" err="1"/>
              <a:t>Datblygu</a:t>
            </a:r>
            <a:r>
              <a:rPr lang="en-GB" b="1" dirty="0"/>
              <a:t> a </a:t>
            </a:r>
            <a:r>
              <a:rPr lang="en-GB" b="1" dirty="0" err="1"/>
              <a:t>gweithredu’n</a:t>
            </a:r>
            <a:r>
              <a:rPr lang="en-GB" b="1" dirty="0"/>
              <a:t> </a:t>
            </a:r>
            <a:r>
              <a:rPr lang="en-GB" b="1" dirty="0" err="1"/>
              <a:t>ymarferol</a:t>
            </a:r>
            <a:endParaRPr lang="en-GB" b="1" dirty="0"/>
          </a:p>
          <a:p>
            <a:r>
              <a:rPr lang="en-GB" dirty="0" err="1"/>
              <a:t>Mesurau</a:t>
            </a:r>
            <a:r>
              <a:rPr lang="en-GB" dirty="0"/>
              <a:t> </a:t>
            </a:r>
            <a:r>
              <a:rPr lang="en-GB" dirty="0" err="1"/>
              <a:t>ansawdd</a:t>
            </a:r>
            <a:r>
              <a:rPr lang="en-GB" dirty="0"/>
              <a:t> a </a:t>
            </a:r>
            <a:r>
              <a:rPr lang="en-GB" dirty="0" err="1"/>
              <a:t>gweithgaredd</a:t>
            </a:r>
            <a:r>
              <a:rPr lang="en-GB" dirty="0"/>
              <a:t> </a:t>
            </a:r>
            <a:r>
              <a:rPr lang="en-GB" dirty="0" err="1"/>
              <a:t>newydd</a:t>
            </a:r>
            <a:endParaRPr lang="en-GB" dirty="0"/>
          </a:p>
          <a:p>
            <a:r>
              <a:rPr lang="en-GB" dirty="0" err="1"/>
              <a:t>Egwyddorion</a:t>
            </a:r>
            <a:r>
              <a:rPr lang="en-GB" dirty="0"/>
              <a:t> </a:t>
            </a:r>
            <a:r>
              <a:rPr lang="en-GB" dirty="0" err="1"/>
              <a:t>gofal</a:t>
            </a:r>
            <a:endParaRPr lang="en-GB" dirty="0"/>
          </a:p>
          <a:p>
            <a:pPr marL="0" indent="0">
              <a:buNone/>
            </a:pPr>
            <a:endParaRPr lang="en-GB" dirty="0"/>
          </a:p>
          <a:p>
            <a:pPr marL="0" indent="0">
              <a:buNone/>
            </a:pPr>
            <a:r>
              <a:rPr lang="en-GB" b="1" dirty="0" err="1"/>
              <a:t>Arloesedd</a:t>
            </a:r>
            <a:r>
              <a:rPr lang="en-GB" b="1" dirty="0"/>
              <a:t> a </a:t>
            </a:r>
            <a:r>
              <a:rPr lang="en-GB" b="1" dirty="0" err="1"/>
              <a:t>gwella</a:t>
            </a:r>
            <a:endParaRPr lang="en-GB" b="1" dirty="0"/>
          </a:p>
          <a:p>
            <a:r>
              <a:rPr lang="en-GB" dirty="0" err="1"/>
              <a:t>Arferion</a:t>
            </a:r>
            <a:r>
              <a:rPr lang="en-GB" dirty="0"/>
              <a:t> </a:t>
            </a:r>
            <a:r>
              <a:rPr lang="en-GB" dirty="0" err="1"/>
              <a:t>addawol</a:t>
            </a:r>
            <a:r>
              <a:rPr lang="en-GB" dirty="0"/>
              <a:t> o ran </a:t>
            </a:r>
            <a:r>
              <a:rPr lang="en-GB" dirty="0" err="1"/>
              <a:t>gwella</a:t>
            </a:r>
            <a:r>
              <a:rPr lang="en-GB" dirty="0"/>
              <a:t> </a:t>
            </a:r>
            <a:r>
              <a:rPr lang="en-GB" dirty="0" err="1"/>
              <a:t>mynediad</a:t>
            </a:r>
            <a:r>
              <a:rPr lang="en-GB" dirty="0"/>
              <a:t> </a:t>
            </a:r>
          </a:p>
          <a:p>
            <a:r>
              <a:rPr lang="en-GB" dirty="0" err="1"/>
              <a:t>Defnyddio</a:t>
            </a:r>
            <a:r>
              <a:rPr lang="en-GB" dirty="0"/>
              <a:t> data </a:t>
            </a:r>
            <a:r>
              <a:rPr lang="en-GB" dirty="0" err="1"/>
              <a:t>i</a:t>
            </a:r>
            <a:r>
              <a:rPr lang="en-GB" dirty="0"/>
              <a:t> </a:t>
            </a:r>
            <a:r>
              <a:rPr lang="en-GB" dirty="0" err="1"/>
              <a:t>wella</a:t>
            </a:r>
            <a:r>
              <a:rPr lang="en-GB" dirty="0"/>
              <a:t> </a:t>
            </a:r>
          </a:p>
          <a:p>
            <a:pPr marL="0" indent="0">
              <a:buNone/>
            </a:pPr>
            <a:endParaRPr lang="en-GB" b="1" dirty="0"/>
          </a:p>
          <a:p>
            <a:pPr marL="0" indent="0">
              <a:buNone/>
            </a:pPr>
            <a:r>
              <a:rPr lang="en-GB" b="1" dirty="0" err="1"/>
              <a:t>Adfer</a:t>
            </a:r>
            <a:r>
              <a:rPr lang="en-GB" b="1" dirty="0"/>
              <a:t> ac </a:t>
            </a:r>
            <a:r>
              <a:rPr lang="en-GB" b="1" dirty="0" err="1"/>
              <a:t>addasu</a:t>
            </a:r>
            <a:r>
              <a:rPr lang="en-GB" b="1" dirty="0"/>
              <a:t> </a:t>
            </a:r>
          </a:p>
          <a:p>
            <a:endParaRPr lang="en-US" dirty="0"/>
          </a:p>
        </p:txBody>
      </p:sp>
    </p:spTree>
    <p:extLst>
      <p:ext uri="{BB962C8B-B14F-4D97-AF65-F5344CB8AC3E}">
        <p14:creationId xmlns:p14="http://schemas.microsoft.com/office/powerpoint/2010/main" val="2108721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A56FC0EA-EF22-A049-B375-0CB3474007BA}"/>
              </a:ext>
            </a:extLst>
          </p:cNvPr>
          <p:cNvGraphicFramePr>
            <a:graphicFrameLocks noGrp="1"/>
          </p:cNvGraphicFramePr>
          <p:nvPr>
            <p:ph idx="1"/>
            <p:extLst>
              <p:ext uri="{D42A27DB-BD31-4B8C-83A1-F6EECF244321}">
                <p14:modId xmlns:p14="http://schemas.microsoft.com/office/powerpoint/2010/main" val="687903784"/>
              </p:ext>
            </p:extLst>
          </p:nvPr>
        </p:nvGraphicFramePr>
        <p:xfrm>
          <a:off x="403761" y="1"/>
          <a:ext cx="11174682" cy="6970344"/>
        </p:xfrm>
        <a:graphic>
          <a:graphicData uri="http://schemas.openxmlformats.org/drawingml/2006/table">
            <a:tbl>
              <a:tblPr/>
              <a:tblGrid>
                <a:gridCol w="3724894">
                  <a:extLst>
                    <a:ext uri="{9D8B030D-6E8A-4147-A177-3AD203B41FA5}">
                      <a16:colId xmlns:a16="http://schemas.microsoft.com/office/drawing/2014/main" val="2120573546"/>
                    </a:ext>
                  </a:extLst>
                </a:gridCol>
                <a:gridCol w="3724894">
                  <a:extLst>
                    <a:ext uri="{9D8B030D-6E8A-4147-A177-3AD203B41FA5}">
                      <a16:colId xmlns:a16="http://schemas.microsoft.com/office/drawing/2014/main" val="2184707461"/>
                    </a:ext>
                  </a:extLst>
                </a:gridCol>
                <a:gridCol w="3724894">
                  <a:extLst>
                    <a:ext uri="{9D8B030D-6E8A-4147-A177-3AD203B41FA5}">
                      <a16:colId xmlns:a16="http://schemas.microsoft.com/office/drawing/2014/main" val="3574516522"/>
                    </a:ext>
                  </a:extLst>
                </a:gridCol>
              </a:tblGrid>
              <a:tr h="1001479">
                <a:tc>
                  <a:txBody>
                    <a:bodyPr/>
                    <a:lstStyle/>
                    <a:p>
                      <a:pPr fontAlgn="t"/>
                      <a:endParaRPr lang="en-GB" sz="2800" dirty="0">
                        <a:effectLst/>
                      </a:endParaRPr>
                    </a:p>
                    <a:p>
                      <a:pPr algn="l" rtl="0" fontAlgn="base"/>
                      <a:r>
                        <a:rPr lang="en-GB" sz="2800" b="1" i="0" dirty="0">
                          <a:effectLst/>
                          <a:latin typeface="Calibri" panose="020F0502020204030204" pitchFamily="34" charset="0"/>
                        </a:rPr>
                        <a:t>Thema</a:t>
                      </a:r>
                      <a:endParaRPr lang="en-GB" sz="28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t"/>
                      <a:endParaRPr lang="en-GB" sz="2400" dirty="0">
                        <a:effectLst/>
                      </a:endParaRPr>
                    </a:p>
                    <a:p>
                      <a:pPr algn="l" rtl="0" fontAlgn="base"/>
                      <a:r>
                        <a:rPr lang="en-GB" sz="2400" b="1" i="0" dirty="0" err="1">
                          <a:effectLst/>
                          <a:latin typeface="Calibri" panose="020F0502020204030204" pitchFamily="34" charset="0"/>
                        </a:rPr>
                        <a:t>Cwestiynau</a:t>
                      </a:r>
                      <a:r>
                        <a:rPr lang="en-GB" sz="2400" b="1" i="0" dirty="0">
                          <a:effectLst/>
                          <a:latin typeface="Calibri" panose="020F0502020204030204" pitchFamily="34" charset="0"/>
                        </a:rPr>
                        <a:t> </a:t>
                      </a:r>
                      <a:r>
                        <a:rPr lang="en-GB" sz="2400" b="1" i="0" dirty="0" err="1">
                          <a:effectLst/>
                          <a:latin typeface="Calibri" panose="020F0502020204030204" pitchFamily="34" charset="0"/>
                        </a:rPr>
                        <a:t>ymchwil</a:t>
                      </a:r>
                      <a:r>
                        <a:rPr lang="en-GB" sz="2400" b="0" i="0" dirty="0">
                          <a:effectLst/>
                          <a:latin typeface="Calibri" panose="020F0502020204030204" pitchFamily="34" charset="0"/>
                        </a:rPr>
                        <a:t> </a:t>
                      </a:r>
                      <a:endParaRPr lang="en-GB" sz="24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t"/>
                      <a:endParaRPr lang="en-GB" sz="2400" dirty="0">
                        <a:effectLst/>
                      </a:endParaRPr>
                    </a:p>
                    <a:p>
                      <a:pPr algn="l" rtl="0" fontAlgn="base"/>
                      <a:r>
                        <a:rPr lang="en-GB" sz="2400" b="1" i="0" dirty="0" err="1">
                          <a:effectLst/>
                          <a:latin typeface="Calibri" panose="020F0502020204030204" pitchFamily="34" charset="0"/>
                        </a:rPr>
                        <a:t>Dulliau</a:t>
                      </a:r>
                      <a:r>
                        <a:rPr lang="en-GB" sz="2400" b="0" i="0" dirty="0">
                          <a:effectLst/>
                          <a:latin typeface="Calibri" panose="020F0502020204030204" pitchFamily="34" charset="0"/>
                        </a:rPr>
                        <a:t> </a:t>
                      </a:r>
                      <a:endParaRPr lang="en-GB" sz="24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41022287"/>
                  </a:ext>
                </a:extLst>
              </a:tr>
              <a:tr h="5968865">
                <a:tc>
                  <a:txBody>
                    <a:bodyPr/>
                    <a:lstStyle/>
                    <a:p>
                      <a:pPr fontAlgn="t"/>
                      <a:endParaRPr lang="en-GB" sz="2000" dirty="0">
                        <a:effectLst/>
                      </a:endParaRPr>
                    </a:p>
                    <a:p>
                      <a:pPr algn="l" rtl="0" fontAlgn="base"/>
                      <a:r>
                        <a:rPr lang="en-GB" sz="2000" b="1" i="0" dirty="0" err="1">
                          <a:solidFill>
                            <a:srgbClr val="000000"/>
                          </a:solidFill>
                          <a:effectLst/>
                          <a:latin typeface="Calibri" panose="020F0502020204030204" pitchFamily="34" charset="0"/>
                        </a:rPr>
                        <a:t>Datblygu</a:t>
                      </a:r>
                      <a:r>
                        <a:rPr lang="en-GB" sz="2000" b="1" i="0" dirty="0">
                          <a:solidFill>
                            <a:srgbClr val="000000"/>
                          </a:solidFill>
                          <a:effectLst/>
                          <a:latin typeface="Calibri" panose="020F0502020204030204" pitchFamily="34" charset="0"/>
                        </a:rPr>
                        <a:t> a </a:t>
                      </a:r>
                      <a:r>
                        <a:rPr lang="en-GB" sz="2000" b="1" i="0" dirty="0" err="1">
                          <a:solidFill>
                            <a:srgbClr val="000000"/>
                          </a:solidFill>
                          <a:effectLst/>
                          <a:latin typeface="Calibri" panose="020F0502020204030204" pitchFamily="34" charset="0"/>
                        </a:rPr>
                        <a:t>gweithredu’n</a:t>
                      </a:r>
                      <a:r>
                        <a:rPr lang="en-GB" sz="2000" b="1" i="0" dirty="0">
                          <a:solidFill>
                            <a:srgbClr val="000000"/>
                          </a:solidFill>
                          <a:effectLst/>
                          <a:latin typeface="Calibri" panose="020F0502020204030204" pitchFamily="34" charset="0"/>
                        </a:rPr>
                        <a:t> </a:t>
                      </a:r>
                      <a:r>
                        <a:rPr lang="en-GB" sz="2000" b="1" i="0" dirty="0" err="1">
                          <a:solidFill>
                            <a:srgbClr val="000000"/>
                          </a:solidFill>
                          <a:effectLst/>
                          <a:latin typeface="Calibri" panose="020F0502020204030204" pitchFamily="34" charset="0"/>
                        </a:rPr>
                        <a:t>ymarferol</a:t>
                      </a:r>
                      <a:r>
                        <a:rPr lang="en-GB" sz="2000" b="0" i="0" dirty="0">
                          <a:solidFill>
                            <a:srgbClr val="000000"/>
                          </a:solidFill>
                          <a:effectLst/>
                          <a:latin typeface="Calibri" panose="020F0502020204030204" pitchFamily="34" charset="0"/>
                        </a:rPr>
                        <a:t> </a:t>
                      </a:r>
                      <a:endParaRPr lang="en-GB" sz="2000" b="0" i="0" dirty="0">
                        <a:effectLst/>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err="1">
                          <a:solidFill>
                            <a:srgbClr val="000000"/>
                          </a:solidFill>
                          <a:effectLst/>
                          <a:latin typeface="Calibri" panose="020F0502020204030204" pitchFamily="34" charset="0"/>
                        </a:rPr>
                        <a:t>Metrigau</a:t>
                      </a:r>
                      <a:r>
                        <a:rPr lang="en-GB" sz="2000" b="1" i="0" dirty="0">
                          <a:solidFill>
                            <a:srgbClr val="000000"/>
                          </a:solidFill>
                          <a:effectLst/>
                          <a:latin typeface="Calibri" panose="020F0502020204030204" pitchFamily="34" charset="0"/>
                        </a:rPr>
                        <a:t> </a:t>
                      </a:r>
                      <a:r>
                        <a:rPr lang="en-GB" sz="2000" b="1" i="0" dirty="0" err="1">
                          <a:solidFill>
                            <a:srgbClr val="000000"/>
                          </a:solidFill>
                          <a:effectLst/>
                          <a:latin typeface="Calibri" panose="020F0502020204030204" pitchFamily="34" charset="0"/>
                        </a:rPr>
                        <a:t>newydd</a:t>
                      </a:r>
                      <a:endParaRPr lang="en-GB" sz="2000" b="0" i="0" dirty="0">
                        <a:effectLst/>
                        <a:latin typeface="Calibri" panose="020F0502020204030204" pitchFamily="34" charset="0"/>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err="1">
                          <a:solidFill>
                            <a:srgbClr val="000000"/>
                          </a:solidFill>
                          <a:effectLst/>
                          <a:latin typeface="Calibri" panose="020F0502020204030204" pitchFamily="34" charset="0"/>
                        </a:rPr>
                        <a:t>Egwyddorion</a:t>
                      </a:r>
                      <a:r>
                        <a:rPr lang="en-GB" sz="2000" b="1" i="0" dirty="0">
                          <a:solidFill>
                            <a:srgbClr val="000000"/>
                          </a:solidFill>
                          <a:effectLst/>
                          <a:latin typeface="Calibri" panose="020F0502020204030204" pitchFamily="34" charset="0"/>
                        </a:rPr>
                        <a:t> </a:t>
                      </a:r>
                      <a:r>
                        <a:rPr lang="en-GB" sz="2000" b="1" i="0" dirty="0" err="1">
                          <a:solidFill>
                            <a:srgbClr val="000000"/>
                          </a:solidFill>
                          <a:effectLst/>
                          <a:latin typeface="Calibri" panose="020F0502020204030204" pitchFamily="34" charset="0"/>
                        </a:rPr>
                        <a:t>gofal</a:t>
                      </a:r>
                      <a:endParaRPr lang="en-GB" sz="2000" b="0" i="0" dirty="0">
                        <a:effectLst/>
                        <a:latin typeface="Calibri" panose="020F0502020204030204" pitchFamily="34" charset="0"/>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endParaRPr lang="en-GB" sz="2000" dirty="0">
                        <a:effectLst/>
                      </a:endParaRPr>
                    </a:p>
                    <a:p>
                      <a:pPr algn="l" rtl="0" fontAlgn="base"/>
                      <a:r>
                        <a:rPr lang="en-GB" sz="2000" b="0" i="0" dirty="0">
                          <a:effectLst/>
                          <a:latin typeface="Calibri" panose="020F0502020204030204" pitchFamily="34" charset="0"/>
                        </a:rPr>
                        <a:t>Pa mor </a:t>
                      </a:r>
                      <a:r>
                        <a:rPr lang="en-GB" sz="2000" b="0" i="0" dirty="0" err="1">
                          <a:effectLst/>
                          <a:latin typeface="Calibri" panose="020F0502020204030204" pitchFamily="34" charset="0"/>
                        </a:rPr>
                        <a:t>fodlon</a:t>
                      </a:r>
                      <a:r>
                        <a:rPr lang="en-GB" sz="2000" b="0" i="0" dirty="0">
                          <a:effectLst/>
                          <a:latin typeface="Calibri" panose="020F0502020204030204" pitchFamily="34" charset="0"/>
                        </a:rPr>
                        <a:t> </a:t>
                      </a:r>
                      <a:r>
                        <a:rPr lang="en-GB" sz="2000" b="0" i="0" dirty="0" err="1">
                          <a:effectLst/>
                          <a:latin typeface="Calibri" panose="020F0502020204030204" pitchFamily="34" charset="0"/>
                        </a:rPr>
                        <a:t>yw’r</a:t>
                      </a:r>
                      <a:r>
                        <a:rPr lang="en-GB" sz="2000" b="0" i="0" dirty="0">
                          <a:effectLst/>
                          <a:latin typeface="Calibri" panose="020F0502020204030204" pitchFamily="34" charset="0"/>
                        </a:rPr>
                        <a:t> </a:t>
                      </a:r>
                      <a:r>
                        <a:rPr lang="en-GB" sz="2000" b="0" i="0" dirty="0" err="1">
                          <a:effectLst/>
                          <a:latin typeface="Calibri" panose="020F0502020204030204" pitchFamily="34" charset="0"/>
                        </a:rPr>
                        <a:t>rhanddeiliaid</a:t>
                      </a:r>
                      <a:r>
                        <a:rPr lang="en-GB" sz="2000" b="0" i="0" dirty="0">
                          <a:effectLst/>
                          <a:latin typeface="Calibri" panose="020F0502020204030204" pitchFamily="34" charset="0"/>
                        </a:rPr>
                        <a:t> â </a:t>
                      </a:r>
                      <a:r>
                        <a:rPr lang="en-GB" sz="2000" b="0" i="0" dirty="0" err="1">
                          <a:effectLst/>
                          <a:latin typeface="Calibri" panose="020F0502020204030204" pitchFamily="34" charset="0"/>
                        </a:rPr>
                        <a:t>gwahanol</a:t>
                      </a:r>
                      <a:r>
                        <a:rPr lang="en-GB" sz="2000" b="0" i="0" dirty="0">
                          <a:effectLst/>
                          <a:latin typeface="Calibri" panose="020F0502020204030204" pitchFamily="34" charset="0"/>
                        </a:rPr>
                        <a:t> </a:t>
                      </a:r>
                      <a:r>
                        <a:rPr lang="en-GB" sz="2000" b="0" i="0" dirty="0" err="1">
                          <a:effectLst/>
                          <a:latin typeface="Calibri" panose="020F0502020204030204" pitchFamily="34" charset="0"/>
                        </a:rPr>
                        <a:t>agweddau’r</a:t>
                      </a:r>
                      <a:r>
                        <a:rPr lang="en-GB" sz="2000" b="0" i="0" dirty="0">
                          <a:effectLst/>
                          <a:latin typeface="Calibri" panose="020F0502020204030204" pitchFamily="34" charset="0"/>
                        </a:rPr>
                        <a:t> broses?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Pa </a:t>
                      </a:r>
                      <a:r>
                        <a:rPr lang="en-GB" sz="2000" b="0" i="0" dirty="0" err="1">
                          <a:effectLst/>
                          <a:latin typeface="Calibri" panose="020F0502020204030204" pitchFamily="34" charset="0"/>
                        </a:rPr>
                        <a:t>resymau</a:t>
                      </a:r>
                      <a:r>
                        <a:rPr lang="en-GB" sz="2000" b="0" i="0" dirty="0">
                          <a:effectLst/>
                          <a:latin typeface="Calibri" panose="020F0502020204030204" pitchFamily="34" charset="0"/>
                        </a:rPr>
                        <a:t> </a:t>
                      </a:r>
                      <a:r>
                        <a:rPr lang="en-GB" sz="2000" b="0" i="0" dirty="0" err="1">
                          <a:effectLst/>
                          <a:latin typeface="Calibri" panose="020F0502020204030204" pitchFamily="34" charset="0"/>
                        </a:rPr>
                        <a:t>sydd</a:t>
                      </a:r>
                      <a:r>
                        <a:rPr lang="en-GB" sz="2000" b="0" i="0" dirty="0">
                          <a:effectLst/>
                          <a:latin typeface="Calibri" panose="020F0502020204030204" pitchFamily="34" charset="0"/>
                        </a:rPr>
                        <a:t> </a:t>
                      </a:r>
                      <a:r>
                        <a:rPr lang="en-GB" sz="2000" b="0" i="0" dirty="0" err="1">
                          <a:effectLst/>
                          <a:latin typeface="Calibri" panose="020F0502020204030204" pitchFamily="34" charset="0"/>
                        </a:rPr>
                        <a:t>dros</a:t>
                      </a:r>
                      <a:r>
                        <a:rPr lang="en-GB" sz="2000" b="0" i="0" dirty="0">
                          <a:effectLst/>
                          <a:latin typeface="Calibri" panose="020F0502020204030204" pitchFamily="34" charset="0"/>
                        </a:rPr>
                        <a:t> </a:t>
                      </a:r>
                      <a:r>
                        <a:rPr lang="en-GB" sz="2000" b="0" i="0" dirty="0" err="1">
                          <a:effectLst/>
                          <a:latin typeface="Calibri" panose="020F0502020204030204" pitchFamily="34" charset="0"/>
                        </a:rPr>
                        <a:t>ymgysylltu</a:t>
                      </a:r>
                      <a:r>
                        <a:rPr lang="en-GB" sz="2000" b="0" i="0" dirty="0">
                          <a:effectLst/>
                          <a:latin typeface="Calibri" panose="020F0502020204030204" pitchFamily="34" charset="0"/>
                        </a:rPr>
                        <a:t>/</a:t>
                      </a:r>
                      <a:r>
                        <a:rPr lang="en-GB" sz="2000" b="0" i="0" dirty="0" err="1">
                          <a:effectLst/>
                          <a:latin typeface="Calibri" panose="020F0502020204030204" pitchFamily="34" charset="0"/>
                        </a:rPr>
                        <a:t>diffyg</a:t>
                      </a:r>
                      <a:r>
                        <a:rPr lang="en-GB" sz="2000" b="0" i="0" dirty="0">
                          <a:effectLst/>
                          <a:latin typeface="Calibri" panose="020F0502020204030204" pitchFamily="34" charset="0"/>
                        </a:rPr>
                        <a:t> </a:t>
                      </a:r>
                      <a:r>
                        <a:rPr lang="en-GB" sz="2000" b="0" i="0" dirty="0" err="1">
                          <a:effectLst/>
                          <a:latin typeface="Calibri" panose="020F0502020204030204" pitchFamily="34" charset="0"/>
                        </a:rPr>
                        <a:t>ymgysylltu</a:t>
                      </a:r>
                      <a:r>
                        <a:rPr lang="en-GB" sz="2000" b="0" i="0" dirty="0">
                          <a:effectLst/>
                          <a:latin typeface="Calibri" panose="020F0502020204030204" pitchFamily="34" charset="0"/>
                        </a:rPr>
                        <a:t>?</a:t>
                      </a:r>
                    </a:p>
                    <a:p>
                      <a:pPr algn="l" rtl="0" fontAlgn="base"/>
                      <a:endParaRPr lang="en-GB" sz="2000" b="0" i="0" dirty="0">
                        <a:effectLst/>
                      </a:endParaRPr>
                    </a:p>
                    <a:p>
                      <a:pPr algn="l" rtl="0" fontAlgn="base"/>
                      <a:r>
                        <a:rPr lang="en-GB" sz="2000" b="0" i="0" dirty="0">
                          <a:effectLst/>
                          <a:latin typeface="Calibri" panose="020F0502020204030204" pitchFamily="34" charset="0"/>
                        </a:rPr>
                        <a:t>Beth </a:t>
                      </a:r>
                      <a:r>
                        <a:rPr lang="en-GB" sz="2000" b="0" i="0" dirty="0" err="1">
                          <a:effectLst/>
                          <a:latin typeface="Calibri" panose="020F0502020204030204" pitchFamily="34" charset="0"/>
                        </a:rPr>
                        <a:t>yw’r</a:t>
                      </a:r>
                      <a:r>
                        <a:rPr lang="en-GB" sz="2000" b="0" i="0" dirty="0">
                          <a:effectLst/>
                          <a:latin typeface="Calibri" panose="020F0502020204030204" pitchFamily="34" charset="0"/>
                        </a:rPr>
                        <a:t> </a:t>
                      </a:r>
                      <a:r>
                        <a:rPr lang="en-GB" sz="2000" b="0" i="0" dirty="0" err="1">
                          <a:effectLst/>
                          <a:latin typeface="Calibri" panose="020F0502020204030204" pitchFamily="34" charset="0"/>
                        </a:rPr>
                        <a:t>rhwystrau</a:t>
                      </a:r>
                      <a:r>
                        <a:rPr lang="en-GB" sz="2000" b="0" i="0" dirty="0">
                          <a:effectLst/>
                          <a:latin typeface="Calibri" panose="020F0502020204030204" pitchFamily="34" charset="0"/>
                        </a:rPr>
                        <a:t> </a:t>
                      </a:r>
                      <a:r>
                        <a:rPr lang="en-GB" sz="2000" b="0" i="0" dirty="0" err="1">
                          <a:effectLst/>
                          <a:latin typeface="Calibri" panose="020F0502020204030204" pitchFamily="34" charset="0"/>
                        </a:rPr>
                        <a:t>a’r</a:t>
                      </a:r>
                      <a:r>
                        <a:rPr lang="en-GB" sz="2000" b="0" i="0" dirty="0">
                          <a:effectLst/>
                          <a:latin typeface="Calibri" panose="020F0502020204030204" pitchFamily="34" charset="0"/>
                        </a:rPr>
                        <a:t> </a:t>
                      </a:r>
                      <a:r>
                        <a:rPr lang="en-GB" sz="2000" b="0" i="0" dirty="0" err="1">
                          <a:effectLst/>
                          <a:latin typeface="Calibri" panose="020F0502020204030204" pitchFamily="34" charset="0"/>
                        </a:rPr>
                        <a:t>camau</a:t>
                      </a:r>
                      <a:r>
                        <a:rPr lang="en-GB" sz="2000" b="0" i="0" dirty="0">
                          <a:effectLst/>
                          <a:latin typeface="Calibri" panose="020F0502020204030204" pitchFamily="34" charset="0"/>
                        </a:rPr>
                        <a:t> </a:t>
                      </a:r>
                      <a:r>
                        <a:rPr lang="en-GB" sz="2000" b="0" i="0" dirty="0" err="1">
                          <a:effectLst/>
                          <a:latin typeface="Calibri" panose="020F0502020204030204" pitchFamily="34" charset="0"/>
                        </a:rPr>
                        <a:t>hwyluso</a:t>
                      </a:r>
                      <a:r>
                        <a:rPr lang="en-GB" sz="2000" b="0" i="0" dirty="0">
                          <a:effectLst/>
                          <a:latin typeface="Calibri" panose="020F0502020204030204" pitchFamily="34" charset="0"/>
                        </a:rPr>
                        <a:t> o ran </a:t>
                      </a:r>
                      <a:r>
                        <a:rPr lang="en-GB" sz="2000" b="0" i="0" dirty="0" err="1">
                          <a:effectLst/>
                          <a:latin typeface="Calibri" panose="020F0502020204030204" pitchFamily="34" charset="0"/>
                        </a:rPr>
                        <a:t>gweithredu</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Beth </a:t>
                      </a:r>
                      <a:r>
                        <a:rPr lang="en-GB" sz="2000" b="0" i="0" dirty="0" err="1">
                          <a:effectLst/>
                          <a:latin typeface="Calibri" panose="020F0502020204030204" pitchFamily="34" charset="0"/>
                        </a:rPr>
                        <a:t>yw’r</a:t>
                      </a:r>
                      <a:r>
                        <a:rPr lang="en-GB" sz="2000" b="0" i="0" dirty="0">
                          <a:effectLst/>
                          <a:latin typeface="Calibri" panose="020F0502020204030204" pitchFamily="34" charset="0"/>
                        </a:rPr>
                        <a:t> </a:t>
                      </a:r>
                      <a:r>
                        <a:rPr lang="en-GB" sz="2000" b="0" i="0" dirty="0" err="1">
                          <a:effectLst/>
                          <a:latin typeface="Calibri" panose="020F0502020204030204" pitchFamily="34" charset="0"/>
                        </a:rPr>
                        <a:t>buddion</a:t>
                      </a:r>
                      <a:r>
                        <a:rPr lang="en-GB" sz="2000" b="0" i="0" dirty="0">
                          <a:effectLst/>
                          <a:latin typeface="Calibri" panose="020F0502020204030204" pitchFamily="34" charset="0"/>
                        </a:rPr>
                        <a:t>/</a:t>
                      </a:r>
                      <a:r>
                        <a:rPr lang="en-GB" sz="2000" b="0" i="0" dirty="0" err="1">
                          <a:effectLst/>
                          <a:latin typeface="Calibri" panose="020F0502020204030204" pitchFamily="34" charset="0"/>
                        </a:rPr>
                        <a:t>anfanteision</a:t>
                      </a:r>
                      <a:r>
                        <a:rPr lang="en-GB" sz="2000" b="0" i="0" dirty="0">
                          <a:effectLst/>
                          <a:latin typeface="Calibri" panose="020F0502020204030204" pitchFamily="34" charset="0"/>
                        </a:rPr>
                        <a:t> </a:t>
                      </a:r>
                      <a:r>
                        <a:rPr lang="en-GB" sz="2000" b="0" i="0" dirty="0" err="1">
                          <a:effectLst/>
                          <a:latin typeface="Calibri" panose="020F0502020204030204" pitchFamily="34" charset="0"/>
                        </a:rPr>
                        <a:t>ymarferol</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Pa </a:t>
                      </a:r>
                      <a:r>
                        <a:rPr lang="en-GB" sz="2000" b="0" i="0" dirty="0" err="1">
                          <a:effectLst/>
                          <a:latin typeface="Calibri" panose="020F0502020204030204" pitchFamily="34" charset="0"/>
                        </a:rPr>
                        <a:t>argymhellion</a:t>
                      </a:r>
                      <a:r>
                        <a:rPr lang="en-GB" sz="2000" b="0" i="0" dirty="0">
                          <a:effectLst/>
                          <a:latin typeface="Calibri" panose="020F0502020204030204" pitchFamily="34" charset="0"/>
                        </a:rPr>
                        <a:t> y </a:t>
                      </a:r>
                      <a:r>
                        <a:rPr lang="en-GB" sz="2000" b="0" i="0" dirty="0" err="1">
                          <a:effectLst/>
                          <a:latin typeface="Calibri" panose="020F0502020204030204" pitchFamily="34" charset="0"/>
                        </a:rPr>
                        <a:t>gellir</a:t>
                      </a:r>
                      <a:r>
                        <a:rPr lang="en-GB" sz="2000" b="0" i="0" dirty="0">
                          <a:effectLst/>
                          <a:latin typeface="Calibri" panose="020F0502020204030204" pitchFamily="34" charset="0"/>
                        </a:rPr>
                        <a:t> </a:t>
                      </a:r>
                      <a:r>
                        <a:rPr lang="en-GB" sz="2000" b="0" i="0" dirty="0" err="1">
                          <a:effectLst/>
                          <a:latin typeface="Calibri" panose="020F0502020204030204" pitchFamily="34" charset="0"/>
                        </a:rPr>
                        <a:t>eu</a:t>
                      </a:r>
                      <a:r>
                        <a:rPr lang="en-GB" sz="2000" b="0" i="0" dirty="0">
                          <a:effectLst/>
                          <a:latin typeface="Calibri" panose="020F0502020204030204" pitchFamily="34" charset="0"/>
                        </a:rPr>
                        <a:t> gwneud </a:t>
                      </a:r>
                      <a:r>
                        <a:rPr lang="en-GB" sz="2000" b="0" i="0" dirty="0" err="1">
                          <a:effectLst/>
                          <a:latin typeface="Calibri" panose="020F0502020204030204" pitchFamily="34" charset="0"/>
                        </a:rPr>
                        <a:t>ar</a:t>
                      </a:r>
                      <a:r>
                        <a:rPr lang="en-GB" sz="2000" b="0" i="0" dirty="0">
                          <a:effectLst/>
                          <a:latin typeface="Calibri" panose="020F0502020204030204" pitchFamily="34" charset="0"/>
                        </a:rPr>
                        <a:t> gyfer gwaith </a:t>
                      </a:r>
                      <a:r>
                        <a:rPr lang="en-GB" sz="2000" b="0" i="0" dirty="0" err="1">
                          <a:effectLst/>
                          <a:latin typeface="Calibri" panose="020F0502020204030204" pitchFamily="34" charset="0"/>
                        </a:rPr>
                        <a:t>coethi</a:t>
                      </a:r>
                      <a:r>
                        <a:rPr lang="en-GB" sz="2000" b="0" i="0" dirty="0">
                          <a:effectLst/>
                          <a:latin typeface="Calibri" panose="020F0502020204030204" pitchFamily="34" charset="0"/>
                        </a:rPr>
                        <a:t> </a:t>
                      </a:r>
                      <a:r>
                        <a:rPr lang="en-GB" sz="2000" b="0" i="0" dirty="0" err="1">
                          <a:effectLst/>
                          <a:latin typeface="Calibri" panose="020F0502020204030204" pitchFamily="34" charset="0"/>
                        </a:rPr>
                        <a:t>pellach</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endParaRPr lang="en-GB" sz="2000" dirty="0">
                        <a:effectLst/>
                      </a:endParaRPr>
                    </a:p>
                    <a:p>
                      <a:pPr algn="l" rtl="0" fontAlgn="base"/>
                      <a:r>
                        <a:rPr lang="en-GB" sz="2000" b="0" i="0" dirty="0" err="1">
                          <a:effectLst/>
                          <a:latin typeface="Calibri" panose="020F0502020204030204" pitchFamily="34" charset="0"/>
                        </a:rPr>
                        <a:t>Cyfweliadau</a:t>
                      </a:r>
                      <a:r>
                        <a:rPr lang="en-GB" sz="2000" b="0" i="0" dirty="0">
                          <a:effectLst/>
                          <a:latin typeface="Calibri" panose="020F0502020204030204" pitchFamily="34" charset="0"/>
                        </a:rPr>
                        <a:t> â </a:t>
                      </a:r>
                      <a:r>
                        <a:rPr lang="en-GB" sz="2000" b="0" i="0" dirty="0" err="1">
                          <a:effectLst/>
                          <a:latin typeface="Calibri" panose="020F0502020204030204" pitchFamily="34" charset="0"/>
                        </a:rPr>
                        <a:t>rhanddeiliaid</a:t>
                      </a:r>
                      <a:r>
                        <a:rPr lang="en-GB" sz="2000" b="0" i="0" dirty="0">
                          <a:effectLst/>
                          <a:latin typeface="Calibri" panose="020F0502020204030204" pitchFamily="34" charset="0"/>
                        </a:rPr>
                        <a:t> </a:t>
                      </a:r>
                      <a:r>
                        <a:rPr lang="en-GB" sz="2000" b="0" i="0" dirty="0" err="1">
                          <a:effectLst/>
                          <a:latin typeface="Calibri" panose="020F0502020204030204" pitchFamily="34" charset="0"/>
                        </a:rPr>
                        <a:t>ar</a:t>
                      </a:r>
                      <a:r>
                        <a:rPr lang="en-GB" sz="2000" b="0" i="0" dirty="0">
                          <a:effectLst/>
                          <a:latin typeface="Calibri" panose="020F0502020204030204" pitchFamily="34" charset="0"/>
                        </a:rPr>
                        <a:t> </a:t>
                      </a:r>
                      <a:r>
                        <a:rPr lang="en-GB" sz="2000" b="0" i="0" dirty="0" err="1">
                          <a:effectLst/>
                          <a:latin typeface="Calibri" panose="020F0502020204030204" pitchFamily="34" charset="0"/>
                        </a:rPr>
                        <a:t>wahanol</a:t>
                      </a:r>
                      <a:r>
                        <a:rPr lang="en-GB" sz="2000" b="0" i="0" dirty="0">
                          <a:effectLst/>
                          <a:latin typeface="Calibri" panose="020F0502020204030204" pitchFamily="34" charset="0"/>
                        </a:rPr>
                        <a:t> </a:t>
                      </a:r>
                      <a:r>
                        <a:rPr lang="en-GB" sz="2000" b="0" i="0" dirty="0" err="1">
                          <a:effectLst/>
                          <a:latin typeface="Calibri" panose="020F0502020204030204" pitchFamily="34" charset="0"/>
                        </a:rPr>
                        <a:t>lefelau’r</a:t>
                      </a:r>
                      <a:r>
                        <a:rPr lang="en-GB" sz="2000" b="0" i="0" dirty="0">
                          <a:effectLst/>
                          <a:latin typeface="Calibri" panose="020F0502020204030204" pitchFamily="34" charset="0"/>
                        </a:rPr>
                        <a:t> system</a:t>
                      </a:r>
                    </a:p>
                    <a:p>
                      <a:pPr marL="171450" indent="-171450" algn="l" rtl="0" fontAlgn="base">
                        <a:buFont typeface="Arial" panose="020B0604020202020204" pitchFamily="34" charset="0"/>
                        <a:buChar char="•"/>
                      </a:pPr>
                      <a:r>
                        <a:rPr lang="en-GB" sz="2000" b="0" i="0" dirty="0" err="1">
                          <a:effectLst/>
                          <a:latin typeface="Calibri" panose="020F0502020204030204" pitchFamily="34" charset="0"/>
                        </a:rPr>
                        <a:t>Tîm</a:t>
                      </a:r>
                      <a:r>
                        <a:rPr lang="en-GB" sz="2000" b="0" i="0" dirty="0">
                          <a:effectLst/>
                          <a:latin typeface="Calibri" panose="020F0502020204030204" pitchFamily="34" charset="0"/>
                        </a:rPr>
                        <a:t> </a:t>
                      </a:r>
                      <a:r>
                        <a:rPr lang="en-GB" sz="2000" b="0" i="0" dirty="0" err="1">
                          <a:effectLst/>
                          <a:latin typeface="Calibri" panose="020F0502020204030204" pitchFamily="34" charset="0"/>
                        </a:rPr>
                        <a:t>polisi</a:t>
                      </a:r>
                      <a:r>
                        <a:rPr lang="en-GB" sz="2000" b="0" i="0" dirty="0">
                          <a:effectLst/>
                          <a:latin typeface="Calibri" panose="020F0502020204030204" pitchFamily="34" charset="0"/>
                        </a:rPr>
                        <a:t> </a:t>
                      </a:r>
                      <a:r>
                        <a:rPr lang="en-GB" sz="2000" b="0" i="0" dirty="0" err="1">
                          <a:effectLst/>
                          <a:latin typeface="Calibri" panose="020F0502020204030204" pitchFamily="34" charset="0"/>
                        </a:rPr>
                        <a:t>cenedlaethol</a:t>
                      </a:r>
                      <a:endParaRPr lang="en-GB" sz="2000" b="0" i="0" dirty="0">
                        <a:effectLst/>
                        <a:latin typeface="Calibri" panose="020F0502020204030204" pitchFamily="34" charset="0"/>
                      </a:endParaRPr>
                    </a:p>
                    <a:p>
                      <a:pPr marL="171450" indent="-171450" algn="l" rtl="0" fontAlgn="base">
                        <a:buFont typeface="Arial" panose="020B0604020202020204" pitchFamily="34" charset="0"/>
                        <a:buChar char="•"/>
                      </a:pPr>
                      <a:r>
                        <a:rPr lang="en-GB" sz="2000" b="0" i="0" dirty="0" err="1">
                          <a:effectLst/>
                          <a:latin typeface="Calibri" panose="020F0502020204030204" pitchFamily="34" charset="0"/>
                        </a:rPr>
                        <a:t>Byrddau</a:t>
                      </a:r>
                      <a:r>
                        <a:rPr lang="en-GB" sz="2000" b="0" i="0" dirty="0">
                          <a:effectLst/>
                          <a:latin typeface="Calibri" panose="020F0502020204030204" pitchFamily="34" charset="0"/>
                        </a:rPr>
                        <a:t> iechyd</a:t>
                      </a:r>
                    </a:p>
                    <a:p>
                      <a:pPr marL="171450" indent="-171450" algn="l" rtl="0" fontAlgn="base">
                        <a:buFont typeface="Arial" panose="020B0604020202020204" pitchFamily="34" charset="0"/>
                        <a:buChar char="•"/>
                      </a:pPr>
                      <a:r>
                        <a:rPr lang="en-GB" sz="2000" b="0" i="0" dirty="0" err="1">
                          <a:effectLst/>
                          <a:latin typeface="Calibri" panose="020F0502020204030204" pitchFamily="34" charset="0"/>
                        </a:rPr>
                        <a:t>Timau</a:t>
                      </a:r>
                      <a:r>
                        <a:rPr lang="en-GB" sz="2000" b="0" i="0" dirty="0">
                          <a:effectLst/>
                          <a:latin typeface="Calibri" panose="020F0502020204030204" pitchFamily="34" charset="0"/>
                        </a:rPr>
                        <a:t> </a:t>
                      </a:r>
                      <a:r>
                        <a:rPr lang="en-GB" sz="2000" b="0" i="0" dirty="0" err="1">
                          <a:effectLst/>
                          <a:latin typeface="Calibri" panose="020F0502020204030204" pitchFamily="34" charset="0"/>
                        </a:rPr>
                        <a:t>practisau</a:t>
                      </a:r>
                      <a:endParaRPr lang="en-GB" sz="2000" b="0" i="0" dirty="0">
                        <a:effectLst/>
                      </a:endParaRPr>
                    </a:p>
                  </a:txBody>
                  <a:tcPr marL="90028" marR="90028" marT="45014" marB="45014">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65398062"/>
                  </a:ext>
                </a:extLst>
              </a:tr>
            </a:tbl>
          </a:graphicData>
        </a:graphic>
      </p:graphicFrame>
    </p:spTree>
    <p:extLst>
      <p:ext uri="{BB962C8B-B14F-4D97-AF65-F5344CB8AC3E}">
        <p14:creationId xmlns:p14="http://schemas.microsoft.com/office/powerpoint/2010/main" val="456325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20FE519-542E-0643-AC91-52EAD6E3E101}"/>
              </a:ext>
            </a:extLst>
          </p:cNvPr>
          <p:cNvGraphicFramePr>
            <a:graphicFrameLocks noGrp="1"/>
          </p:cNvGraphicFramePr>
          <p:nvPr>
            <p:ph idx="1"/>
            <p:extLst>
              <p:ext uri="{D42A27DB-BD31-4B8C-83A1-F6EECF244321}">
                <p14:modId xmlns:p14="http://schemas.microsoft.com/office/powerpoint/2010/main" val="1945537240"/>
              </p:ext>
            </p:extLst>
          </p:nvPr>
        </p:nvGraphicFramePr>
        <p:xfrm>
          <a:off x="557213" y="451262"/>
          <a:ext cx="10515600" cy="6614160"/>
        </p:xfrm>
        <a:graphic>
          <a:graphicData uri="http://schemas.openxmlformats.org/drawingml/2006/table">
            <a:tbl>
              <a:tblPr/>
              <a:tblGrid>
                <a:gridCol w="3505200">
                  <a:extLst>
                    <a:ext uri="{9D8B030D-6E8A-4147-A177-3AD203B41FA5}">
                      <a16:colId xmlns:a16="http://schemas.microsoft.com/office/drawing/2014/main" val="3470192684"/>
                    </a:ext>
                  </a:extLst>
                </a:gridCol>
                <a:gridCol w="4024683">
                  <a:extLst>
                    <a:ext uri="{9D8B030D-6E8A-4147-A177-3AD203B41FA5}">
                      <a16:colId xmlns:a16="http://schemas.microsoft.com/office/drawing/2014/main" val="3119822782"/>
                    </a:ext>
                  </a:extLst>
                </a:gridCol>
                <a:gridCol w="2985717">
                  <a:extLst>
                    <a:ext uri="{9D8B030D-6E8A-4147-A177-3AD203B41FA5}">
                      <a16:colId xmlns:a16="http://schemas.microsoft.com/office/drawing/2014/main" val="3535054572"/>
                    </a:ext>
                  </a:extLst>
                </a:gridCol>
              </a:tblGrid>
              <a:tr h="5302791">
                <a:tc>
                  <a:txBody>
                    <a:bodyPr/>
                    <a:lstStyle/>
                    <a:p>
                      <a:pPr fontAlgn="t"/>
                      <a:r>
                        <a:rPr lang="en-GB" sz="2800" b="1" dirty="0">
                          <a:effectLst/>
                        </a:rPr>
                        <a:t>Thema</a:t>
                      </a:r>
                    </a:p>
                    <a:p>
                      <a:pPr fontAlgn="t"/>
                      <a:endParaRPr lang="en-GB" sz="2000" dirty="0">
                        <a:effectLst/>
                      </a:endParaRPr>
                    </a:p>
                    <a:p>
                      <a:pPr algn="l" rtl="0" fontAlgn="base"/>
                      <a:r>
                        <a:rPr lang="en-GB" sz="2000" b="1" i="0" dirty="0" err="1">
                          <a:solidFill>
                            <a:srgbClr val="000000"/>
                          </a:solidFill>
                          <a:effectLst/>
                          <a:latin typeface="Calibri" panose="020F0502020204030204" pitchFamily="34" charset="0"/>
                        </a:rPr>
                        <a:t>Arloesedd</a:t>
                      </a:r>
                      <a:r>
                        <a:rPr lang="en-GB" sz="2000" b="1" i="0" dirty="0">
                          <a:solidFill>
                            <a:srgbClr val="000000"/>
                          </a:solidFill>
                          <a:effectLst/>
                          <a:latin typeface="Calibri" panose="020F0502020204030204" pitchFamily="34" charset="0"/>
                        </a:rPr>
                        <a:t> a </a:t>
                      </a:r>
                      <a:r>
                        <a:rPr lang="en-GB" sz="2000" b="1" i="0" dirty="0" err="1">
                          <a:solidFill>
                            <a:srgbClr val="000000"/>
                          </a:solidFill>
                          <a:effectLst/>
                          <a:latin typeface="Calibri" panose="020F0502020204030204" pitchFamily="34" charset="0"/>
                        </a:rPr>
                        <a:t>Gwella</a:t>
                      </a:r>
                      <a:r>
                        <a:rPr lang="en-GB" sz="2000" b="0" i="0" dirty="0">
                          <a:solidFill>
                            <a:srgbClr val="000000"/>
                          </a:solidFill>
                          <a:effectLst/>
                          <a:latin typeface="Calibri" panose="020F0502020204030204" pitchFamily="34" charset="0"/>
                        </a:rPr>
                        <a:t> </a:t>
                      </a:r>
                      <a:endParaRPr lang="en-GB" sz="2000" b="0" i="0" dirty="0">
                        <a:effectLst/>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err="1">
                          <a:solidFill>
                            <a:srgbClr val="000000"/>
                          </a:solidFill>
                          <a:effectLst/>
                          <a:latin typeface="Calibri" panose="020F0502020204030204" pitchFamily="34" charset="0"/>
                        </a:rPr>
                        <a:t>Gwella</a:t>
                      </a:r>
                      <a:r>
                        <a:rPr lang="en-GB" sz="2000" b="1" i="0" dirty="0">
                          <a:solidFill>
                            <a:srgbClr val="000000"/>
                          </a:solidFill>
                          <a:effectLst/>
                          <a:latin typeface="Calibri" panose="020F0502020204030204" pitchFamily="34" charset="0"/>
                        </a:rPr>
                        <a:t> </a:t>
                      </a:r>
                      <a:r>
                        <a:rPr lang="en-GB" sz="2000" b="1" i="0" dirty="0" err="1">
                          <a:solidFill>
                            <a:srgbClr val="000000"/>
                          </a:solidFill>
                          <a:effectLst/>
                          <a:latin typeface="Calibri" panose="020F0502020204030204" pitchFamily="34" charset="0"/>
                        </a:rPr>
                        <a:t>mynediad</a:t>
                      </a:r>
                      <a:r>
                        <a:rPr lang="en-GB" sz="2000" b="0" i="0" dirty="0">
                          <a:solidFill>
                            <a:srgbClr val="000000"/>
                          </a:solidFill>
                          <a:effectLst/>
                          <a:latin typeface="Calibri" panose="020F0502020204030204" pitchFamily="34" charset="0"/>
                        </a:rPr>
                        <a:t> </a:t>
                      </a:r>
                      <a:endParaRPr lang="en-GB" sz="2000" b="0" i="0" dirty="0">
                        <a:effectLst/>
                        <a:latin typeface="Calibri" panose="020F0502020204030204" pitchFamily="34" charset="0"/>
                      </a:endParaRPr>
                    </a:p>
                    <a:p>
                      <a:pPr algn="l" rtl="0" fontAlgn="base"/>
                      <a:r>
                        <a:rPr lang="en-GB" sz="2000" b="0" i="0" dirty="0">
                          <a:solidFill>
                            <a:srgbClr val="000000"/>
                          </a:solidFill>
                          <a:effectLst/>
                          <a:latin typeface="Calibri" panose="020F0502020204030204" pitchFamily="34" charset="0"/>
                        </a:rPr>
                        <a:t> </a:t>
                      </a:r>
                      <a:endParaRPr lang="en-GB" sz="2000" b="0" i="0" dirty="0">
                        <a:effectLst/>
                      </a:endParaRPr>
                    </a:p>
                    <a:p>
                      <a:pPr algn="l" rtl="0" fontAlgn="base">
                        <a:buFont typeface="Arial" panose="020B0604020202020204" pitchFamily="34" charset="0"/>
                        <a:buChar char="•"/>
                      </a:pPr>
                      <a:r>
                        <a:rPr lang="en-GB" sz="2000" b="1" i="0" dirty="0" err="1">
                          <a:solidFill>
                            <a:srgbClr val="000000"/>
                          </a:solidFill>
                          <a:effectLst/>
                          <a:latin typeface="Calibri" panose="020F0502020204030204" pitchFamily="34" charset="0"/>
                        </a:rPr>
                        <a:t>Defnyddio</a:t>
                      </a:r>
                      <a:r>
                        <a:rPr lang="en-GB" sz="2000" b="1" i="0" dirty="0">
                          <a:solidFill>
                            <a:srgbClr val="000000"/>
                          </a:solidFill>
                          <a:effectLst/>
                          <a:latin typeface="Calibri" panose="020F0502020204030204" pitchFamily="34" charset="0"/>
                        </a:rPr>
                        <a:t> data </a:t>
                      </a:r>
                      <a:r>
                        <a:rPr lang="en-GB" sz="2000" b="1" i="0" dirty="0" err="1">
                          <a:solidFill>
                            <a:srgbClr val="000000"/>
                          </a:solidFill>
                          <a:effectLst/>
                          <a:latin typeface="Calibri" panose="020F0502020204030204" pitchFamily="34" charset="0"/>
                        </a:rPr>
                        <a:t>i</a:t>
                      </a:r>
                      <a:r>
                        <a:rPr lang="en-GB" sz="2000" b="1" i="0" dirty="0">
                          <a:solidFill>
                            <a:srgbClr val="000000"/>
                          </a:solidFill>
                          <a:effectLst/>
                          <a:latin typeface="Calibri" panose="020F0502020204030204" pitchFamily="34" charset="0"/>
                        </a:rPr>
                        <a:t> </a:t>
                      </a:r>
                      <a:r>
                        <a:rPr lang="en-GB" sz="2000" b="1" i="0" dirty="0" err="1">
                          <a:solidFill>
                            <a:srgbClr val="000000"/>
                          </a:solidFill>
                          <a:effectLst/>
                          <a:latin typeface="Calibri" panose="020F0502020204030204" pitchFamily="34" charset="0"/>
                        </a:rPr>
                        <a:t>wella</a:t>
                      </a:r>
                      <a:r>
                        <a:rPr lang="en-GB" sz="2000" b="0" i="0" dirty="0">
                          <a:solidFill>
                            <a:srgbClr val="000000"/>
                          </a:solidFill>
                          <a:effectLst/>
                          <a:latin typeface="Calibri" panose="020F0502020204030204" pitchFamily="34" charset="0"/>
                        </a:rPr>
                        <a:t> </a:t>
                      </a:r>
                      <a:endParaRPr lang="en-GB" sz="2000" b="0" i="0" dirty="0">
                        <a:effectLst/>
                        <a:latin typeface="Calibri" panose="020F0502020204030204" pitchFamily="34" charset="0"/>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r>
                        <a:rPr lang="en-GB" sz="2800" b="1" dirty="0" err="1">
                          <a:effectLst/>
                        </a:rPr>
                        <a:t>Cwestiynau</a:t>
                      </a:r>
                      <a:r>
                        <a:rPr lang="en-GB" sz="2800" b="1" dirty="0">
                          <a:effectLst/>
                        </a:rPr>
                        <a:t> </a:t>
                      </a:r>
                      <a:r>
                        <a:rPr lang="en-GB" sz="2800" b="1" dirty="0" err="1">
                          <a:effectLst/>
                        </a:rPr>
                        <a:t>ymchwil</a:t>
                      </a:r>
                      <a:endParaRPr lang="en-GB" sz="2800" b="1" dirty="0">
                        <a:effectLst/>
                      </a:endParaRPr>
                    </a:p>
                    <a:p>
                      <a:pPr fontAlgn="t"/>
                      <a:endParaRPr lang="en-GB" sz="2000" dirty="0">
                        <a:effectLst/>
                      </a:endParaRPr>
                    </a:p>
                    <a:p>
                      <a:pPr algn="l" rtl="0" fontAlgn="base"/>
                      <a:r>
                        <a:rPr lang="en-GB" sz="2000" b="0" i="0" dirty="0">
                          <a:effectLst/>
                          <a:latin typeface="Calibri" panose="020F0502020204030204" pitchFamily="34" charset="0"/>
                        </a:rPr>
                        <a:t>Pa </a:t>
                      </a:r>
                      <a:r>
                        <a:rPr lang="en-GB" sz="2000" b="0" i="0" dirty="0" err="1">
                          <a:effectLst/>
                          <a:latin typeface="Calibri" panose="020F0502020204030204" pitchFamily="34" charset="0"/>
                        </a:rPr>
                        <a:t>heriau</a:t>
                      </a:r>
                      <a:r>
                        <a:rPr lang="en-GB" sz="2000" b="0" i="0" dirty="0">
                          <a:effectLst/>
                          <a:latin typeface="Calibri" panose="020F0502020204030204" pitchFamily="34" charset="0"/>
                        </a:rPr>
                        <a:t> y </a:t>
                      </a:r>
                      <a:r>
                        <a:rPr lang="en-GB" sz="2000" b="0" i="0" dirty="0" err="1">
                          <a:effectLst/>
                          <a:latin typeface="Calibri" panose="020F0502020204030204" pitchFamily="34" charset="0"/>
                        </a:rPr>
                        <a:t>mae</a:t>
                      </a:r>
                      <a:r>
                        <a:rPr lang="en-GB" sz="2000" b="0" i="0" dirty="0">
                          <a:effectLst/>
                          <a:latin typeface="Calibri" panose="020F0502020204030204" pitchFamily="34" charset="0"/>
                        </a:rPr>
                        <a:t> </a:t>
                      </a:r>
                      <a:r>
                        <a:rPr lang="en-GB" sz="2000" b="0" i="0" dirty="0" err="1">
                          <a:effectLst/>
                          <a:latin typeface="Calibri" panose="020F0502020204030204" pitchFamily="34" charset="0"/>
                        </a:rPr>
                        <a:t>practisau</a:t>
                      </a:r>
                      <a:r>
                        <a:rPr lang="en-GB" sz="2000" b="0" i="0" dirty="0">
                          <a:effectLst/>
                          <a:latin typeface="Calibri" panose="020F0502020204030204" pitchFamily="34" charset="0"/>
                        </a:rPr>
                        <a:t> </a:t>
                      </a:r>
                      <a:r>
                        <a:rPr lang="en-GB" sz="2000" b="0" i="0" dirty="0" err="1">
                          <a:effectLst/>
                          <a:latin typeface="Calibri" panose="020F0502020204030204" pitchFamily="34" charset="0"/>
                        </a:rPr>
                        <a:t>deintyddol</a:t>
                      </a:r>
                      <a:r>
                        <a:rPr lang="en-GB" sz="2000" b="0" i="0" dirty="0">
                          <a:effectLst/>
                          <a:latin typeface="Calibri" panose="020F0502020204030204" pitchFamily="34" charset="0"/>
                        </a:rPr>
                        <a:t> yn </a:t>
                      </a:r>
                      <a:r>
                        <a:rPr lang="en-GB" sz="2000" b="0" i="0" dirty="0" err="1">
                          <a:effectLst/>
                          <a:latin typeface="Calibri" panose="020F0502020204030204" pitchFamily="34" charset="0"/>
                        </a:rPr>
                        <a:t>eu</a:t>
                      </a:r>
                      <a:r>
                        <a:rPr lang="en-GB" sz="2000" b="0" i="0" dirty="0">
                          <a:effectLst/>
                          <a:latin typeface="Calibri" panose="020F0502020204030204" pitchFamily="34" charset="0"/>
                        </a:rPr>
                        <a:t> </a:t>
                      </a:r>
                      <a:r>
                        <a:rPr lang="en-GB" sz="2000" b="0" i="0" dirty="0" err="1">
                          <a:effectLst/>
                          <a:latin typeface="Calibri" panose="020F0502020204030204" pitchFamily="34" charset="0"/>
                        </a:rPr>
                        <a:t>hwynebu</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Pa </a:t>
                      </a:r>
                      <a:r>
                        <a:rPr lang="en-GB" sz="2000" b="0" i="0" dirty="0" err="1">
                          <a:effectLst/>
                          <a:latin typeface="Calibri" panose="020F0502020204030204" pitchFamily="34" charset="0"/>
                        </a:rPr>
                        <a:t>ddulliau</a:t>
                      </a:r>
                      <a:r>
                        <a:rPr lang="en-GB" sz="2000" b="0" i="0" dirty="0">
                          <a:effectLst/>
                          <a:latin typeface="Calibri" panose="020F0502020204030204" pitchFamily="34" charset="0"/>
                        </a:rPr>
                        <a:t> a </a:t>
                      </a:r>
                      <a:r>
                        <a:rPr lang="en-GB" sz="2000" b="0" i="0" dirty="0" err="1">
                          <a:effectLst/>
                          <a:latin typeface="Calibri" panose="020F0502020204030204" pitchFamily="34" charset="0"/>
                        </a:rPr>
                        <a:t>strategaethau</a:t>
                      </a:r>
                      <a:r>
                        <a:rPr lang="en-GB" sz="2000" b="0" i="0" dirty="0">
                          <a:effectLst/>
                          <a:latin typeface="Calibri" panose="020F0502020204030204" pitchFamily="34" charset="0"/>
                        </a:rPr>
                        <a:t> y </a:t>
                      </a:r>
                      <a:r>
                        <a:rPr lang="en-GB" sz="2000" b="0" i="0" dirty="0" err="1">
                          <a:effectLst/>
                          <a:latin typeface="Calibri" panose="020F0502020204030204" pitchFamily="34" charset="0"/>
                        </a:rPr>
                        <a:t>mae’r</a:t>
                      </a:r>
                      <a:r>
                        <a:rPr lang="en-GB" sz="2000" b="0" i="0" dirty="0">
                          <a:effectLst/>
                          <a:latin typeface="Calibri" panose="020F0502020204030204" pitchFamily="34" charset="0"/>
                        </a:rPr>
                        <a:t> </a:t>
                      </a:r>
                      <a:r>
                        <a:rPr lang="en-GB" sz="2000" b="0" i="0" dirty="0" err="1">
                          <a:effectLst/>
                          <a:latin typeface="Calibri" panose="020F0502020204030204" pitchFamily="34" charset="0"/>
                        </a:rPr>
                        <a:t>byrddau</a:t>
                      </a:r>
                      <a:r>
                        <a:rPr lang="en-GB" sz="2000" b="0" i="0" dirty="0">
                          <a:effectLst/>
                          <a:latin typeface="Calibri" panose="020F0502020204030204" pitchFamily="34" charset="0"/>
                        </a:rPr>
                        <a:t> iechyd </a:t>
                      </a:r>
                      <a:r>
                        <a:rPr lang="en-GB" sz="2000" b="0" i="0" dirty="0" err="1">
                          <a:effectLst/>
                          <a:latin typeface="Calibri" panose="020F0502020204030204" pitchFamily="34" charset="0"/>
                        </a:rPr>
                        <a:t>wedi’u</a:t>
                      </a:r>
                      <a:r>
                        <a:rPr lang="en-GB" sz="2000" b="0" i="0" dirty="0">
                          <a:effectLst/>
                          <a:latin typeface="Calibri" panose="020F0502020204030204" pitchFamily="34" charset="0"/>
                        </a:rPr>
                        <a:t> </a:t>
                      </a:r>
                      <a:r>
                        <a:rPr lang="en-GB" sz="2000" b="0" i="0" dirty="0" err="1">
                          <a:effectLst/>
                          <a:latin typeface="Calibri" panose="020F0502020204030204" pitchFamily="34" charset="0"/>
                        </a:rPr>
                        <a:t>defnyddio</a:t>
                      </a:r>
                      <a:r>
                        <a:rPr lang="en-GB" sz="2000" b="0" i="0" dirty="0">
                          <a:effectLst/>
                          <a:latin typeface="Calibri" panose="020F0502020204030204" pitchFamily="34" charset="0"/>
                        </a:rPr>
                        <a:t> </a:t>
                      </a:r>
                      <a:r>
                        <a:rPr lang="en-GB" sz="2000" b="0" i="0" dirty="0" err="1">
                          <a:effectLst/>
                          <a:latin typeface="Calibri" panose="020F0502020204030204" pitchFamily="34" charset="0"/>
                        </a:rPr>
                        <a:t>i</a:t>
                      </a:r>
                      <a:r>
                        <a:rPr lang="en-GB" sz="2000" b="0" i="0" dirty="0">
                          <a:effectLst/>
                          <a:latin typeface="Calibri" panose="020F0502020204030204" pitchFamily="34" charset="0"/>
                        </a:rPr>
                        <a:t> </a:t>
                      </a:r>
                      <a:r>
                        <a:rPr lang="en-GB" sz="2000" b="0" i="0" dirty="0" err="1">
                          <a:effectLst/>
                          <a:latin typeface="Calibri" panose="020F0502020204030204" pitchFamily="34" charset="0"/>
                        </a:rPr>
                        <a:t>gefnogi</a:t>
                      </a:r>
                      <a:r>
                        <a:rPr lang="en-GB" sz="2000" b="0" i="0" dirty="0">
                          <a:effectLst/>
                          <a:latin typeface="Calibri" panose="020F0502020204030204" pitchFamily="34" charset="0"/>
                        </a:rPr>
                        <a:t> </a:t>
                      </a:r>
                      <a:r>
                        <a:rPr lang="en-GB" sz="2000" b="0" i="0" dirty="0" err="1">
                          <a:effectLst/>
                          <a:latin typeface="Calibri" panose="020F0502020204030204" pitchFamily="34" charset="0"/>
                        </a:rPr>
                        <a:t>mynediad</a:t>
                      </a:r>
                      <a:r>
                        <a:rPr lang="en-GB" sz="2000" b="0" i="0" dirty="0">
                          <a:effectLst/>
                          <a:latin typeface="Calibri" panose="020F0502020204030204" pitchFamily="34" charset="0"/>
                        </a:rPr>
                        <a:t>? A </a:t>
                      </a:r>
                      <a:r>
                        <a:rPr lang="en-GB" sz="2000" b="0" i="0" dirty="0" err="1">
                          <a:effectLst/>
                          <a:latin typeface="Calibri" panose="020F0502020204030204" pitchFamily="34" charset="0"/>
                        </a:rPr>
                        <a:t>pha</a:t>
                      </a:r>
                      <a:r>
                        <a:rPr lang="en-GB" sz="2000" b="0" i="0" dirty="0">
                          <a:effectLst/>
                          <a:latin typeface="Calibri" panose="020F0502020204030204" pitchFamily="34" charset="0"/>
                        </a:rPr>
                        <a:t> effaith a </a:t>
                      </a:r>
                      <a:r>
                        <a:rPr lang="en-GB" sz="2000" b="0" i="0" dirty="0" err="1">
                          <a:effectLst/>
                          <a:latin typeface="Calibri" panose="020F0502020204030204" pitchFamily="34" charset="0"/>
                        </a:rPr>
                        <a:t>gafwyd</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Pa </a:t>
                      </a:r>
                      <a:r>
                        <a:rPr lang="en-GB" sz="2000" b="0" i="0" dirty="0" err="1">
                          <a:effectLst/>
                          <a:latin typeface="Calibri" panose="020F0502020204030204" pitchFamily="34" charset="0"/>
                        </a:rPr>
                        <a:t>fesurau</a:t>
                      </a:r>
                      <a:r>
                        <a:rPr lang="en-GB" sz="2000" b="0" i="0" dirty="0">
                          <a:effectLst/>
                          <a:latin typeface="Calibri" panose="020F0502020204030204" pitchFamily="34" charset="0"/>
                        </a:rPr>
                        <a:t> </a:t>
                      </a:r>
                      <a:r>
                        <a:rPr lang="en-GB" sz="2000" b="0" i="0" dirty="0" err="1">
                          <a:effectLst/>
                          <a:latin typeface="Calibri" panose="020F0502020204030204" pitchFamily="34" charset="0"/>
                        </a:rPr>
                        <a:t>arloesol</a:t>
                      </a:r>
                      <a:r>
                        <a:rPr lang="en-GB" sz="2000" b="0" i="0" dirty="0">
                          <a:effectLst/>
                          <a:latin typeface="Calibri" panose="020F0502020204030204" pitchFamily="34" charset="0"/>
                        </a:rPr>
                        <a:t> ac ‘</a:t>
                      </a:r>
                      <a:r>
                        <a:rPr lang="en-GB" sz="2000" b="0" i="0" dirty="0" err="1">
                          <a:effectLst/>
                          <a:latin typeface="Calibri" panose="020F0502020204030204" pitchFamily="34" charset="0"/>
                        </a:rPr>
                        <a:t>arferion</a:t>
                      </a:r>
                      <a:r>
                        <a:rPr lang="en-GB" sz="2000" b="0" i="0" dirty="0">
                          <a:effectLst/>
                          <a:latin typeface="Calibri" panose="020F0502020204030204" pitchFamily="34" charset="0"/>
                        </a:rPr>
                        <a:t> </a:t>
                      </a:r>
                      <a:r>
                        <a:rPr lang="en-GB" sz="2000" b="0" i="0" dirty="0" err="1">
                          <a:effectLst/>
                          <a:latin typeface="Calibri" panose="020F0502020204030204" pitchFamily="34" charset="0"/>
                        </a:rPr>
                        <a:t>addawol</a:t>
                      </a:r>
                      <a:r>
                        <a:rPr lang="en-GB" sz="2000" b="0" i="0" dirty="0">
                          <a:effectLst/>
                          <a:latin typeface="Calibri" panose="020F0502020204030204" pitchFamily="34" charset="0"/>
                        </a:rPr>
                        <a:t>’ y </a:t>
                      </a:r>
                      <a:r>
                        <a:rPr lang="en-GB" sz="2000" b="0" i="0" dirty="0" err="1">
                          <a:effectLst/>
                          <a:latin typeface="Calibri" panose="020F0502020204030204" pitchFamily="34" charset="0"/>
                        </a:rPr>
                        <a:t>gellir</a:t>
                      </a:r>
                      <a:r>
                        <a:rPr lang="en-GB" sz="2000" b="0" i="0" dirty="0">
                          <a:effectLst/>
                          <a:latin typeface="Calibri" panose="020F0502020204030204" pitchFamily="34" charset="0"/>
                        </a:rPr>
                        <a:t> </a:t>
                      </a:r>
                      <a:r>
                        <a:rPr lang="en-GB" sz="2000" b="0" i="0" dirty="0" err="1">
                          <a:effectLst/>
                          <a:latin typeface="Calibri" panose="020F0502020204030204" pitchFamily="34" charset="0"/>
                        </a:rPr>
                        <a:t>eu</a:t>
                      </a:r>
                      <a:r>
                        <a:rPr lang="en-GB" sz="2000" b="0" i="0" dirty="0">
                          <a:effectLst/>
                          <a:latin typeface="Calibri" panose="020F0502020204030204" pitchFamily="34" charset="0"/>
                        </a:rPr>
                        <a:t> nodi? </a:t>
                      </a:r>
                    </a:p>
                    <a:p>
                      <a:pPr algn="l" rtl="0" fontAlgn="base"/>
                      <a:endParaRPr lang="en-GB" sz="2000" dirty="0"/>
                    </a:p>
                    <a:p>
                      <a:pPr algn="l" rtl="0" fontAlgn="base"/>
                      <a:r>
                        <a:rPr lang="en-GB" sz="2000" dirty="0"/>
                        <a:t>Sut y </a:t>
                      </a:r>
                      <a:r>
                        <a:rPr lang="en-GB" sz="2000" dirty="0" err="1"/>
                        <a:t>mae</a:t>
                      </a:r>
                      <a:r>
                        <a:rPr lang="en-GB" sz="2000" dirty="0"/>
                        <a:t> data ACORN yn </a:t>
                      </a:r>
                      <a:r>
                        <a:rPr lang="en-GB" sz="2000" dirty="0" err="1"/>
                        <a:t>cael</a:t>
                      </a:r>
                      <a:r>
                        <a:rPr lang="en-GB" sz="2000" dirty="0"/>
                        <a:t> </a:t>
                      </a:r>
                      <a:r>
                        <a:rPr lang="en-GB" sz="2000" dirty="0" err="1"/>
                        <a:t>eu</a:t>
                      </a:r>
                      <a:r>
                        <a:rPr lang="en-GB" sz="2000" dirty="0"/>
                        <a:t> </a:t>
                      </a:r>
                      <a:r>
                        <a:rPr lang="en-GB" sz="2000" dirty="0" err="1"/>
                        <a:t>dadansoddi</a:t>
                      </a:r>
                      <a:r>
                        <a:rPr lang="en-GB" sz="2000" dirty="0"/>
                        <a:t> </a:t>
                      </a:r>
                      <a:r>
                        <a:rPr lang="en-GB" sz="2000" dirty="0" err="1"/>
                        <a:t>a’u</a:t>
                      </a:r>
                      <a:r>
                        <a:rPr lang="en-GB" sz="2000" dirty="0"/>
                        <a:t> </a:t>
                      </a:r>
                      <a:r>
                        <a:rPr lang="en-GB" sz="2000" dirty="0" err="1"/>
                        <a:t>defnyddio</a:t>
                      </a:r>
                      <a:r>
                        <a:rPr lang="en-GB" sz="2000" dirty="0"/>
                        <a:t> </a:t>
                      </a:r>
                      <a:r>
                        <a:rPr lang="en-GB" sz="2000" dirty="0" err="1"/>
                        <a:t>gan</a:t>
                      </a:r>
                      <a:r>
                        <a:rPr lang="en-GB" sz="2000" dirty="0"/>
                        <a:t> </a:t>
                      </a:r>
                      <a:r>
                        <a:rPr lang="en-GB" sz="2000" dirty="0" err="1"/>
                        <a:t>wahanol</a:t>
                      </a:r>
                      <a:r>
                        <a:rPr lang="en-GB" sz="2000" dirty="0"/>
                        <a:t> </a:t>
                      </a:r>
                      <a:r>
                        <a:rPr lang="en-GB" sz="2000" dirty="0" err="1"/>
                        <a:t>randdeiliaid</a:t>
                      </a:r>
                      <a:r>
                        <a:rPr lang="en-GB" sz="2000" dirty="0"/>
                        <a:t>?</a:t>
                      </a:r>
                      <a:endParaRPr lang="en-GB" sz="2000" b="0" i="0" dirty="0">
                        <a:effectLs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fontAlgn="t"/>
                      <a:r>
                        <a:rPr lang="en-GB" sz="2800" b="1" dirty="0" err="1">
                          <a:effectLst/>
                        </a:rPr>
                        <a:t>Dulliau</a:t>
                      </a:r>
                      <a:endParaRPr lang="en-GB" sz="2800" b="1" dirty="0">
                        <a:effectLst/>
                      </a:endParaRPr>
                    </a:p>
                    <a:p>
                      <a:pPr fontAlgn="t"/>
                      <a:endParaRPr lang="en-GB" sz="2000" dirty="0">
                        <a:effectLst/>
                      </a:endParaRPr>
                    </a:p>
                    <a:p>
                      <a:pPr algn="l" rtl="0" fontAlgn="base"/>
                      <a:r>
                        <a:rPr lang="en-GB" sz="2000" b="0" i="0" dirty="0" err="1">
                          <a:effectLst/>
                          <a:latin typeface="Calibri" panose="020F0502020204030204" pitchFamily="34" charset="0"/>
                        </a:rPr>
                        <a:t>Cyfweliadau</a:t>
                      </a:r>
                      <a:r>
                        <a:rPr lang="en-GB" sz="2000" b="0" i="0" dirty="0">
                          <a:effectLst/>
                          <a:latin typeface="Calibri" panose="020F0502020204030204" pitchFamily="34" charset="0"/>
                        </a:rPr>
                        <a:t> â </a:t>
                      </a:r>
                      <a:r>
                        <a:rPr lang="en-GB" sz="2000" b="0" i="0" dirty="0" err="1">
                          <a:effectLst/>
                          <a:latin typeface="Calibri" panose="020F0502020204030204" pitchFamily="34" charset="0"/>
                        </a:rPr>
                        <a:t>rhanddeiliaid</a:t>
                      </a:r>
                      <a:r>
                        <a:rPr lang="en-GB" sz="2000" b="0" i="0" dirty="0">
                          <a:effectLst/>
                          <a:latin typeface="Calibri" panose="020F0502020204030204" pitchFamily="34" charset="0"/>
                        </a:rPr>
                        <a:t> </a:t>
                      </a:r>
                      <a:r>
                        <a:rPr lang="en-GB" sz="2000" b="0" i="0" dirty="0" err="1">
                          <a:effectLst/>
                          <a:latin typeface="Calibri" panose="020F0502020204030204" pitchFamily="34" charset="0"/>
                        </a:rPr>
                        <a:t>ar</a:t>
                      </a:r>
                      <a:r>
                        <a:rPr lang="en-GB" sz="2000" b="0" i="0" dirty="0">
                          <a:effectLst/>
                          <a:latin typeface="Calibri" panose="020F0502020204030204" pitchFamily="34" charset="0"/>
                        </a:rPr>
                        <a:t> </a:t>
                      </a:r>
                      <a:r>
                        <a:rPr lang="en-GB" sz="2000" b="0" i="0" dirty="0" err="1">
                          <a:effectLst/>
                          <a:latin typeface="Calibri" panose="020F0502020204030204" pitchFamily="34" charset="0"/>
                        </a:rPr>
                        <a:t>wahanol</a:t>
                      </a:r>
                      <a:r>
                        <a:rPr lang="en-GB" sz="2000" b="0" i="0" dirty="0">
                          <a:effectLst/>
                          <a:latin typeface="Calibri" panose="020F0502020204030204" pitchFamily="34" charset="0"/>
                        </a:rPr>
                        <a:t> </a:t>
                      </a:r>
                      <a:r>
                        <a:rPr lang="en-GB" sz="2000" b="0" i="0" dirty="0" err="1">
                          <a:effectLst/>
                          <a:latin typeface="Calibri" panose="020F0502020204030204" pitchFamily="34" charset="0"/>
                        </a:rPr>
                        <a:t>lefelau’r</a:t>
                      </a:r>
                      <a:r>
                        <a:rPr lang="en-GB" sz="2000" b="0" i="0" dirty="0">
                          <a:effectLst/>
                          <a:latin typeface="Calibri" panose="020F0502020204030204" pitchFamily="34" charset="0"/>
                        </a:rPr>
                        <a:t> system (</a:t>
                      </a:r>
                      <a:r>
                        <a:rPr lang="en-GB" sz="2000" b="0" i="0" dirty="0" err="1">
                          <a:effectLst/>
                          <a:latin typeface="Calibri" panose="020F0502020204030204" pitchFamily="34" charset="0"/>
                        </a:rPr>
                        <a:t>polisi</a:t>
                      </a:r>
                      <a:r>
                        <a:rPr lang="en-GB" sz="2000" b="0" i="0" dirty="0">
                          <a:effectLst/>
                          <a:latin typeface="Calibri" panose="020F0502020204030204" pitchFamily="34" charset="0"/>
                        </a:rPr>
                        <a:t> </a:t>
                      </a:r>
                      <a:r>
                        <a:rPr lang="en-GB" sz="2000" b="0" i="0" dirty="0" err="1">
                          <a:effectLst/>
                          <a:latin typeface="Calibri" panose="020F0502020204030204" pitchFamily="34" charset="0"/>
                        </a:rPr>
                        <a:t>cenedlaethol</a:t>
                      </a:r>
                      <a:r>
                        <a:rPr lang="en-GB" sz="2000" b="0" i="0" dirty="0">
                          <a:effectLst/>
                          <a:latin typeface="Calibri" panose="020F0502020204030204" pitchFamily="34" charset="0"/>
                        </a:rPr>
                        <a:t>, </a:t>
                      </a:r>
                      <a:r>
                        <a:rPr lang="en-GB" sz="2000" b="0" i="0" dirty="0" err="1">
                          <a:effectLst/>
                          <a:latin typeface="Calibri" panose="020F0502020204030204" pitchFamily="34" charset="0"/>
                        </a:rPr>
                        <a:t>comisiynwyr</a:t>
                      </a:r>
                      <a:r>
                        <a:rPr lang="en-GB" sz="2000" b="0" i="0" dirty="0">
                          <a:effectLst/>
                          <a:latin typeface="Calibri" panose="020F0502020204030204" pitchFamily="34" charset="0"/>
                        </a:rPr>
                        <a:t>, </a:t>
                      </a:r>
                      <a:r>
                        <a:rPr lang="en-GB" sz="2000" b="0" i="0" dirty="0" err="1">
                          <a:effectLst/>
                          <a:latin typeface="Calibri" panose="020F0502020204030204" pitchFamily="34" charset="0"/>
                        </a:rPr>
                        <a:t>darparwyr</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err="1">
                          <a:effectLst/>
                          <a:latin typeface="Calibri" panose="020F0502020204030204" pitchFamily="34" charset="0"/>
                        </a:rPr>
                        <a:t>Casglu</a:t>
                      </a:r>
                      <a:r>
                        <a:rPr lang="en-GB" sz="2000" b="0" i="0" dirty="0">
                          <a:effectLst/>
                          <a:latin typeface="Calibri" panose="020F0502020204030204" pitchFamily="34" charset="0"/>
                        </a:rPr>
                        <a:t> a </a:t>
                      </a:r>
                      <a:r>
                        <a:rPr lang="en-GB" sz="2000" b="0" i="0" dirty="0" err="1">
                          <a:effectLst/>
                          <a:latin typeface="Calibri" panose="020F0502020204030204" pitchFamily="34" charset="0"/>
                        </a:rPr>
                        <a:t>rhannu</a:t>
                      </a:r>
                      <a:r>
                        <a:rPr lang="en-GB" sz="2000" b="0" i="0" dirty="0">
                          <a:effectLst/>
                          <a:latin typeface="Calibri" panose="020F0502020204030204" pitchFamily="34" charset="0"/>
                        </a:rPr>
                        <a:t> </a:t>
                      </a:r>
                      <a:r>
                        <a:rPr lang="en-GB" sz="2000" b="0" i="0" dirty="0" err="1">
                          <a:effectLst/>
                          <a:latin typeface="Calibri" panose="020F0502020204030204" pitchFamily="34" charset="0"/>
                        </a:rPr>
                        <a:t>disgrifiadau</a:t>
                      </a:r>
                      <a:r>
                        <a:rPr lang="en-GB" sz="2000" b="0" i="0" dirty="0">
                          <a:effectLst/>
                          <a:latin typeface="Calibri" panose="020F0502020204030204" pitchFamily="34" charset="0"/>
                        </a:rPr>
                        <a:t> </a:t>
                      </a:r>
                      <a:r>
                        <a:rPr lang="en-GB" sz="2000" b="0" i="0" dirty="0" err="1">
                          <a:effectLst/>
                          <a:latin typeface="Calibri" panose="020F0502020204030204" pitchFamily="34" charset="0"/>
                        </a:rPr>
                        <a:t>byr</a:t>
                      </a:r>
                      <a:r>
                        <a:rPr lang="en-GB" sz="2000" b="0" i="0" dirty="0">
                          <a:effectLst/>
                          <a:latin typeface="Calibri" panose="020F0502020204030204" pitchFamily="34" charset="0"/>
                        </a:rPr>
                        <a:t> o ‘</a:t>
                      </a:r>
                      <a:r>
                        <a:rPr lang="en-GB" sz="2000" b="0" i="0" dirty="0" err="1">
                          <a:effectLst/>
                          <a:latin typeface="Calibri" panose="020F0502020204030204" pitchFamily="34" charset="0"/>
                        </a:rPr>
                        <a:t>arferion</a:t>
                      </a:r>
                      <a:r>
                        <a:rPr lang="en-GB" sz="2000" b="0" i="0" dirty="0">
                          <a:effectLst/>
                          <a:latin typeface="Calibri" panose="020F0502020204030204" pitchFamily="34" charset="0"/>
                        </a:rPr>
                        <a:t> </a:t>
                      </a:r>
                      <a:r>
                        <a:rPr lang="en-GB" sz="2000" b="0" i="0" dirty="0" err="1">
                          <a:effectLst/>
                          <a:latin typeface="Calibri" panose="020F0502020204030204" pitchFamily="34" charset="0"/>
                        </a:rPr>
                        <a:t>addawol</a:t>
                      </a:r>
                      <a:r>
                        <a:rPr lang="en-GB" sz="2000" b="0" i="0" dirty="0">
                          <a:effectLst/>
                          <a:latin typeface="Calibri" panose="020F0502020204030204" pitchFamily="34" charset="0"/>
                        </a:rPr>
                        <a:t>’  </a:t>
                      </a:r>
                    </a:p>
                    <a:p>
                      <a:pPr algn="l" rtl="0" fontAlgn="base"/>
                      <a:endParaRPr lang="en-GB" sz="2000" b="0" i="0" dirty="0">
                        <a:effectLst/>
                      </a:endParaRPr>
                    </a:p>
                    <a:p>
                      <a:pPr algn="l" rtl="0" fontAlgn="base"/>
                      <a:r>
                        <a:rPr lang="en-GB" sz="2000" b="0" i="0" dirty="0" err="1">
                          <a:effectLst/>
                          <a:latin typeface="Calibri" panose="020F0502020204030204" pitchFamily="34" charset="0"/>
                        </a:rPr>
                        <a:t>Cyfweliadau</a:t>
                      </a:r>
                      <a:r>
                        <a:rPr lang="en-GB" sz="2000" b="0" i="0" dirty="0">
                          <a:effectLst/>
                          <a:latin typeface="Calibri" panose="020F0502020204030204" pitchFamily="34" charset="0"/>
                        </a:rPr>
                        <a:t> â </a:t>
                      </a:r>
                      <a:r>
                        <a:rPr lang="en-GB" sz="2000" b="0" i="0" dirty="0" err="1">
                          <a:effectLst/>
                          <a:latin typeface="Calibri" panose="020F0502020204030204" pitchFamily="34" charset="0"/>
                        </a:rPr>
                        <a:t>thîm</a:t>
                      </a:r>
                      <a:r>
                        <a:rPr lang="en-GB" sz="2000" b="0" i="0" dirty="0">
                          <a:effectLst/>
                          <a:latin typeface="Calibri" panose="020F0502020204030204" pitchFamily="34" charset="0"/>
                        </a:rPr>
                        <a:t> </a:t>
                      </a:r>
                      <a:r>
                        <a:rPr lang="en-GB" sz="2000" b="0" i="0" dirty="0" err="1">
                          <a:effectLst/>
                          <a:latin typeface="Calibri" panose="020F0502020204030204" pitchFamily="34" charset="0"/>
                        </a:rPr>
                        <a:t>Awdurdod</a:t>
                      </a:r>
                      <a:r>
                        <a:rPr lang="en-GB" sz="2000" b="0" i="0" dirty="0">
                          <a:effectLst/>
                          <a:latin typeface="Calibri" panose="020F0502020204030204" pitchFamily="34" charset="0"/>
                        </a:rPr>
                        <a:t> </a:t>
                      </a:r>
                      <a:r>
                        <a:rPr lang="en-GB" sz="2000" b="0" i="0" dirty="0" err="1">
                          <a:effectLst/>
                          <a:latin typeface="Calibri" panose="020F0502020204030204" pitchFamily="34" charset="0"/>
                        </a:rPr>
                        <a:t>Gwasanaethau</a:t>
                      </a:r>
                      <a:r>
                        <a:rPr lang="en-GB" sz="2000" b="0" i="0" dirty="0">
                          <a:effectLst/>
                          <a:latin typeface="Calibri" panose="020F0502020204030204" pitchFamily="34" charset="0"/>
                        </a:rPr>
                        <a:t> </a:t>
                      </a:r>
                      <a:r>
                        <a:rPr lang="en-GB" sz="2000" b="0" i="0" dirty="0" err="1">
                          <a:effectLst/>
                          <a:latin typeface="Calibri" panose="020F0502020204030204" pitchFamily="34" charset="0"/>
                        </a:rPr>
                        <a:t>Busnes</a:t>
                      </a:r>
                      <a:r>
                        <a:rPr lang="en-GB" sz="2000" b="0" i="0" dirty="0">
                          <a:effectLst/>
                          <a:latin typeface="Calibri" panose="020F0502020204030204" pitchFamily="34" charset="0"/>
                        </a:rPr>
                        <a:t> y GIG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err="1">
                          <a:effectLst/>
                          <a:latin typeface="Calibri" panose="020F0502020204030204" pitchFamily="34" charset="0"/>
                        </a:rPr>
                        <a:t>Arsylwi</a:t>
                      </a:r>
                      <a:r>
                        <a:rPr lang="en-GB" sz="2000" b="0" i="0" dirty="0">
                          <a:effectLst/>
                          <a:latin typeface="Calibri" panose="020F0502020204030204" pitchFamily="34" charset="0"/>
                        </a:rPr>
                        <a:t> </a:t>
                      </a:r>
                      <a:r>
                        <a:rPr lang="en-GB" sz="2000" b="0" i="0" dirty="0" err="1">
                          <a:effectLst/>
                          <a:latin typeface="Calibri" panose="020F0502020204030204" pitchFamily="34" charset="0"/>
                        </a:rPr>
                        <a:t>ar</a:t>
                      </a:r>
                      <a:r>
                        <a:rPr lang="en-GB" sz="2000" b="0" i="0" dirty="0">
                          <a:effectLst/>
                          <a:latin typeface="Calibri" panose="020F0502020204030204" pitchFamily="34" charset="0"/>
                        </a:rPr>
                        <a:t> </a:t>
                      </a:r>
                      <a:r>
                        <a:rPr lang="en-GB" sz="2000" b="0" i="0" dirty="0" err="1">
                          <a:effectLst/>
                          <a:latin typeface="Calibri" panose="020F0502020204030204" pitchFamily="34" charset="0"/>
                        </a:rPr>
                        <a:t>ddigwyddiadau</a:t>
                      </a:r>
                      <a:r>
                        <a:rPr lang="en-GB" sz="2000" b="0" i="0" dirty="0">
                          <a:effectLst/>
                          <a:latin typeface="Calibri" panose="020F0502020204030204" pitchFamily="34" charset="0"/>
                        </a:rPr>
                        <a:t> </a:t>
                      </a:r>
                      <a:r>
                        <a:rPr lang="en-GB" sz="2000" b="0" i="0" dirty="0" err="1">
                          <a:effectLst/>
                          <a:latin typeface="Calibri" panose="020F0502020204030204" pitchFamily="34" charset="0"/>
                        </a:rPr>
                        <a:t>hyfforddi</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p>
                      <a:pPr algn="l" rtl="0" fontAlgn="base"/>
                      <a:r>
                        <a:rPr lang="en-GB" sz="2000" b="0" i="0" dirty="0" err="1">
                          <a:effectLst/>
                          <a:latin typeface="Calibri" panose="020F0502020204030204" pitchFamily="34" charset="0"/>
                        </a:rPr>
                        <a:t>Dadansoddi</a:t>
                      </a:r>
                      <a:r>
                        <a:rPr lang="en-GB" sz="2000" b="0" i="0" dirty="0">
                          <a:effectLst/>
                          <a:latin typeface="Calibri" panose="020F0502020204030204" pitchFamily="34" charset="0"/>
                        </a:rPr>
                        <a:t> </a:t>
                      </a:r>
                      <a:r>
                        <a:rPr lang="en-GB" sz="2000" b="0" i="0" dirty="0" err="1">
                          <a:effectLst/>
                          <a:latin typeface="Calibri" panose="020F0502020204030204" pitchFamily="34" charset="0"/>
                        </a:rPr>
                        <a:t>dogfennau</a:t>
                      </a:r>
                      <a:r>
                        <a:rPr lang="en-GB" sz="2000" b="0" i="0" dirty="0">
                          <a:effectLst/>
                          <a:latin typeface="Calibri" panose="020F0502020204030204" pitchFamily="34" charset="0"/>
                        </a:rPr>
                        <a:t> </a:t>
                      </a:r>
                      <a:endParaRPr lang="en-GB" sz="2000" b="0" i="0" dirty="0">
                        <a:effectLst/>
                      </a:endParaRPr>
                    </a:p>
                    <a:p>
                      <a:pPr algn="l" rtl="0" fontAlgn="base"/>
                      <a:r>
                        <a:rPr lang="en-GB" sz="2000" b="0" i="0" dirty="0">
                          <a:effectLst/>
                          <a:latin typeface="Calibri" panose="020F0502020204030204" pitchFamily="34" charset="0"/>
                        </a:rPr>
                        <a:t> </a:t>
                      </a:r>
                      <a:endParaRPr lang="en-GB" sz="2000" b="0" i="0" dirty="0">
                        <a:effectLst/>
                      </a:endParaRPr>
                    </a:p>
                  </a:txBody>
                  <a:tcP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83642539"/>
                  </a:ext>
                </a:extLst>
              </a:tr>
            </a:tbl>
          </a:graphicData>
        </a:graphic>
      </p:graphicFrame>
    </p:spTree>
    <p:extLst>
      <p:ext uri="{BB962C8B-B14F-4D97-AF65-F5344CB8AC3E}">
        <p14:creationId xmlns:p14="http://schemas.microsoft.com/office/powerpoint/2010/main" val="288945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02F21C-6B8D-2745-B48A-97D31962929A}"/>
              </a:ext>
            </a:extLst>
          </p:cNvPr>
          <p:cNvSpPr>
            <a:spLocks noGrp="1"/>
          </p:cNvSpPr>
          <p:nvPr>
            <p:ph idx="1"/>
          </p:nvPr>
        </p:nvSpPr>
        <p:spPr/>
        <p:txBody>
          <a:bodyPr>
            <a:normAutofit/>
          </a:bodyPr>
          <a:lstStyle/>
          <a:p>
            <a:pPr marL="0" indent="0">
              <a:buNone/>
            </a:pPr>
            <a:endParaRPr lang="en-GB" sz="2200" dirty="0"/>
          </a:p>
          <a:p>
            <a:r>
              <a:rPr lang="en-GB" sz="2000" dirty="0"/>
              <a:t>Mae </a:t>
            </a:r>
            <a:r>
              <a:rPr lang="en-GB" sz="2000" dirty="0" err="1"/>
              <a:t>addasu’n</a:t>
            </a:r>
            <a:r>
              <a:rPr lang="en-GB" sz="2000" dirty="0"/>
              <a:t> </a:t>
            </a:r>
            <a:r>
              <a:rPr lang="en-GB" sz="2000" dirty="0" err="1"/>
              <a:t>elfen</a:t>
            </a:r>
            <a:r>
              <a:rPr lang="en-GB" sz="2000" dirty="0"/>
              <a:t> </a:t>
            </a:r>
            <a:r>
              <a:rPr lang="en-GB" sz="2000" dirty="0" err="1"/>
              <a:t>allweddol</a:t>
            </a:r>
            <a:r>
              <a:rPr lang="en-GB" sz="2000" dirty="0"/>
              <a:t> o </a:t>
            </a:r>
            <a:r>
              <a:rPr lang="en-GB" sz="2000" dirty="0" err="1"/>
              <a:t>wytnwch</a:t>
            </a:r>
            <a:r>
              <a:rPr lang="en-GB" sz="2000" dirty="0"/>
              <a:t> system – </a:t>
            </a:r>
            <a:r>
              <a:rPr lang="en-GB" sz="2000" dirty="0" err="1"/>
              <a:t>gallu</a:t>
            </a:r>
            <a:r>
              <a:rPr lang="en-GB" sz="2000" dirty="0"/>
              <a:t> </a:t>
            </a:r>
            <a:r>
              <a:rPr lang="en-GB" sz="2000" dirty="0" err="1"/>
              <a:t>dod</a:t>
            </a:r>
            <a:r>
              <a:rPr lang="en-GB" sz="2000" dirty="0"/>
              <a:t> </a:t>
            </a:r>
            <a:r>
              <a:rPr lang="en-GB" sz="2000" dirty="0" err="1"/>
              <a:t>allan</a:t>
            </a:r>
            <a:r>
              <a:rPr lang="en-GB" sz="2000" dirty="0"/>
              <a:t> o </a:t>
            </a:r>
            <a:r>
              <a:rPr lang="en-GB" sz="2000" dirty="0" err="1"/>
              <a:t>argyfwng</a:t>
            </a:r>
            <a:r>
              <a:rPr lang="en-GB" sz="2000" dirty="0"/>
              <a:t> yn </a:t>
            </a:r>
            <a:r>
              <a:rPr lang="en-GB" sz="2000" dirty="0" err="1"/>
              <a:t>gryfach</a:t>
            </a:r>
            <a:r>
              <a:rPr lang="en-GB" sz="2000" dirty="0"/>
              <a:t>, ond </a:t>
            </a:r>
            <a:r>
              <a:rPr lang="en-GB" sz="2000" dirty="0" err="1"/>
              <a:t>hefyd</a:t>
            </a:r>
            <a:r>
              <a:rPr lang="en-GB" sz="2000" dirty="0"/>
              <a:t> yn </a:t>
            </a:r>
            <a:r>
              <a:rPr lang="en-GB" sz="2000" dirty="0" err="1"/>
              <a:t>fwy</a:t>
            </a:r>
            <a:r>
              <a:rPr lang="en-GB" sz="2000" dirty="0"/>
              <a:t> </a:t>
            </a:r>
            <a:r>
              <a:rPr lang="en-GB" sz="2000" dirty="0" err="1"/>
              <a:t>parod</a:t>
            </a:r>
            <a:r>
              <a:rPr lang="en-GB" sz="2000" dirty="0"/>
              <a:t> </a:t>
            </a:r>
            <a:r>
              <a:rPr lang="en-GB" sz="2000" dirty="0" err="1"/>
              <a:t>i</a:t>
            </a:r>
            <a:r>
              <a:rPr lang="en-GB" sz="2000" dirty="0"/>
              <a:t> </a:t>
            </a:r>
            <a:r>
              <a:rPr lang="en-GB" sz="2000" dirty="0" err="1"/>
              <a:t>wynebu’r</a:t>
            </a:r>
            <a:r>
              <a:rPr lang="en-GB" sz="2000" dirty="0"/>
              <a:t> </a:t>
            </a:r>
            <a:r>
              <a:rPr lang="en-GB" sz="2000" dirty="0" err="1"/>
              <a:t>dyfodol</a:t>
            </a:r>
            <a:r>
              <a:rPr lang="en-GB" sz="2000" dirty="0"/>
              <a:t> </a:t>
            </a:r>
            <a:r>
              <a:rPr lang="en-GB" sz="2000" dirty="0" err="1"/>
              <a:t>ar</a:t>
            </a:r>
            <a:r>
              <a:rPr lang="en-GB" sz="2000" dirty="0"/>
              <a:t> sail </a:t>
            </a:r>
            <a:r>
              <a:rPr lang="en-GB" sz="2000" dirty="0" err="1"/>
              <a:t>dysgu</a:t>
            </a:r>
            <a:r>
              <a:rPr lang="en-GB" sz="2000" dirty="0"/>
              <a:t> a </a:t>
            </a:r>
            <a:r>
              <a:rPr lang="en-GB" sz="2000" dirty="0" err="1"/>
              <a:t>newid</a:t>
            </a:r>
            <a:r>
              <a:rPr lang="en-GB" sz="2000" dirty="0"/>
              <a:t> (</a:t>
            </a:r>
            <a:r>
              <a:rPr lang="en-GB" sz="2000" dirty="0" err="1"/>
              <a:t>Duchek</a:t>
            </a:r>
            <a:r>
              <a:rPr lang="en-GB" sz="2000" dirty="0"/>
              <a:t> 2019)</a:t>
            </a:r>
            <a:r>
              <a:rPr lang="en-GB" sz="2000" dirty="0">
                <a:effectLst/>
              </a:rPr>
              <a:t> </a:t>
            </a:r>
          </a:p>
          <a:p>
            <a:endParaRPr lang="en-GB" sz="2000" dirty="0"/>
          </a:p>
          <a:p>
            <a:pPr marL="0" indent="0">
              <a:buNone/>
            </a:pPr>
            <a:r>
              <a:rPr lang="en-GB" sz="2000" b="1" dirty="0" err="1"/>
              <a:t>Elfennau</a:t>
            </a:r>
            <a:r>
              <a:rPr lang="en-GB" sz="2000" b="1" dirty="0"/>
              <a:t> </a:t>
            </a:r>
            <a:r>
              <a:rPr lang="en-GB" sz="2000" b="1" dirty="0" err="1"/>
              <a:t>allweddol</a:t>
            </a:r>
            <a:r>
              <a:rPr lang="en-GB" sz="2000" b="1" dirty="0"/>
              <a:t> </a:t>
            </a:r>
            <a:r>
              <a:rPr lang="en-GB" sz="2000" b="1" dirty="0" err="1"/>
              <a:t>llywodraethiant</a:t>
            </a:r>
            <a:r>
              <a:rPr lang="en-GB" sz="2000" b="1" dirty="0"/>
              <a:t> </a:t>
            </a:r>
            <a:r>
              <a:rPr lang="en-GB" sz="2000" b="1" dirty="0" err="1"/>
              <a:t>ymaddasol</a:t>
            </a:r>
            <a:endParaRPr lang="en-GB" sz="2000" b="1" dirty="0"/>
          </a:p>
          <a:p>
            <a:pPr lvl="0"/>
            <a:r>
              <a:rPr lang="en-GB" sz="2000" dirty="0" err="1"/>
              <a:t>dysgu</a:t>
            </a:r>
            <a:r>
              <a:rPr lang="en-GB" sz="2000" dirty="0"/>
              <a:t> o </a:t>
            </a:r>
            <a:r>
              <a:rPr lang="en-GB" sz="2000" dirty="0" err="1"/>
              <a:t>brofiad</a:t>
            </a:r>
            <a:endParaRPr lang="en-GB" sz="2000" dirty="0"/>
          </a:p>
          <a:p>
            <a:pPr lvl="0"/>
            <a:r>
              <a:rPr lang="en-GB" sz="2000" dirty="0" err="1"/>
              <a:t>defnyddio</a:t>
            </a:r>
            <a:r>
              <a:rPr lang="en-GB" sz="2000" dirty="0"/>
              <a:t> </a:t>
            </a:r>
            <a:r>
              <a:rPr lang="en-GB" sz="2000" dirty="0" err="1"/>
              <a:t>tystiolaeth</a:t>
            </a:r>
            <a:r>
              <a:rPr lang="en-GB" sz="2000" dirty="0"/>
              <a:t> a data</a:t>
            </a:r>
          </a:p>
          <a:p>
            <a:pPr lvl="0"/>
            <a:r>
              <a:rPr lang="en-GB" sz="2000" dirty="0" err="1"/>
              <a:t>trylowyder</a:t>
            </a:r>
            <a:r>
              <a:rPr lang="en-GB" sz="2000" dirty="0"/>
              <a:t> ac </a:t>
            </a:r>
            <a:r>
              <a:rPr lang="en-GB" sz="2000" dirty="0" err="1"/>
              <a:t>ymrwymiad</a:t>
            </a:r>
            <a:r>
              <a:rPr lang="en-GB" sz="2000" dirty="0"/>
              <a:t> </a:t>
            </a:r>
          </a:p>
          <a:p>
            <a:pPr lvl="0"/>
            <a:r>
              <a:rPr lang="en-GB" sz="2000" dirty="0" err="1"/>
              <a:t>safbwynt</a:t>
            </a:r>
            <a:r>
              <a:rPr lang="en-GB" sz="2000" dirty="0"/>
              <a:t> system </a:t>
            </a:r>
            <a:r>
              <a:rPr lang="en-GB" sz="2000" dirty="0" err="1"/>
              <a:t>gyfan</a:t>
            </a:r>
            <a:r>
              <a:rPr lang="en-GB" sz="2000" dirty="0"/>
              <a:t> </a:t>
            </a:r>
          </a:p>
          <a:p>
            <a:endParaRPr lang="en-US" dirty="0"/>
          </a:p>
        </p:txBody>
      </p:sp>
      <p:sp>
        <p:nvSpPr>
          <p:cNvPr id="5" name="Title 4">
            <a:extLst>
              <a:ext uri="{FF2B5EF4-FFF2-40B4-BE49-F238E27FC236}">
                <a16:creationId xmlns:a16="http://schemas.microsoft.com/office/drawing/2014/main" id="{7EAC123B-3CDE-6A4C-A612-7C6257BC0C45}"/>
              </a:ext>
            </a:extLst>
          </p:cNvPr>
          <p:cNvSpPr>
            <a:spLocks noGrp="1"/>
          </p:cNvSpPr>
          <p:nvPr>
            <p:ph type="title"/>
          </p:nvPr>
        </p:nvSpPr>
        <p:spPr/>
        <p:txBody>
          <a:bodyPr>
            <a:normAutofit/>
          </a:bodyPr>
          <a:lstStyle/>
          <a:p>
            <a:r>
              <a:rPr lang="en-US" sz="2800" b="1" dirty="0" err="1">
                <a:latin typeface="+mn-lt"/>
              </a:rPr>
              <a:t>Adfer</a:t>
            </a:r>
            <a:r>
              <a:rPr lang="en-US" sz="2800" b="1" dirty="0">
                <a:latin typeface="+mn-lt"/>
              </a:rPr>
              <a:t> ac </a:t>
            </a:r>
            <a:r>
              <a:rPr lang="en-US" sz="2800" b="1" dirty="0" err="1">
                <a:latin typeface="+mn-lt"/>
              </a:rPr>
              <a:t>addasu</a:t>
            </a:r>
            <a:endParaRPr lang="en-US" sz="2800" b="1" dirty="0">
              <a:latin typeface="+mn-lt"/>
            </a:endParaRPr>
          </a:p>
        </p:txBody>
      </p:sp>
    </p:spTree>
    <p:extLst>
      <p:ext uri="{BB962C8B-B14F-4D97-AF65-F5344CB8AC3E}">
        <p14:creationId xmlns:p14="http://schemas.microsoft.com/office/powerpoint/2010/main" val="152785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A8A72-057B-D44B-8FA1-747017D9CCDF}"/>
              </a:ext>
            </a:extLst>
          </p:cNvPr>
          <p:cNvSpPr>
            <a:spLocks noGrp="1"/>
          </p:cNvSpPr>
          <p:nvPr>
            <p:ph type="title"/>
          </p:nvPr>
        </p:nvSpPr>
        <p:spPr/>
        <p:txBody>
          <a:bodyPr>
            <a:normAutofit/>
          </a:bodyPr>
          <a:lstStyle/>
          <a:p>
            <a:r>
              <a:rPr lang="en-US" sz="4000" b="1" dirty="0" err="1"/>
              <a:t>Dadansoddi</a:t>
            </a:r>
            <a:endParaRPr lang="en-US" sz="4000" b="1" dirty="0"/>
          </a:p>
        </p:txBody>
      </p:sp>
      <p:sp>
        <p:nvSpPr>
          <p:cNvPr id="3" name="Content Placeholder 2">
            <a:extLst>
              <a:ext uri="{FF2B5EF4-FFF2-40B4-BE49-F238E27FC236}">
                <a16:creationId xmlns:a16="http://schemas.microsoft.com/office/drawing/2014/main" id="{C37CEDA9-9E94-3941-BCA0-92A93B6E377E}"/>
              </a:ext>
            </a:extLst>
          </p:cNvPr>
          <p:cNvSpPr>
            <a:spLocks noGrp="1"/>
          </p:cNvSpPr>
          <p:nvPr>
            <p:ph idx="1"/>
          </p:nvPr>
        </p:nvSpPr>
        <p:spPr/>
        <p:txBody>
          <a:bodyPr>
            <a:normAutofit/>
          </a:bodyPr>
          <a:lstStyle/>
          <a:p>
            <a:pPr marL="0" indent="0">
              <a:buNone/>
            </a:pPr>
            <a:r>
              <a:rPr lang="en-GB" dirty="0" err="1"/>
              <a:t>Mapio’r</a:t>
            </a:r>
            <a:r>
              <a:rPr lang="en-GB" dirty="0"/>
              <a:t> </a:t>
            </a:r>
            <a:r>
              <a:rPr lang="en-GB" dirty="0" err="1"/>
              <a:t>heriau</a:t>
            </a:r>
            <a:r>
              <a:rPr lang="en-GB" dirty="0"/>
              <a:t> </a:t>
            </a:r>
            <a:r>
              <a:rPr lang="en-GB" dirty="0" err="1"/>
              <a:t>sy’n</a:t>
            </a:r>
            <a:r>
              <a:rPr lang="en-GB" dirty="0"/>
              <a:t> </a:t>
            </a:r>
            <a:r>
              <a:rPr lang="en-GB" dirty="0" err="1"/>
              <a:t>wynebu</a:t>
            </a:r>
            <a:r>
              <a:rPr lang="en-GB" dirty="0"/>
              <a:t> </a:t>
            </a:r>
            <a:r>
              <a:rPr lang="en-GB" dirty="0" err="1"/>
              <a:t>gwasanaethau</a:t>
            </a:r>
            <a:r>
              <a:rPr lang="en-GB" dirty="0"/>
              <a:t> </a:t>
            </a:r>
            <a:r>
              <a:rPr lang="en-GB" dirty="0" err="1"/>
              <a:t>deintyddol</a:t>
            </a:r>
            <a:r>
              <a:rPr lang="en-GB" dirty="0"/>
              <a:t> </a:t>
            </a:r>
            <a:r>
              <a:rPr lang="en-GB" dirty="0" err="1"/>
              <a:t>ar</a:t>
            </a:r>
            <a:r>
              <a:rPr lang="en-GB" dirty="0"/>
              <a:t> </a:t>
            </a:r>
            <a:r>
              <a:rPr lang="en-GB" dirty="0" err="1"/>
              <a:t>wahanol</a:t>
            </a:r>
            <a:r>
              <a:rPr lang="en-GB" dirty="0"/>
              <a:t> </a:t>
            </a:r>
            <a:r>
              <a:rPr lang="en-GB" dirty="0" err="1"/>
              <a:t>lefelau</a:t>
            </a:r>
            <a:r>
              <a:rPr lang="en-US" dirty="0"/>
              <a:t> </a:t>
            </a:r>
          </a:p>
          <a:p>
            <a:r>
              <a:rPr lang="en-US" dirty="0" err="1"/>
              <a:t>timau</a:t>
            </a:r>
            <a:r>
              <a:rPr lang="en-US" dirty="0"/>
              <a:t> </a:t>
            </a:r>
            <a:r>
              <a:rPr lang="en-US" dirty="0" err="1"/>
              <a:t>cenedlaethol</a:t>
            </a:r>
            <a:r>
              <a:rPr lang="en-US" dirty="0"/>
              <a:t> </a:t>
            </a:r>
          </a:p>
          <a:p>
            <a:r>
              <a:rPr lang="en-US" dirty="0" err="1"/>
              <a:t>timau</a:t>
            </a:r>
            <a:r>
              <a:rPr lang="en-US" dirty="0"/>
              <a:t> </a:t>
            </a:r>
            <a:r>
              <a:rPr lang="en-US" dirty="0" err="1"/>
              <a:t>byrddau</a:t>
            </a:r>
            <a:r>
              <a:rPr lang="en-US" dirty="0"/>
              <a:t> iechyd</a:t>
            </a:r>
          </a:p>
          <a:p>
            <a:r>
              <a:rPr lang="en-US" dirty="0" err="1"/>
              <a:t>timau</a:t>
            </a:r>
            <a:r>
              <a:rPr lang="en-US" dirty="0"/>
              <a:t> </a:t>
            </a:r>
            <a:r>
              <a:rPr lang="en-US" dirty="0" err="1"/>
              <a:t>practisau</a:t>
            </a:r>
            <a:endParaRPr lang="en-US" dirty="0"/>
          </a:p>
          <a:p>
            <a:r>
              <a:rPr lang="en-US" dirty="0" err="1"/>
              <a:t>deall</a:t>
            </a:r>
            <a:r>
              <a:rPr lang="en-US" dirty="0"/>
              <a:t> </a:t>
            </a:r>
            <a:r>
              <a:rPr lang="en-US" dirty="0" err="1"/>
              <a:t>sut</a:t>
            </a:r>
            <a:r>
              <a:rPr lang="en-US" dirty="0"/>
              <a:t> y </a:t>
            </a:r>
            <a:r>
              <a:rPr lang="en-US" dirty="0" err="1"/>
              <a:t>mae</a:t>
            </a:r>
            <a:r>
              <a:rPr lang="en-US" dirty="0"/>
              <a:t> </a:t>
            </a:r>
            <a:r>
              <a:rPr lang="en-US" dirty="0" err="1"/>
              <a:t>timau’n</a:t>
            </a:r>
            <a:r>
              <a:rPr lang="en-US" dirty="0"/>
              <a:t> </a:t>
            </a:r>
            <a:r>
              <a:rPr lang="en-US" dirty="0" err="1"/>
              <a:t>gwneud</a:t>
            </a:r>
            <a:r>
              <a:rPr lang="en-US" dirty="0"/>
              <a:t> </a:t>
            </a:r>
            <a:r>
              <a:rPr lang="en-US" dirty="0" err="1"/>
              <a:t>penderfyniadau</a:t>
            </a:r>
            <a:r>
              <a:rPr lang="en-US" dirty="0"/>
              <a:t> </a:t>
            </a:r>
            <a:r>
              <a:rPr lang="en-US" dirty="0" err="1"/>
              <a:t>cymhleth</a:t>
            </a:r>
            <a:r>
              <a:rPr lang="en-US" dirty="0"/>
              <a:t> am </a:t>
            </a:r>
            <a:r>
              <a:rPr lang="en-US" dirty="0" err="1"/>
              <a:t>lywodraethu</a:t>
            </a:r>
            <a:r>
              <a:rPr lang="en-US" dirty="0"/>
              <a:t>, </a:t>
            </a:r>
            <a:r>
              <a:rPr lang="en-US" dirty="0" err="1"/>
              <a:t>trefnu</a:t>
            </a:r>
            <a:r>
              <a:rPr lang="en-US" dirty="0"/>
              <a:t> a </a:t>
            </a:r>
            <a:r>
              <a:rPr lang="en-US" dirty="0" err="1"/>
              <a:t>darparu</a:t>
            </a:r>
            <a:r>
              <a:rPr lang="en-US" dirty="0"/>
              <a:t> </a:t>
            </a:r>
            <a:r>
              <a:rPr lang="en-US" dirty="0" err="1"/>
              <a:t>gwasanaethau</a:t>
            </a:r>
            <a:r>
              <a:rPr lang="en-US" dirty="0"/>
              <a:t>. </a:t>
            </a:r>
          </a:p>
          <a:p>
            <a:r>
              <a:rPr lang="en-US" dirty="0"/>
              <a:t>nodi pa </a:t>
            </a:r>
            <a:r>
              <a:rPr lang="en-US" dirty="0" err="1"/>
              <a:t>wybodaeth</a:t>
            </a:r>
            <a:r>
              <a:rPr lang="en-US" dirty="0"/>
              <a:t>, </a:t>
            </a:r>
            <a:r>
              <a:rPr lang="en-US" dirty="0" err="1"/>
              <a:t>arweiniad</a:t>
            </a:r>
            <a:r>
              <a:rPr lang="en-US" dirty="0"/>
              <a:t> a </a:t>
            </a:r>
            <a:r>
              <a:rPr lang="en-US" dirty="0" err="1"/>
              <a:t>seilwaith</a:t>
            </a:r>
            <a:r>
              <a:rPr lang="en-US" dirty="0"/>
              <a:t> </a:t>
            </a:r>
            <a:r>
              <a:rPr lang="en-US" dirty="0" err="1"/>
              <a:t>ychwanegol</a:t>
            </a:r>
            <a:r>
              <a:rPr lang="en-US" dirty="0"/>
              <a:t> </a:t>
            </a:r>
            <a:r>
              <a:rPr lang="en-US" dirty="0" err="1"/>
              <a:t>sydd</a:t>
            </a:r>
            <a:r>
              <a:rPr lang="en-US" dirty="0"/>
              <a:t> </a:t>
            </a:r>
            <a:r>
              <a:rPr lang="en-US" dirty="0" err="1"/>
              <a:t>eu</a:t>
            </a:r>
            <a:r>
              <a:rPr lang="en-US" dirty="0"/>
              <a:t> </a:t>
            </a:r>
            <a:r>
              <a:rPr lang="en-US" dirty="0" err="1"/>
              <a:t>hangen</a:t>
            </a:r>
            <a:r>
              <a:rPr lang="en-US" dirty="0"/>
              <a:t> </a:t>
            </a:r>
            <a:r>
              <a:rPr lang="en-US" dirty="0" err="1"/>
              <a:t>i’w</a:t>
            </a:r>
            <a:r>
              <a:rPr lang="en-US" dirty="0"/>
              <a:t> </a:t>
            </a:r>
            <a:r>
              <a:rPr lang="en-US" dirty="0" err="1"/>
              <a:t>cefnogi</a:t>
            </a:r>
            <a:r>
              <a:rPr lang="en-US" dirty="0"/>
              <a:t>. </a:t>
            </a:r>
          </a:p>
        </p:txBody>
      </p:sp>
    </p:spTree>
    <p:extLst>
      <p:ext uri="{BB962C8B-B14F-4D97-AF65-F5344CB8AC3E}">
        <p14:creationId xmlns:p14="http://schemas.microsoft.com/office/powerpoint/2010/main" val="175825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Black texture">
            <a:extLst>
              <a:ext uri="{FF2B5EF4-FFF2-40B4-BE49-F238E27FC236}">
                <a16:creationId xmlns:a16="http://schemas.microsoft.com/office/drawing/2014/main" id="{857D3B7F-950E-6E4B-BA7E-E4CC739C2240}"/>
              </a:ext>
            </a:extLst>
          </p:cNvPr>
          <p:cNvPicPr>
            <a:picLocks noGrp="1" noChangeAspect="1"/>
          </p:cNvPicPr>
          <p:nvPr>
            <p:ph idx="1"/>
          </p:nvPr>
        </p:nvPicPr>
        <p:blipFill rotWithShape="1">
          <a:blip r:embed="rId2"/>
          <a:srcRect b="15746"/>
          <a:stretch/>
        </p:blipFill>
        <p:spPr>
          <a:xfrm>
            <a:off x="20" y="-9254"/>
            <a:ext cx="12191980" cy="6856718"/>
          </a:xfrm>
          <a:prstGeom prst="rect">
            <a:avLst/>
          </a:prstGeom>
        </p:spPr>
      </p:pic>
      <p:sp>
        <p:nvSpPr>
          <p:cNvPr id="6" name="TextBox 5">
            <a:extLst>
              <a:ext uri="{FF2B5EF4-FFF2-40B4-BE49-F238E27FC236}">
                <a16:creationId xmlns:a16="http://schemas.microsoft.com/office/drawing/2014/main" id="{987818BC-28E3-4C4B-BB3F-160A652A22C0}"/>
              </a:ext>
            </a:extLst>
          </p:cNvPr>
          <p:cNvSpPr txBox="1"/>
          <p:nvPr/>
        </p:nvSpPr>
        <p:spPr>
          <a:xfrm>
            <a:off x="1128713" y="843677"/>
            <a:ext cx="10872787" cy="1846659"/>
          </a:xfrm>
          <a:prstGeom prst="rect">
            <a:avLst/>
          </a:prstGeom>
          <a:noFill/>
        </p:spPr>
        <p:txBody>
          <a:bodyPr wrap="square" rtlCol="0">
            <a:spAutoFit/>
          </a:bodyPr>
          <a:lstStyle/>
          <a:p>
            <a:r>
              <a:rPr lang="en-US" sz="4800" dirty="0" err="1">
                <a:solidFill>
                  <a:schemeClr val="bg1"/>
                </a:solidFill>
                <a:latin typeface="Bradley Hand ITC" panose="03070402050302030203" pitchFamily="66" charset="77"/>
              </a:rPr>
              <a:t>Cynnwys</a:t>
            </a:r>
            <a:r>
              <a:rPr lang="en-US" sz="4800" dirty="0">
                <a:solidFill>
                  <a:schemeClr val="bg1"/>
                </a:solidFill>
                <a:latin typeface="Bradley Hand ITC" panose="03070402050302030203" pitchFamily="66" charset="77"/>
              </a:rPr>
              <a:t> barn a </a:t>
            </a:r>
            <a:r>
              <a:rPr lang="en-US" sz="4800" dirty="0" err="1">
                <a:solidFill>
                  <a:schemeClr val="bg1"/>
                </a:solidFill>
                <a:latin typeface="Bradley Hand ITC" panose="03070402050302030203" pitchFamily="66" charset="77"/>
              </a:rPr>
              <a:t>phrofiadau</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cleifion</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mewn</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polisÏau</a:t>
            </a:r>
            <a:r>
              <a:rPr lang="en-US" sz="4800" dirty="0">
                <a:solidFill>
                  <a:schemeClr val="bg1"/>
                </a:solidFill>
                <a:latin typeface="Bradley Hand ITC" panose="03070402050302030203" pitchFamily="66" charset="77"/>
              </a:rPr>
              <a:t> a </a:t>
            </a:r>
            <a:r>
              <a:rPr lang="en-US" sz="4800" dirty="0" err="1">
                <a:solidFill>
                  <a:schemeClr val="bg1"/>
                </a:solidFill>
                <a:latin typeface="Bradley Hand ITC" panose="03070402050302030203" pitchFamily="66" charset="77"/>
              </a:rPr>
              <a:t>gwerthuso</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rhaglenni</a:t>
            </a:r>
            <a:endParaRPr lang="en-US" sz="4800" dirty="0">
              <a:solidFill>
                <a:schemeClr val="bg1"/>
              </a:solidFill>
              <a:latin typeface="Bradley Hand ITC" panose="03070402050302030203" pitchFamily="66" charset="77"/>
            </a:endParaRPr>
          </a:p>
          <a:p>
            <a:endParaRPr lang="en-US" dirty="0"/>
          </a:p>
        </p:txBody>
      </p:sp>
      <p:sp>
        <p:nvSpPr>
          <p:cNvPr id="7" name="TextBox 6">
            <a:extLst>
              <a:ext uri="{FF2B5EF4-FFF2-40B4-BE49-F238E27FC236}">
                <a16:creationId xmlns:a16="http://schemas.microsoft.com/office/drawing/2014/main" id="{12037398-1D1C-1D45-BA21-AC5D3274F157}"/>
              </a:ext>
            </a:extLst>
          </p:cNvPr>
          <p:cNvSpPr txBox="1"/>
          <p:nvPr/>
        </p:nvSpPr>
        <p:spPr>
          <a:xfrm>
            <a:off x="1300163" y="3614738"/>
            <a:ext cx="9344025" cy="2308324"/>
          </a:xfrm>
          <a:prstGeom prst="rect">
            <a:avLst/>
          </a:prstGeom>
          <a:noFill/>
        </p:spPr>
        <p:txBody>
          <a:bodyPr wrap="square" rtlCol="0">
            <a:spAutoFit/>
          </a:bodyPr>
          <a:lstStyle/>
          <a:p>
            <a:r>
              <a:rPr lang="en-US" sz="4800" dirty="0" err="1">
                <a:solidFill>
                  <a:schemeClr val="bg1"/>
                </a:solidFill>
                <a:latin typeface="Bradley Hand ITC" panose="03070402050302030203" pitchFamily="66" charset="77"/>
              </a:rPr>
              <a:t>Ymchwil</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o’r</a:t>
            </a:r>
            <a:r>
              <a:rPr lang="en-US" sz="4800" dirty="0">
                <a:solidFill>
                  <a:schemeClr val="bg1"/>
                </a:solidFill>
                <a:latin typeface="Bradley Hand ITC" panose="03070402050302030203" pitchFamily="66" charset="77"/>
              </a:rPr>
              <a:t> brig </a:t>
            </a:r>
            <a:r>
              <a:rPr lang="en-US" sz="4800" dirty="0" err="1">
                <a:solidFill>
                  <a:schemeClr val="bg1"/>
                </a:solidFill>
                <a:latin typeface="Bradley Hand ITC" panose="03070402050302030203" pitchFamily="66" charset="77"/>
              </a:rPr>
              <a:t>i</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lawr</a:t>
            </a:r>
            <a:endParaRPr lang="en-US" sz="4800" dirty="0">
              <a:solidFill>
                <a:schemeClr val="bg1"/>
              </a:solidFill>
              <a:latin typeface="Bradley Hand ITC" panose="03070402050302030203" pitchFamily="66" charset="77"/>
            </a:endParaRPr>
          </a:p>
          <a:p>
            <a:endParaRPr lang="en-US" sz="4800" dirty="0"/>
          </a:p>
          <a:p>
            <a:r>
              <a:rPr lang="en-US" sz="4800" dirty="0" err="1">
                <a:solidFill>
                  <a:schemeClr val="bg1"/>
                </a:solidFill>
                <a:latin typeface="Bradley Hand ITC" panose="03070402050302030203" pitchFamily="66" charset="77"/>
              </a:rPr>
              <a:t>Ymchwil</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o’r</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gwaelod</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i</a:t>
            </a:r>
            <a:r>
              <a:rPr lang="en-US" sz="4800" dirty="0">
                <a:solidFill>
                  <a:schemeClr val="bg1"/>
                </a:solidFill>
                <a:latin typeface="Bradley Hand ITC" panose="03070402050302030203" pitchFamily="66" charset="77"/>
              </a:rPr>
              <a:t> </a:t>
            </a:r>
            <a:r>
              <a:rPr lang="en-US" sz="4800" dirty="0" err="1">
                <a:solidFill>
                  <a:schemeClr val="bg1"/>
                </a:solidFill>
                <a:latin typeface="Bradley Hand ITC" panose="03070402050302030203" pitchFamily="66" charset="77"/>
              </a:rPr>
              <a:t>fyny</a:t>
            </a:r>
            <a:endParaRPr lang="en-US" sz="4800" dirty="0">
              <a:solidFill>
                <a:schemeClr val="bg1"/>
              </a:solidFill>
              <a:latin typeface="Bradley Hand ITC" panose="03070402050302030203" pitchFamily="66" charset="77"/>
            </a:endParaRPr>
          </a:p>
        </p:txBody>
      </p:sp>
    </p:spTree>
    <p:extLst>
      <p:ext uri="{BB962C8B-B14F-4D97-AF65-F5344CB8AC3E}">
        <p14:creationId xmlns:p14="http://schemas.microsoft.com/office/powerpoint/2010/main" val="3212410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5811FCD-4D73-8648-A0A0-007BBF335522}"/>
              </a:ext>
            </a:extLst>
          </p:cNvPr>
          <p:cNvGraphicFramePr>
            <a:graphicFrameLocks noGrp="1"/>
          </p:cNvGraphicFramePr>
          <p:nvPr>
            <p:ph idx="1"/>
            <p:extLst>
              <p:ext uri="{D42A27DB-BD31-4B8C-83A1-F6EECF244321}">
                <p14:modId xmlns:p14="http://schemas.microsoft.com/office/powerpoint/2010/main" val="1199634144"/>
              </p:ext>
            </p:extLst>
          </p:nvPr>
        </p:nvGraphicFramePr>
        <p:xfrm>
          <a:off x="838200" y="2277785"/>
          <a:ext cx="10515597" cy="914400"/>
        </p:xfrm>
        <a:graphic>
          <a:graphicData uri="http://schemas.openxmlformats.org/drawingml/2006/table">
            <a:tbl>
              <a:tblPr firstRow="1" bandRow="1">
                <a:tableStyleId>{00A15C55-8517-42AA-B614-E9B94910E393}</a:tableStyleId>
              </a:tblPr>
              <a:tblGrid>
                <a:gridCol w="3505199">
                  <a:extLst>
                    <a:ext uri="{9D8B030D-6E8A-4147-A177-3AD203B41FA5}">
                      <a16:colId xmlns:a16="http://schemas.microsoft.com/office/drawing/2014/main" val="2711278185"/>
                    </a:ext>
                  </a:extLst>
                </a:gridCol>
                <a:gridCol w="3505199">
                  <a:extLst>
                    <a:ext uri="{9D8B030D-6E8A-4147-A177-3AD203B41FA5}">
                      <a16:colId xmlns:a16="http://schemas.microsoft.com/office/drawing/2014/main" val="1070640763"/>
                    </a:ext>
                  </a:extLst>
                </a:gridCol>
                <a:gridCol w="3505199">
                  <a:extLst>
                    <a:ext uri="{9D8B030D-6E8A-4147-A177-3AD203B41FA5}">
                      <a16:colId xmlns:a16="http://schemas.microsoft.com/office/drawing/2014/main" val="185637943"/>
                    </a:ext>
                  </a:extLst>
                </a:gridCol>
              </a:tblGrid>
              <a:tr h="370840">
                <a:tc>
                  <a:txBody>
                    <a:bodyPr/>
                    <a:lstStyle/>
                    <a:p>
                      <a:endParaRPr lang="en-US" sz="2400" dirty="0"/>
                    </a:p>
                  </a:txBody>
                  <a:tcPr/>
                </a:tc>
                <a:tc>
                  <a:txBody>
                    <a:bodyPr/>
                    <a:lstStyle/>
                    <a:p>
                      <a:r>
                        <a:rPr lang="en-US" sz="2400" dirty="0" err="1"/>
                        <a:t>Practisau</a:t>
                      </a:r>
                      <a:r>
                        <a:rPr lang="en-US" sz="2400" dirty="0"/>
                        <a:t> </a:t>
                      </a:r>
                      <a:r>
                        <a:rPr lang="en-US" sz="2400" dirty="0" err="1"/>
                        <a:t>peilot</a:t>
                      </a:r>
                      <a:endParaRPr lang="en-US" sz="2400" dirty="0"/>
                    </a:p>
                  </a:txBody>
                  <a:tcPr/>
                </a:tc>
                <a:tc>
                  <a:txBody>
                    <a:bodyPr/>
                    <a:lstStyle/>
                    <a:p>
                      <a:r>
                        <a:rPr lang="en-US" sz="2400" dirty="0" err="1"/>
                        <a:t>Cyfartaledd</a:t>
                      </a:r>
                      <a:r>
                        <a:rPr lang="en-US" sz="2400" dirty="0"/>
                        <a:t> </a:t>
                      </a:r>
                      <a:r>
                        <a:rPr lang="en-US" sz="2400" dirty="0" err="1"/>
                        <a:t>cenedlaethol</a:t>
                      </a:r>
                      <a:endParaRPr lang="en-US" sz="2400" dirty="0"/>
                    </a:p>
                  </a:txBody>
                  <a:tcPr/>
                </a:tc>
                <a:extLst>
                  <a:ext uri="{0D108BD9-81ED-4DB2-BD59-A6C34878D82A}">
                    <a16:rowId xmlns:a16="http://schemas.microsoft.com/office/drawing/2014/main" val="9445613"/>
                  </a:ext>
                </a:extLst>
              </a:tr>
              <a:tr h="370840">
                <a:tc>
                  <a:txBody>
                    <a:bodyPr/>
                    <a:lstStyle/>
                    <a:p>
                      <a:r>
                        <a:rPr lang="en-US" sz="2400" dirty="0" err="1"/>
                        <a:t>Bodlonrwydd</a:t>
                      </a:r>
                      <a:r>
                        <a:rPr lang="en-US" sz="2400" dirty="0"/>
                        <a:t> </a:t>
                      </a:r>
                      <a:r>
                        <a:rPr lang="en-US" sz="2400" dirty="0" err="1"/>
                        <a:t>Cleifion</a:t>
                      </a:r>
                      <a:endParaRPr lang="en-US" sz="2400" dirty="0"/>
                    </a:p>
                  </a:txBody>
                  <a:tcPr/>
                </a:tc>
                <a:tc>
                  <a:txBody>
                    <a:bodyPr/>
                    <a:lstStyle/>
                    <a:p>
                      <a:r>
                        <a:rPr lang="en-US" sz="2400" dirty="0"/>
                        <a:t>95.8%</a:t>
                      </a:r>
                    </a:p>
                  </a:txBody>
                  <a:tcPr/>
                </a:tc>
                <a:tc>
                  <a:txBody>
                    <a:bodyPr/>
                    <a:lstStyle/>
                    <a:p>
                      <a:r>
                        <a:rPr lang="en-US" sz="2400" dirty="0"/>
                        <a:t>92.2%</a:t>
                      </a:r>
                    </a:p>
                  </a:txBody>
                  <a:tcPr/>
                </a:tc>
                <a:extLst>
                  <a:ext uri="{0D108BD9-81ED-4DB2-BD59-A6C34878D82A}">
                    <a16:rowId xmlns:a16="http://schemas.microsoft.com/office/drawing/2014/main" val="1571543656"/>
                  </a:ext>
                </a:extLst>
              </a:tr>
            </a:tbl>
          </a:graphicData>
        </a:graphic>
      </p:graphicFrame>
      <p:sp>
        <p:nvSpPr>
          <p:cNvPr id="6" name="TextBox 5">
            <a:extLst>
              <a:ext uri="{FF2B5EF4-FFF2-40B4-BE49-F238E27FC236}">
                <a16:creationId xmlns:a16="http://schemas.microsoft.com/office/drawing/2014/main" id="{A094EFD8-454F-1E41-9597-B90D79D7386F}"/>
              </a:ext>
            </a:extLst>
          </p:cNvPr>
          <p:cNvSpPr txBox="1"/>
          <p:nvPr/>
        </p:nvSpPr>
        <p:spPr>
          <a:xfrm>
            <a:off x="838200" y="3500886"/>
            <a:ext cx="10391775" cy="1785104"/>
          </a:xfrm>
          <a:prstGeom prst="rect">
            <a:avLst/>
          </a:prstGeom>
          <a:noFill/>
        </p:spPr>
        <p:txBody>
          <a:bodyPr wrap="square" rtlCol="0">
            <a:spAutoFit/>
          </a:bodyPr>
          <a:lstStyle/>
          <a:p>
            <a:r>
              <a:rPr lang="en-US" sz="2000" b="1" dirty="0" err="1"/>
              <a:t>Gwerthusiad</a:t>
            </a:r>
            <a:r>
              <a:rPr lang="en-US" sz="2000" b="1" dirty="0"/>
              <a:t> </a:t>
            </a:r>
            <a:r>
              <a:rPr lang="en-US" sz="2000" b="1" dirty="0" err="1"/>
              <a:t>yng</a:t>
            </a:r>
            <a:r>
              <a:rPr lang="en-US" sz="2000" b="1" dirty="0"/>
              <a:t> </a:t>
            </a:r>
            <a:r>
              <a:rPr lang="en-US" sz="2000" b="1" dirty="0" err="1"/>
              <a:t>Ngogledd</a:t>
            </a:r>
            <a:r>
              <a:rPr lang="en-US" sz="2000" b="1" dirty="0"/>
              <a:t> </a:t>
            </a:r>
            <a:r>
              <a:rPr lang="en-US" sz="2000" b="1" dirty="0" err="1"/>
              <a:t>Iwerddon</a:t>
            </a:r>
            <a:r>
              <a:rPr lang="en-US" sz="2000" b="1" dirty="0"/>
              <a:t> 2020</a:t>
            </a:r>
          </a:p>
          <a:p>
            <a:endParaRPr lang="en-US" dirty="0"/>
          </a:p>
          <a:p>
            <a:pPr marL="285750" indent="-285750">
              <a:buFont typeface="Arial" panose="020B0604020202020204" pitchFamily="34" charset="0"/>
              <a:buChar char="•"/>
            </a:pPr>
            <a:r>
              <a:rPr lang="en-US" dirty="0" err="1"/>
              <a:t>Dyluniwyd</a:t>
            </a:r>
            <a:r>
              <a:rPr lang="en-US" dirty="0"/>
              <a:t> </a:t>
            </a:r>
            <a:r>
              <a:rPr lang="en-US" dirty="0" err="1"/>
              <a:t>yr</a:t>
            </a:r>
            <a:r>
              <a:rPr lang="en-US" dirty="0"/>
              <a:t> </a:t>
            </a:r>
            <a:r>
              <a:rPr lang="en-US" dirty="0" err="1"/>
              <a:t>arolwg</a:t>
            </a:r>
            <a:r>
              <a:rPr lang="en-US" dirty="0"/>
              <a:t> </a:t>
            </a:r>
            <a:r>
              <a:rPr lang="en-US" dirty="0" err="1"/>
              <a:t>ar</a:t>
            </a:r>
            <a:r>
              <a:rPr lang="en-US" dirty="0"/>
              <a:t> y </a:t>
            </a:r>
            <a:r>
              <a:rPr lang="en-US" dirty="0" err="1"/>
              <a:t>cyd</a:t>
            </a:r>
            <a:r>
              <a:rPr lang="en-US" dirty="0"/>
              <a:t> </a:t>
            </a:r>
            <a:r>
              <a:rPr lang="en-US" dirty="0" err="1"/>
              <a:t>â’r</a:t>
            </a:r>
            <a:r>
              <a:rPr lang="en-US" dirty="0"/>
              <a:t> </a:t>
            </a:r>
            <a:r>
              <a:rPr lang="en-US" dirty="0" err="1"/>
              <a:t>cleifion</a:t>
            </a:r>
            <a:r>
              <a:rPr lang="en-US" dirty="0"/>
              <a:t> </a:t>
            </a:r>
          </a:p>
          <a:p>
            <a:pPr marL="285750" indent="-285750">
              <a:buFont typeface="Arial" panose="020B0604020202020204" pitchFamily="34" charset="0"/>
              <a:buChar char="•"/>
            </a:pPr>
            <a:r>
              <a:rPr lang="en-US" dirty="0" err="1"/>
              <a:t>Grwpiau</a:t>
            </a:r>
            <a:r>
              <a:rPr lang="en-US" dirty="0"/>
              <a:t> </a:t>
            </a:r>
            <a:r>
              <a:rPr lang="en-US" dirty="0" err="1"/>
              <a:t>ffocws</a:t>
            </a:r>
            <a:endParaRPr lang="en-US" dirty="0"/>
          </a:p>
          <a:p>
            <a:pPr marL="285750" indent="-285750">
              <a:buFont typeface="Arial" panose="020B0604020202020204" pitchFamily="34" charset="0"/>
              <a:buChar char="•"/>
            </a:pPr>
            <a:r>
              <a:rPr lang="en-GB" dirty="0"/>
              <a:t>‘</a:t>
            </a:r>
            <a:r>
              <a:rPr lang="en-GB" dirty="0" err="1"/>
              <a:t>nid</a:t>
            </a:r>
            <a:r>
              <a:rPr lang="en-GB" dirty="0"/>
              <a:t> </a:t>
            </a:r>
            <a:r>
              <a:rPr lang="en-GB" dirty="0" err="1"/>
              <a:t>oedd</a:t>
            </a:r>
            <a:r>
              <a:rPr lang="en-GB" dirty="0"/>
              <a:t> yn </a:t>
            </a:r>
            <a:r>
              <a:rPr lang="en-GB" dirty="0" err="1"/>
              <a:t>ymddangos</a:t>
            </a:r>
            <a:r>
              <a:rPr lang="en-GB" dirty="0"/>
              <a:t> bod y </a:t>
            </a:r>
            <a:r>
              <a:rPr lang="en-GB" dirty="0" err="1"/>
              <a:t>cleifion</a:t>
            </a:r>
            <a:r>
              <a:rPr lang="en-GB" dirty="0"/>
              <a:t> wedi </a:t>
            </a:r>
            <a:r>
              <a:rPr lang="en-GB" dirty="0" err="1"/>
              <a:t>sylwi</a:t>
            </a:r>
            <a:r>
              <a:rPr lang="en-GB" dirty="0"/>
              <a:t> bod </a:t>
            </a:r>
            <a:r>
              <a:rPr lang="en-GB" dirty="0" err="1"/>
              <a:t>llawer</a:t>
            </a:r>
            <a:r>
              <a:rPr lang="en-GB" dirty="0"/>
              <a:t> wedi </a:t>
            </a:r>
            <a:r>
              <a:rPr lang="en-GB" dirty="0" err="1"/>
              <a:t>newid</a:t>
            </a:r>
            <a:r>
              <a:rPr lang="en-GB" dirty="0"/>
              <a:t>’ (Brocklehurst et al 2020, t. vi)</a:t>
            </a:r>
          </a:p>
          <a:p>
            <a:pPr marL="285750" indent="-285750">
              <a:buFont typeface="Arial" panose="020B0604020202020204" pitchFamily="34" charset="0"/>
              <a:buChar char="•"/>
            </a:pPr>
            <a:r>
              <a:rPr lang="en-GB" dirty="0" err="1"/>
              <a:t>Ymdeimlad</a:t>
            </a:r>
            <a:r>
              <a:rPr lang="en-GB" dirty="0"/>
              <a:t> </a:t>
            </a:r>
            <a:r>
              <a:rPr lang="en-GB" dirty="0" err="1"/>
              <a:t>cryf</a:t>
            </a:r>
            <a:r>
              <a:rPr lang="en-GB" dirty="0"/>
              <a:t> o </a:t>
            </a:r>
            <a:r>
              <a:rPr lang="en-GB" dirty="0" err="1"/>
              <a:t>ymddiriedaeth</a:t>
            </a:r>
            <a:r>
              <a:rPr lang="en-GB" dirty="0"/>
              <a:t> yn y </a:t>
            </a:r>
            <a:r>
              <a:rPr lang="en-GB" dirty="0" err="1"/>
              <a:t>deintydd</a:t>
            </a:r>
            <a:r>
              <a:rPr lang="en-GB" dirty="0"/>
              <a:t> a </a:t>
            </a:r>
            <a:r>
              <a:rPr lang="en-GB" dirty="0" err="1"/>
              <a:t>pharodrwydd</a:t>
            </a:r>
            <a:r>
              <a:rPr lang="en-GB" dirty="0"/>
              <a:t> </a:t>
            </a:r>
            <a:r>
              <a:rPr lang="en-GB" dirty="0" err="1"/>
              <a:t>i</a:t>
            </a:r>
            <a:r>
              <a:rPr lang="en-GB" dirty="0"/>
              <a:t> </a:t>
            </a:r>
            <a:r>
              <a:rPr lang="en-GB" dirty="0" err="1"/>
              <a:t>dderbyn</a:t>
            </a:r>
            <a:r>
              <a:rPr lang="en-GB" dirty="0"/>
              <a:t> ei </a:t>
            </a:r>
            <a:r>
              <a:rPr lang="en-GB" dirty="0" err="1"/>
              <a:t>gyngor</a:t>
            </a:r>
            <a:r>
              <a:rPr lang="en-GB" dirty="0"/>
              <a:t>. </a:t>
            </a:r>
            <a:endParaRPr lang="en-US" dirty="0"/>
          </a:p>
        </p:txBody>
      </p:sp>
      <p:sp>
        <p:nvSpPr>
          <p:cNvPr id="7" name="TextBox 6">
            <a:extLst>
              <a:ext uri="{FF2B5EF4-FFF2-40B4-BE49-F238E27FC236}">
                <a16:creationId xmlns:a16="http://schemas.microsoft.com/office/drawing/2014/main" id="{49AC4FE3-228F-0C45-AB5E-735047324140}"/>
              </a:ext>
            </a:extLst>
          </p:cNvPr>
          <p:cNvSpPr txBox="1"/>
          <p:nvPr/>
        </p:nvSpPr>
        <p:spPr>
          <a:xfrm>
            <a:off x="838200" y="1516499"/>
            <a:ext cx="10848975" cy="707886"/>
          </a:xfrm>
          <a:prstGeom prst="rect">
            <a:avLst/>
          </a:prstGeom>
          <a:noFill/>
        </p:spPr>
        <p:txBody>
          <a:bodyPr wrap="square" rtlCol="0">
            <a:spAutoFit/>
          </a:bodyPr>
          <a:lstStyle/>
          <a:p>
            <a:r>
              <a:rPr lang="en-US" sz="2000" b="1" dirty="0" err="1"/>
              <a:t>Gwerthusiad</a:t>
            </a:r>
            <a:r>
              <a:rPr lang="en-US" sz="2000" b="1" dirty="0"/>
              <a:t> </a:t>
            </a:r>
            <a:r>
              <a:rPr lang="en-US" sz="2000" b="1" dirty="0" err="1"/>
              <a:t>yn</a:t>
            </a:r>
            <a:r>
              <a:rPr lang="en-US" sz="2000" b="1" dirty="0"/>
              <a:t> </a:t>
            </a:r>
            <a:r>
              <a:rPr lang="en-US" sz="2000" b="1" dirty="0" err="1"/>
              <a:t>Lloegr</a:t>
            </a:r>
            <a:r>
              <a:rPr lang="en-US" sz="2000" b="1" dirty="0"/>
              <a:t> 2014</a:t>
            </a:r>
          </a:p>
          <a:p>
            <a:pPr marL="285750" indent="-285750">
              <a:buFont typeface="Arial" panose="020B0604020202020204" pitchFamily="34" charset="0"/>
              <a:buChar char="•"/>
            </a:pPr>
            <a:r>
              <a:rPr lang="en-US" sz="2000" dirty="0" err="1"/>
              <a:t>Wedi</a:t>
            </a:r>
            <a:r>
              <a:rPr lang="en-US" sz="2000" dirty="0"/>
              <a:t> </a:t>
            </a:r>
            <a:r>
              <a:rPr lang="en-US" sz="2000" dirty="0" err="1"/>
              <a:t>defnyddio</a:t>
            </a:r>
            <a:r>
              <a:rPr lang="en-US" sz="2000" dirty="0"/>
              <a:t> </a:t>
            </a:r>
            <a:r>
              <a:rPr lang="en-US" sz="2000" dirty="0" err="1"/>
              <a:t>mesur</a:t>
            </a:r>
            <a:r>
              <a:rPr lang="en-US" sz="2000" dirty="0"/>
              <a:t> </a:t>
            </a:r>
            <a:r>
              <a:rPr lang="en-US" sz="2000" dirty="0" err="1"/>
              <a:t>sengl</a:t>
            </a:r>
            <a:r>
              <a:rPr lang="en-US" sz="2000" dirty="0"/>
              <a:t> o ‘</a:t>
            </a:r>
            <a:r>
              <a:rPr lang="en-US" sz="2000" dirty="0" err="1"/>
              <a:t>fodlonrwydd</a:t>
            </a:r>
            <a:r>
              <a:rPr lang="en-US" sz="2000" dirty="0"/>
              <a:t> </a:t>
            </a:r>
            <a:r>
              <a:rPr lang="en-US" sz="2000" dirty="0" err="1"/>
              <a:t>cleifion</a:t>
            </a:r>
            <a:r>
              <a:rPr lang="en-US" sz="2000" dirty="0"/>
              <a:t>’</a:t>
            </a:r>
          </a:p>
        </p:txBody>
      </p:sp>
      <p:sp>
        <p:nvSpPr>
          <p:cNvPr id="8" name="TextBox 7">
            <a:extLst>
              <a:ext uri="{FF2B5EF4-FFF2-40B4-BE49-F238E27FC236}">
                <a16:creationId xmlns:a16="http://schemas.microsoft.com/office/drawing/2014/main" id="{39A1206A-E0AF-7D40-90DA-2FE27028C8B8}"/>
              </a:ext>
            </a:extLst>
          </p:cNvPr>
          <p:cNvSpPr txBox="1"/>
          <p:nvPr/>
        </p:nvSpPr>
        <p:spPr>
          <a:xfrm>
            <a:off x="838200" y="342900"/>
            <a:ext cx="10391775" cy="584775"/>
          </a:xfrm>
          <a:prstGeom prst="rect">
            <a:avLst/>
          </a:prstGeom>
          <a:noFill/>
        </p:spPr>
        <p:txBody>
          <a:bodyPr wrap="square" rtlCol="0">
            <a:spAutoFit/>
          </a:bodyPr>
          <a:lstStyle/>
          <a:p>
            <a:r>
              <a:rPr lang="en-US" sz="3200" dirty="0" err="1"/>
              <a:t>Ymchwil</a:t>
            </a:r>
            <a:r>
              <a:rPr lang="en-US" sz="3200" dirty="0"/>
              <a:t> </a:t>
            </a:r>
            <a:r>
              <a:rPr lang="en-US" sz="3200" dirty="0" err="1"/>
              <a:t>flaenorol</a:t>
            </a:r>
            <a:r>
              <a:rPr lang="en-US" sz="3200" dirty="0"/>
              <a:t> (</a:t>
            </a:r>
            <a:r>
              <a:rPr lang="en-US" sz="3200" dirty="0" err="1"/>
              <a:t>o’r</a:t>
            </a:r>
            <a:r>
              <a:rPr lang="en-US" sz="3200" dirty="0"/>
              <a:t> brig </a:t>
            </a:r>
            <a:r>
              <a:rPr lang="en-US" sz="3200" dirty="0" err="1"/>
              <a:t>i</a:t>
            </a:r>
            <a:r>
              <a:rPr lang="en-US" sz="3200" dirty="0"/>
              <a:t> </a:t>
            </a:r>
            <a:r>
              <a:rPr lang="en-US" sz="3200" dirty="0" err="1"/>
              <a:t>lawr</a:t>
            </a:r>
            <a:r>
              <a:rPr lang="en-US" sz="3200" dirty="0"/>
              <a:t>)</a:t>
            </a:r>
          </a:p>
        </p:txBody>
      </p:sp>
    </p:spTree>
    <p:extLst>
      <p:ext uri="{BB962C8B-B14F-4D97-AF65-F5344CB8AC3E}">
        <p14:creationId xmlns:p14="http://schemas.microsoft.com/office/powerpoint/2010/main" val="4024299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6212</TotalTime>
  <Words>1526</Words>
  <Application>Microsoft Office PowerPoint</Application>
  <PresentationFormat>Widescreen</PresentationFormat>
  <Paragraphs>221</Paragraphs>
  <Slides>21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Bradley Hand ITC</vt:lpstr>
      <vt:lpstr>Calibri</vt:lpstr>
      <vt:lpstr>Calibri Light</vt:lpstr>
      <vt:lpstr>Helvetica Neue Medium</vt:lpstr>
      <vt:lpstr>Office Theme</vt:lpstr>
      <vt:lpstr>PowerPoint Presentation</vt:lpstr>
      <vt:lpstr>PowerPoint Presentation</vt:lpstr>
      <vt:lpstr>Ebrill 2022 –  Medi 2023 </vt:lpstr>
      <vt:lpstr>PowerPoint Presentation</vt:lpstr>
      <vt:lpstr>PowerPoint Presentation</vt:lpstr>
      <vt:lpstr>Adfer ac addasu</vt:lpstr>
      <vt:lpstr>Dadansoddi</vt:lpstr>
      <vt:lpstr>PowerPoint Presentation</vt:lpstr>
      <vt:lpstr>PowerPoint Presentation</vt:lpstr>
      <vt:lpstr> </vt:lpstr>
      <vt:lpstr>PowerPoint Presentation</vt:lpstr>
      <vt:lpstr>Dylunio ymchwil ansoddol</vt:lpstr>
      <vt:lpstr>Disgrifiadau byr</vt:lpstr>
      <vt:lpstr>Blwch 1. Cwestiynau cyfweld dangosol i annog trafodaeth (i’w defnyddio ochr yn ochr â’r disgrifiad) </vt:lpstr>
      <vt:lpstr>Estyn y cyfnodau rhwng apwyntiadau</vt:lpstr>
      <vt:lpstr>Atal</vt:lpstr>
      <vt:lpstr>Cymysgedd o sgiliau</vt:lpstr>
      <vt:lpstr>Mynediad amodol</vt:lpstr>
      <vt:lpstr>PowerPoint Presentation</vt:lpstr>
      <vt:lpstr>Negeseuon allweddol</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dental services reform – April 2022 – September 2023</dc:title>
  <dc:creator>Lorelei Jones</dc:creator>
  <cp:lastModifiedBy>Kate Eyre (Public Health Wales - No. 2 Capital Quarter)</cp:lastModifiedBy>
  <cp:revision>33</cp:revision>
  <dcterms:created xsi:type="dcterms:W3CDTF">2022-06-16T12:19:20Z</dcterms:created>
  <dcterms:modified xsi:type="dcterms:W3CDTF">2023-08-15T10:24:10Z</dcterms:modified>
</cp:coreProperties>
</file>